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  <p:sldId id="29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78" y="14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C00000"/>
              </a:solidFill>
            </a:rPr>
            <a:t>Примери за гордост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Луцифер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/>
            <a:t>Учениците на Исус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Примери за смирение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" sz="2000" b="1" dirty="0"/>
            <a:t>Бирникът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Мойсей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dirty="0"/>
            <a:t>Исус, съвършеният пример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Няма да гледаме на другите като на по-нисши (Фил.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rgbClr val="7D7A00"/>
              </a:solidFill>
            </a:rPr>
            <a:t>Няма да търсим публично признание (Лука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Ще оставим другите да ни признаят (Прит.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Ще приемаме Божията благодат (Яков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Ще предадем тази благодат на другите (1 Пет.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 custLinFactNeighborY="403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C00000"/>
              </a:solidFill>
            </a:rPr>
            <a:t>Примери за гордост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Луцифер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Учениците на Исус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Примери за смирение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Бирникът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Мойсей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Исус, съвършеният пример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Няма да гледаме на другите като на по-нисши (Фил.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D7A00"/>
              </a:solidFill>
            </a:rPr>
            <a:t>Няма да търсим публично признание (Лука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Ще оставим другите да ни признаят (Прит.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Ще приемаме Божията благодат (Яков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Ще предадем тази благодат на другите (1 Пет.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microsoft.com/office/2007/relationships/hdphoto" Target="../media/hdphoto4.wdp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-55890"/>
            <a:ext cx="4629150" cy="45163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ГОРДОСТ СРЕЩУ СКРОМНОСТ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Урок 3 за 18 април 2026 г.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ИСУС, ИДЕАЛНИЯТ ПРИМЕР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„И като се яви в човешки образ, смири Себе Си и стана послушен до смърт, и то смърт на кръста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!“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(Филипяни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179368" y="1286007"/>
            <a:ext cx="8287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Никой в този свят никога не е имал – нито някога ще има – величието, което Исус притежаваше преди въплъщението Си. И все пак Той се отказа от всичко от любов към нас. Пред такава унижение всичко, което имаме, всичко, което сме, или всичко, което някога бихме могли да станем, бледнее в сравнение с това.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6498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„Имайте в себе си същото съзнание, което беше и в Христос </a:t>
            </a:r>
            <a:r>
              <a:rPr lang="en" sz="2000" b="1" dirty="0"/>
              <a:t>Исус“ (Фил.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98" y="4223580"/>
            <a:ext cx="2162491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179368" y="2900141"/>
            <a:ext cx="82878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Исус се отказа от Небето, за да умре за човечеството, с надеждата, че ще разберем Неговия акт на благодат и ще отговорим на Неговата покана за връзка с Него (Фил. 2:5-8). Той е, без съмнение, съвършеният пример за смирение.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5651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Следвайте Неговия пример: </a:t>
            </a:r>
            <a:r>
              <a:rPr lang="en-US" sz="2000" b="1" dirty="0">
                <a:solidFill>
                  <a:prstClr val="black"/>
                </a:solidFill>
              </a:rPr>
              <a:t>„Нищо да не правите от користолюбие или от суета, но с смирение всеки да счита другите за по-добри от себе си. Всеки от вас да не търси само своя интерес, но и интереса на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другите“ (Фил.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189652"/>
            <a:ext cx="8296682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„Господи, ще Те славя, Господи, с цялото си сърце;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пред „боговете“ ще пея хвала за Теб.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Ще се поклоня пред Твоя свят храм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и ще възхвалявам името Ти за Твоята неизменна любов и Твоята вярност,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защото си възвисил толкова много Твоето величествено решение,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така, че надминава славата Ти. Когато Те призовах, Ти ми отговори;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Ти ме укрепи силно.                                                                                      Нека всички царе на земята Те прославят, Господи,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когато чуят това, което си постановил.                                                                    Нека пеят за пътищата на Господа,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защото славата на Господа е велика. Въпреки че Господ е възвишен, Той гледа с благост на смирените;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макар и възвишен, Той ги вижда от далеч.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Макар да вървя сред беди,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Ти запазваш живота ми.                                                                                    Ти простираш ръката Си срещу гнева на враговете ми;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с дясната Си ръка ме спасяваш.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Господ ще ме оправдае;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Твоята любов, Господи, трае вечно —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не изоставяй делата на ръцете Си</a:t>
            </a:r>
            <a:r>
              <a:rPr lang="en" sz="1700" b="1" dirty="0">
                <a:latin typeface="Comic Sans MS" panose="030F0702030302020204" pitchFamily="66" charset="0"/>
              </a:rPr>
              <a:t>!“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Псалм 138 </a:t>
            </a:r>
            <a:r>
              <a:rPr lang="en" b="1" dirty="0" err="1">
                <a:solidFill>
                  <a:srgbClr val="789ABF"/>
                </a:solidFill>
              </a:rPr>
              <a:t>NIV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717725"/>
            <a:ext cx="885495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„В себелюбието, самовъзвеличаването и гордостта се крие голяма слабост; но в смирението се крие голяма сила. Нашето истинско достойнство не се поддържа, когато мислим най-вече за себе си, а когато Бог е във всичките ни мисли и сърцата ни са изпълнени с любов към нашия Изкупител и любов към нашите ближни. Простотата на характера и смирението на сърцето ще донесат щастие, докато самонадеяността ще доведе до недоволство, роптание и непрестанно разочарование. Именно това, че се научим да мислим по-малко за себе си и повече за това как да направим другите щастливи, ще ни донесе божествена сила</a:t>
            </a:r>
            <a:r>
              <a:rPr lang="en" sz="26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60369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(Свидетелства за църквата, том 3, стр.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7B857-F541-4746-8DD1-7A079929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182231"/>
            <a:ext cx="279128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„Защото всеки, който се възвисява, ще бъде смирен, 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 който се смирява, ще бъде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възвишен“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(Лука 14:11,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308141"/>
              </p:ext>
            </p:extLst>
          </p:nvPr>
        </p:nvGraphicFramePr>
        <p:xfrm>
          <a:off x="371474" y="2997804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673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Какво е ценното в мен? Трудно е да се отговори на този въпрос.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4" y="2411709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Ами ако не кажа нищо, защото ми липсва самочувствие?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4" y="1739311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Ако не кажа нищо (скромна позиция), признавам, че всичко, което съм и имам, идва от Бога.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374690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 ако кажа много, защото Бог ме счита за Своя син?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5" y="702293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Ако кажа много (горда позиция), признавам, че всичко, което съм и имам, съм постигнал сам.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ПРИМЕРИ ЗА ГОРДОСТ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ЛУЦИФЕР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„Защото всичко, което е в света – похотта на плътта, похотта на очите и гордостта на живота – не е от Отца, а е от 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света“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Йоан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Ако говорим за гордост, трябва да говорим за този, в когото това чувство възникна за пръв път: Луцифер. Той реши да не се задоволи с положението си, а искаше да се издигне до по-високо. С времето той пожела да бъде толкова възвишен, че копнееше да заеме самия престол на Бога (Исая 14:12-14).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не всяко стремеж е гордост. Удовлетворението, което изпитваме от успеха на детето си, или личната амбиция, не е непременно нездравословна гордост.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93575"/>
            <a:ext cx="2099648" cy="2298059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80812"/>
            <a:ext cx="8429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Ние сме „наследили“ желанието да правим каквото ни харесва, да притежаваме каквото искаме и да заемаме позиции, които ни позволяват да придобием слава или богатство. Това е, което светът ни предлага! (1 Йоан 2:16).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Важното, което трябва да помним, е, че нашите притежания, умения и постижения не определят нашата стойност. Гордостта се състои в това, че не отдаваме слава на Бога за това, което Той прави в нашия живот.</a:t>
            </a: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УЧЕНИЦИТЕ НА ИСУС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„И между тях възникна спор кои от тях да се считат за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най-велики“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(Лука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Те бяха прекарали повече от три години с Исус. Той току-що им беше измил краката и им беше разказал за кръвта Си, пролята за всички. И все пак, докато вечеряха, разговорът им нямаше нищо общо с всичко това: кой от тях беше най-великият? (Лука 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619316"/>
            <a:ext cx="38222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Гордостта им ги караше да вярват, че заслужават първото място. Те не успяваха да осъзнаят сериозността на чувствата си. Поради гордостта си те отблъскваха Бога от сърцата си.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808253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Исус отиде направо на въпроса: </a:t>
            </a:r>
            <a:r>
              <a:rPr lang="en-US" sz="2000" b="1" dirty="0"/>
              <a:t>„Аз съм сред вас като този, който </a:t>
            </a:r>
            <a:r>
              <a:rPr lang="en" sz="2000" b="1" dirty="0"/>
              <a:t>служи“ (Лука 22:27). С други думи: ако искате да бъдете велики като вашия Учител, служете на другите.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Гордостта ни казва, че заслужаваме да ни служат другите (че сме по-добри от тях). Имаме нужда от Божията благодат, за да станем смирени слуги.</a:t>
            </a: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ПРИМЕРИ ЗА СКРОМНОСТ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БИРНИКЪТ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„А бирникът, стоящ отдалеч, дори не смееше да погледне към небето, а си удряше гърдите и казваше: „Боже, помилуй ме, грешника!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(Лука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293503"/>
            <a:ext cx="3690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Един фарисей разказваше на Бога за добрите дела, които беше извършил, и за заслугите си пред Небето. Но Исус каза, че той „се молеше на себе си“, а не на Бога (Лука 18:11-12). Перфектен пример за гордост.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76460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02147"/>
            <a:ext cx="4564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Един бирник молеше Бога за помощ, защото беше грешник (Лука 18:13).                          Като се представи смирено пред Бога, той „се върна у дома си оправдан“, защото </a:t>
            </a:r>
            <a:r>
              <a:rPr lang="en-US" sz="2000" b="1" dirty="0">
                <a:solidFill>
                  <a:prstClr val="black"/>
                </a:solidFill>
              </a:rPr>
              <a:t>„всеки, който се възвишава, ще бъде смирен, а който се смирява, ще бъде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възвишен“ (Лука 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4008008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Истинското смирение започва, когато признаем греха си и помолим Христос за помощ. Тогава…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DB7A8E-6B43-C09F-9562-DCE4633CAF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928" y="1231433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4111C5-99E9-CEC2-400A-33C40023D8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139" y="1231433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7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9432758" y="76945"/>
            <a:ext cx="27592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МОЙСЕЙ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0" y="48986"/>
            <a:ext cx="9509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„По вяра Мойсей, когато порасна, отказа да бъде наричан син на фараоновата дъщеря, предпочитайки да страда заедно с Божия народ, отколкото да се наслаждава на преходните удоволствия на греха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(Евреи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479614" y="1110586"/>
            <a:ext cx="4689314" cy="225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" sz="2000" b="1" dirty="0"/>
              <a:t>Мойсей беше обучен да бъде следващият фараон на Египет. Той беше велик стратег и имаше голям интелектуален капацитет (Деяния 7:22). На 40-годишна възраст той реши да остави всичко това настрана и да се присъедини към своя народ (Евреи 11:24-25).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89" y="1202462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202462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234088" y="4610695"/>
            <a:ext cx="8967537" cy="1711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" sz="2000" b="1" dirty="0"/>
              <a:t>Още 40 години в общение с Бога в пустинята го направиха много смирен човек (Числа 12:3). Сега той можеше да бъде използван от Бога, за да изпрати язви; да пресече морето; да получи десетте заповеди; да говори директно с Бога; да удари скалата… Той дори беше способен смирено да приеме наказанието за своя акт на гордост, приписвайки си заслугите за това, което беше направил (Числа 20:10-12).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431484" y="3240606"/>
            <a:ext cx="4689314" cy="144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" sz="2000" b="1" dirty="0"/>
              <a:t>Той беше освободителят! Мощната му ръка щеше да освободи братята му! Тежка грешка. Бог не можеше да го използва, докато той таеше такава гордост.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224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640454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5" y="4777669"/>
            <a:ext cx="3160103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234088" y="6278931"/>
            <a:ext cx="8967537" cy="63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" sz="2000" b="1" dirty="0"/>
              <a:t>Примерът на Мойсей ни показва, че смирението не възниква спонтанно в нас, а трябва да молим Бог да ни изпълва с него всеки ден.</a:t>
            </a: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1471</Words>
  <Application>Microsoft Office PowerPoint</Application>
  <PresentationFormat>Panorámica</PresentationFormat>
  <Paragraphs>71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 Display</vt:lpstr>
      <vt:lpstr>Aptos</vt:lpstr>
      <vt:lpstr>Constantia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docId:BB96C0EC6851D2F9DA29E2DCAAE063CF</cp:keywords>
  <cp:lastModifiedBy>Sergio</cp:lastModifiedBy>
  <cp:revision>114</cp:revision>
  <dcterms:created xsi:type="dcterms:W3CDTF">2026-03-07T07:45:25Z</dcterms:created>
  <dcterms:modified xsi:type="dcterms:W3CDTF">2026-03-24T06:27:35Z</dcterms:modified>
</cp:coreProperties>
</file>