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  <p:sldId id="276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5D"/>
    <a:srgbClr val="888039"/>
    <a:srgbClr val="D5FFB9"/>
    <a:srgbClr val="C8FFA2"/>
    <a:srgbClr val="A7E68D"/>
    <a:srgbClr val="CD3B46"/>
    <a:srgbClr val="FF3399"/>
    <a:srgbClr val="D00068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" sz="1800" b="1" dirty="0">
              <a:solidFill>
                <a:schemeClr val="tx1"/>
              </a:solidFill>
            </a:rPr>
            <a:t>Врагът на Библията</a:t>
          </a:r>
          <a:endParaRPr lang="es-ES" sz="18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" sz="1800" b="1" dirty="0">
              <a:solidFill>
                <a:schemeClr val="tx1"/>
              </a:solidFill>
            </a:rPr>
            <a:t>Правилни и неправилни начини за четене на Библията</a:t>
          </a:r>
          <a:endParaRPr lang="es-ES" sz="18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" sz="1800" b="1" dirty="0">
              <a:solidFill>
                <a:schemeClr val="tx1"/>
              </a:solidFill>
            </a:rPr>
            <a:t>Какво е Библията?</a:t>
          </a:r>
          <a:endParaRPr lang="es-ES" sz="18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en" sz="1800" b="1" dirty="0">
              <a:solidFill>
                <a:schemeClr val="tx1"/>
              </a:solidFill>
            </a:rPr>
            <a:t>Положителните ефекти от четенето на Библията</a:t>
          </a:r>
          <a:endParaRPr lang="es-ES" sz="18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" sz="1800" b="1" dirty="0">
              <a:solidFill>
                <a:schemeClr val="tx1"/>
              </a:solidFill>
            </a:rPr>
            <a:t>Приятели на Библията</a:t>
          </a:r>
          <a:endParaRPr lang="es-ES" sz="18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21666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Неправилни форми</a:t>
          </a: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Намерете нещо, което съответства на нашата гледна точка</a:t>
          </a:r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Избор на текстове на случаен принцип, без цел</a:t>
          </a:r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Правилни форми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/>
            <a:t>Търсете да научите Божията воля</a:t>
          </a:r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/>
            <a:t>Провеждане на систематично изучаване</a:t>
          </a:r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" sz="1800" b="1" dirty="0"/>
            <a:t>Избирайте частите, които харесвате, и отхвърляйте тези, които не харесвате.</a:t>
          </a:r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800" b="1" dirty="0"/>
            <a:t>Не отхвърляйте нито един текст, а анализирайте ги всички.</a:t>
          </a:r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81465" custScaleY="119927" custLinFactNeighborX="-10920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81465" custLinFactNeighborX="-10920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81465" custScaleY="127894" custLinFactNeighborX="-10920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81459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81459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81459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Това ни помага да се видим такива, каквито сме в действителност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(Евр.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То ни предпазва от греха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(Псалом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То е храна за душата ни (Еремия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То ни помага да растем духовно                        (1 Петрово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Той ни дава живот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(Йоан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61522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" sz="2000" b="1" dirty="0"/>
            <a:t>Когато възприемаме Библията по този начин…</a:t>
          </a:r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Тя ни показва състоянието на нашата връзка с Бога</a:t>
          </a: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Тя ни казва как да укрепим тази връзка</a:t>
          </a: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Преживяваме постепенна трансформация</a:t>
          </a: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Приближаваме се към Исус</a:t>
          </a: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Това ни прави мъдри за спасението</a:t>
          </a: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Ние растем в познанието на истината</a:t>
          </a: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solidFill>
                <a:schemeClr val="tx1"/>
              </a:solidFill>
            </a:rPr>
            <a:t>Вярата ни расте и се укрепва</a:t>
          </a: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Имаме надежда</a:t>
          </a: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Осъзнаваме, че ни очаква по-добър, вечен и чудесен живот</a:t>
          </a: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Врагът на Библията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Правилни и неправилни начини за четене на Библията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60962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Какво е Библията?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929931" y="1160962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Положителните ефекти от четенето на Библията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tx1"/>
              </a:solidFill>
            </a:rPr>
            <a:t>Приятели на Библията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024" y="99889"/>
          <a:ext cx="2900017" cy="65461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Неправилни форми</a:t>
          </a:r>
        </a:p>
      </dsp:txBody>
      <dsp:txXfrm>
        <a:off x="20197" y="119062"/>
        <a:ext cx="2861671" cy="616267"/>
      </dsp:txXfrm>
    </dsp:sp>
    <dsp:sp modelId="{6F51F73F-CB68-4CA2-B2B1-1D364B2D7406}">
      <dsp:nvSpPr>
        <dsp:cNvPr id="0" name=""/>
        <dsp:cNvSpPr/>
      </dsp:nvSpPr>
      <dsp:spPr>
        <a:xfrm>
          <a:off x="291026" y="754503"/>
          <a:ext cx="175627" cy="5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182"/>
              </a:lnTo>
              <a:lnTo>
                <a:pt x="175627" y="556182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466654" y="918157"/>
          <a:ext cx="2948013" cy="78505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Намерете нещо, което съответства на нашата гледна точка</a:t>
          </a:r>
        </a:p>
      </dsp:txBody>
      <dsp:txXfrm>
        <a:off x="489648" y="941151"/>
        <a:ext cx="2902025" cy="739070"/>
      </dsp:txXfrm>
    </dsp:sp>
    <dsp:sp modelId="{0AE54E3A-5EBF-4A3D-A81A-14563D98CF21}">
      <dsp:nvSpPr>
        <dsp:cNvPr id="0" name=""/>
        <dsp:cNvSpPr/>
      </dsp:nvSpPr>
      <dsp:spPr>
        <a:xfrm>
          <a:off x="291026" y="754503"/>
          <a:ext cx="175627" cy="143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672"/>
              </a:lnTo>
              <a:lnTo>
                <a:pt x="175627" y="1439672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466654" y="1866869"/>
          <a:ext cx="2948013" cy="65461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Избор на текстове на случаен принцип, без цел</a:t>
          </a:r>
        </a:p>
      </dsp:txBody>
      <dsp:txXfrm>
        <a:off x="485827" y="1886042"/>
        <a:ext cx="2909667" cy="616267"/>
      </dsp:txXfrm>
    </dsp:sp>
    <dsp:sp modelId="{578A16A8-0853-43B4-AE5B-D4C943848F95}">
      <dsp:nvSpPr>
        <dsp:cNvPr id="0" name=""/>
        <dsp:cNvSpPr/>
      </dsp:nvSpPr>
      <dsp:spPr>
        <a:xfrm>
          <a:off x="291026" y="754503"/>
          <a:ext cx="175627" cy="2349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238"/>
              </a:lnTo>
              <a:lnTo>
                <a:pt x="175627" y="23492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466654" y="2685136"/>
          <a:ext cx="2948013" cy="83721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Избирайте частите, които харесвате, и отхвърляйте тези, които не харесвате.</a:t>
          </a:r>
        </a:p>
      </dsp:txBody>
      <dsp:txXfrm>
        <a:off x="491175" y="2709657"/>
        <a:ext cx="2898971" cy="788169"/>
      </dsp:txXfrm>
    </dsp:sp>
    <dsp:sp modelId="{93D14829-74D2-461E-8767-4D1E4D0599EF}">
      <dsp:nvSpPr>
        <dsp:cNvPr id="0" name=""/>
        <dsp:cNvSpPr/>
      </dsp:nvSpPr>
      <dsp:spPr>
        <a:xfrm>
          <a:off x="3276345" y="99889"/>
          <a:ext cx="2900017" cy="65461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Правилни форми</a:t>
          </a:r>
        </a:p>
      </dsp:txBody>
      <dsp:txXfrm>
        <a:off x="3295518" y="119062"/>
        <a:ext cx="2861671" cy="616267"/>
      </dsp:txXfrm>
    </dsp:sp>
    <dsp:sp modelId="{EE477606-2F95-4BBB-9AC0-1BDA525C3BFA}">
      <dsp:nvSpPr>
        <dsp:cNvPr id="0" name=""/>
        <dsp:cNvSpPr/>
      </dsp:nvSpPr>
      <dsp:spPr>
        <a:xfrm>
          <a:off x="3566347" y="754503"/>
          <a:ext cx="290001" cy="5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6182"/>
              </a:lnTo>
              <a:lnTo>
                <a:pt x="290001" y="556182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856349" y="918157"/>
          <a:ext cx="2947951" cy="78505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Търсете да научите Божията воля</a:t>
          </a:r>
        </a:p>
      </dsp:txBody>
      <dsp:txXfrm>
        <a:off x="3879343" y="941151"/>
        <a:ext cx="2901963" cy="739070"/>
      </dsp:txXfrm>
    </dsp:sp>
    <dsp:sp modelId="{0D3FCF36-19B2-4F24-B313-7514E31DA139}">
      <dsp:nvSpPr>
        <dsp:cNvPr id="0" name=""/>
        <dsp:cNvSpPr/>
      </dsp:nvSpPr>
      <dsp:spPr>
        <a:xfrm>
          <a:off x="3566347" y="754503"/>
          <a:ext cx="290001" cy="1439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9672"/>
              </a:lnTo>
              <a:lnTo>
                <a:pt x="290001" y="1439672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856349" y="1866869"/>
          <a:ext cx="2947951" cy="65461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Провеждане на систематично изучаване</a:t>
          </a:r>
        </a:p>
      </dsp:txBody>
      <dsp:txXfrm>
        <a:off x="3875522" y="1886042"/>
        <a:ext cx="2909605" cy="616267"/>
      </dsp:txXfrm>
    </dsp:sp>
    <dsp:sp modelId="{847F9CCA-4121-41D9-8E9D-63ABFA6DAA30}">
      <dsp:nvSpPr>
        <dsp:cNvPr id="0" name=""/>
        <dsp:cNvSpPr/>
      </dsp:nvSpPr>
      <dsp:spPr>
        <a:xfrm>
          <a:off x="3566347" y="754503"/>
          <a:ext cx="290001" cy="2349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9238"/>
              </a:lnTo>
              <a:lnTo>
                <a:pt x="290001" y="23492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856349" y="2685136"/>
          <a:ext cx="2947951" cy="83721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Не отхвърляйте нито един текст, а анализирайте ги всички.</a:t>
          </a:r>
        </a:p>
      </dsp:txBody>
      <dsp:txXfrm>
        <a:off x="3880870" y="2709657"/>
        <a:ext cx="2898909" cy="788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386" y="109543"/>
          <a:ext cx="2096326" cy="1412129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Това ни помага да се видим такива, каквито сме в действителност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(Евр.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46" y="150903"/>
        <a:ext cx="2013606" cy="1329409"/>
      </dsp:txXfrm>
    </dsp:sp>
    <dsp:sp modelId="{6C468082-A093-40C5-B5E6-41F8FA05CB25}">
      <dsp:nvSpPr>
        <dsp:cNvPr id="0" name=""/>
        <dsp:cNvSpPr/>
      </dsp:nvSpPr>
      <dsp:spPr>
        <a:xfrm>
          <a:off x="2210924" y="683073"/>
          <a:ext cx="275145" cy="265068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210924" y="736087"/>
        <a:ext cx="195625" cy="159040"/>
      </dsp:txXfrm>
    </dsp:sp>
    <dsp:sp modelId="{E2669A77-472B-4973-A92F-D98F8ED6B2AF}">
      <dsp:nvSpPr>
        <dsp:cNvPr id="0" name=""/>
        <dsp:cNvSpPr/>
      </dsp:nvSpPr>
      <dsp:spPr>
        <a:xfrm>
          <a:off x="2615856" y="109543"/>
          <a:ext cx="1871070" cy="1412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То ни предпазва от греха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(Псалом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657216" y="150903"/>
        <a:ext cx="1788350" cy="1329409"/>
      </dsp:txXfrm>
    </dsp:sp>
    <dsp:sp modelId="{EC3367F0-5659-4024-9E51-ED48FD4D60B3}">
      <dsp:nvSpPr>
        <dsp:cNvPr id="0" name=""/>
        <dsp:cNvSpPr/>
      </dsp:nvSpPr>
      <dsp:spPr>
        <a:xfrm>
          <a:off x="4601138" y="683073"/>
          <a:ext cx="275145" cy="265068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601138" y="736087"/>
        <a:ext cx="195625" cy="159040"/>
      </dsp:txXfrm>
    </dsp:sp>
    <dsp:sp modelId="{420B7C76-98E9-41D0-AB08-C326E9038D37}">
      <dsp:nvSpPr>
        <dsp:cNvPr id="0" name=""/>
        <dsp:cNvSpPr/>
      </dsp:nvSpPr>
      <dsp:spPr>
        <a:xfrm>
          <a:off x="5006070" y="109543"/>
          <a:ext cx="1871070" cy="141212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То е храна за душата ни (Еремия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47430" y="150903"/>
        <a:ext cx="1788350" cy="1329409"/>
      </dsp:txXfrm>
    </dsp:sp>
    <dsp:sp modelId="{715F3F80-D498-4A0A-B8DA-73F01AB47577}">
      <dsp:nvSpPr>
        <dsp:cNvPr id="0" name=""/>
        <dsp:cNvSpPr/>
      </dsp:nvSpPr>
      <dsp:spPr>
        <a:xfrm>
          <a:off x="6991351" y="683073"/>
          <a:ext cx="275145" cy="265068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991351" y="736087"/>
        <a:ext cx="195625" cy="159040"/>
      </dsp:txXfrm>
    </dsp:sp>
    <dsp:sp modelId="{6FBCEB90-616A-4B8E-8639-1346AC328E41}">
      <dsp:nvSpPr>
        <dsp:cNvPr id="0" name=""/>
        <dsp:cNvSpPr/>
      </dsp:nvSpPr>
      <dsp:spPr>
        <a:xfrm>
          <a:off x="7396283" y="109543"/>
          <a:ext cx="1871070" cy="1412129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То ни помага да растем духовно                        (1 Петрово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437643" y="150903"/>
        <a:ext cx="1788350" cy="1329409"/>
      </dsp:txXfrm>
    </dsp:sp>
    <dsp:sp modelId="{23E394F4-A05E-41D7-A968-AEBDC424CB5C}">
      <dsp:nvSpPr>
        <dsp:cNvPr id="0" name=""/>
        <dsp:cNvSpPr/>
      </dsp:nvSpPr>
      <dsp:spPr>
        <a:xfrm>
          <a:off x="9381565" y="683073"/>
          <a:ext cx="275145" cy="265068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81565" y="736087"/>
        <a:ext cx="195625" cy="159040"/>
      </dsp:txXfrm>
    </dsp:sp>
    <dsp:sp modelId="{30C7BF7C-D61E-4B93-9002-B275466A0842}">
      <dsp:nvSpPr>
        <dsp:cNvPr id="0" name=""/>
        <dsp:cNvSpPr/>
      </dsp:nvSpPr>
      <dsp:spPr>
        <a:xfrm>
          <a:off x="9786496" y="109543"/>
          <a:ext cx="1871070" cy="141212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Той ни дава живот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(Йоан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827856" y="150903"/>
        <a:ext cx="1788350" cy="13294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Когато възприемаме Библията по този начин…</a:t>
          </a:r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Тя ни показва състоянието на нашата връзка с Бога</a:t>
          </a: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Тя ни казва как да укрепим тази връзка</a:t>
          </a: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Преживяваме постепенна трансформация</a:t>
          </a: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Приближаваме се към Исус</a:t>
          </a: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Това ни прави мъдри за спасението</a:t>
          </a: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Ние растем в познанието на истината</a:t>
          </a: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Вярата ни расте и се укрепва</a:t>
          </a: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Имаме надежда</a:t>
          </a: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Осъзнаваме, че ни очаква по-добър, вечен и чудесен живот</a:t>
          </a: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Търсене в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Кликнете, за да промените стила на заглавието на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Кликнете, за да промените стиловете на текста в шаблона</a:t>
            </a:r>
          </a:p>
          <a:p>
            <a:pPr lvl="1"/>
            <a:r>
              <a:rPr lang="es-ES"/>
              <a:t>Второ ниво</a:t>
            </a:r>
          </a:p>
          <a:p>
            <a:pPr lvl="2"/>
            <a:r>
              <a:rPr lang="es-ES"/>
              <a:t>Трето ниво</a:t>
            </a:r>
          </a:p>
          <a:p>
            <a:pPr lvl="3"/>
            <a:r>
              <a:rPr lang="es-ES"/>
              <a:t>Четвърто ниво</a:t>
            </a:r>
          </a:p>
          <a:p>
            <a:pPr lvl="4"/>
            <a:r>
              <a:rPr lang="es-ES"/>
              <a:t>Пето ниво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РОЛЯТА </a:t>
            </a:r>
            <a:br>
              <a:rPr lang="es-ES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</a:br>
            <a:r>
              <a:rPr lang="en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НА БИБЛИЯТА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Урок 4 за 25 април 2026 г.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7C85A5-3CE0-4431-BF46-FF7182588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486150" y="5342662"/>
            <a:ext cx="85915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„Защото Божието слово е живо и действено, по-остро от всеки двуостър меч; то прониква дори до разграничението между душата и духа, между ставите и мозъка, и е съдия на мислите и намеренията на </a:t>
            </a: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сърцето“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Евреи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4:12, </a:t>
            </a:r>
            <a:r>
              <a:rPr kumimoji="0" lang="es-E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NJKV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D3E2E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D3E2E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6769872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99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Библията е най-продаваната книга в света, като продажбите ѝ надвишават тези на втората в класацията книга пет пъти. Но това не винаги е било така.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180487"/>
            <a:ext cx="36222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Ако не беше специалната Божия закрила, Библията отдавна щеше да изчезне. Защо? Какво е толкова специално в тази книга, че я прави едновременно толкова обичана и толкова мразена?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3" y="1123801"/>
            <a:ext cx="69905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Имало е време, когато притежаването на Библия, четенето й или дори говоренето за нея можело да бъде основание за затвор, изтезания и дори смърт.</a:t>
            </a: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ВРАГЪТ НА БИБЛИЯТА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1000125" y="660975"/>
            <a:ext cx="1019175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„Вземете 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[…]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меча на Духа, който е Божието </a:t>
            </a:r>
            <a:r>
              <a:rPr lang="en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слово“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(Ефесяни 6:17)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Помислете за това, на какво е способно </a:t>
            </a:r>
            <a:r>
              <a:rPr lang="e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изреченото </a:t>
            </a:r>
            <a:r>
              <a:rPr lang="en" sz="2000" b="1" dirty="0"/>
              <a:t>Божие слово: да създава и да дава живот (Псалом 33:6) или да възкресява мъртвите (Йоан 5:28-29).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542211" y="5825205"/>
            <a:ext cx="86100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Ще му позволя ли да се измъкне така? Не мога ли да намеря малко време в графика си, за да прочета Библията? Четенето й ни преобразява и ни прави силни срещу най-големия ни враг: дявола.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4571" y="3503209"/>
            <a:ext cx="3221288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542211" y="3320158"/>
            <a:ext cx="50650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Сатана знае, че е безсилен срещу силата на Библията. Затова се опита да я унищожи физически. Той се провали, тъй като библейските дружества започнаха да разпространяват хиляди екземпляри. Тогава той се опита да я дискредитира с висша критика. Сега той се стреми да ни попречи да я четем, като запълва времето ни с други неща.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46218"/>
            <a:ext cx="703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Какво може да направи Библията, </a:t>
            </a:r>
            <a:r>
              <a:rPr kumimoji="0" lang="e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писаното </a:t>
            </a:r>
            <a:r>
              <a:rPr kumimoji="0" lang="en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ptos" panose="02110004020202020204"/>
                <a:ea typeface="+mn-ea"/>
                <a:cs typeface="+mn-cs"/>
              </a:rPr>
              <a:t>слово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на Бога? Тя има силата да ни защити (Еф. 6:17б) и да ни преобрази (Евр. 4:12). Исус използва Библията, за да се защити срещу изкушението (Мат. 4:4, 7, 10).</a:t>
            </a: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00"/>
                </a:highlight>
              </a:rPr>
              <a:t>ПРАВИЛНИ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И </a:t>
            </a:r>
            <a:r>
              <a:rPr lang="en" sz="32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800000"/>
                </a:highlight>
              </a:rPr>
              <a:t>НЕПРАВИЛНИ </a:t>
            </a:r>
            <a:r>
              <a:rPr lang="en" sz="3200" b="1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НАЧИНИ ЗА ЧЕТЕНЕ </a:t>
            </a:r>
            <a:r>
              <a:rPr lang="en" sz="3200" b="1" dirty="0">
                <a:ln w="0"/>
                <a:effectLst>
                  <a:outerShdw blurRad="38100" dist="19050" dir="2700000" algn="tl" rotWithShape="0">
                    <a:schemeClr val="accent6"/>
                  </a:outerShdw>
                </a:effectLst>
              </a:rPr>
              <a:t>НА БИБЛИЯТА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„Старай се да се представиш пред Бога като одобрен работник, който няма за какво да се срамува и който правилно борави с думата на истината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.“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(2 Тимотей 2:15)</a:t>
            </a:r>
            <a:endParaRPr lang="es-ES" sz="11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311807"/>
              </p:ext>
            </p:extLst>
          </p:nvPr>
        </p:nvGraphicFramePr>
        <p:xfrm>
          <a:off x="2681288" y="1122041"/>
          <a:ext cx="68053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591080" y="4651150"/>
            <a:ext cx="6907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Нашето изучаване на Библията трябва да бъде рационално, но нашият разум трябва да се подчини на силата на Светия Дух, за да разберем правилно библейското послание.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591080" y="5859434"/>
            <a:ext cx="68053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Защо? Защото нашият разум е ограничен и не винаги е надежден. Ето защо, когато изучаваме Библията, трябва да търсим мъдростта на нейния Автор.</a:t>
            </a:r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Какво е Библията?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„Цялото Твое слово е истина,</a:t>
            </a:r>
          </a:p>
          <a:p>
            <a:pPr algn="ctr"/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и всеки от Твоите праведни съдби трае вечно</a:t>
            </a:r>
            <a: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.“</a:t>
            </a:r>
            <a:br>
              <a:rPr lang="e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</a:b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(Псалом 119:160 </a:t>
            </a:r>
            <a:r>
              <a:rPr lang="en" sz="11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)</a:t>
            </a:r>
            <a:endParaRPr lang="es-ES" sz="11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525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В нашето общество, и дори сред християнските кръгове, съществува убеждението, че истината е относителна, че няма истина, която да остава постоянна и неизменна във времето.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549355"/>
            <a:ext cx="2952984" cy="221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257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Всяко твърдение, всяка истина трябва да бъде проверена от Библията. Когато има противоречие между това, което считаме за истина, и това, което казва Библията, има две възможности: или ние грешим, или тълкуваме Библията погрешно.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71342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Въпреки това Библията – като Божието слово – твърди, че притежава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абсолютната истина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(Псалом 119:160; Йоан 17:17; Яков 1:18). Тя твърди, че е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чиста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и е </a:t>
            </a:r>
            <a:r>
              <a:rPr lang="en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защитен щит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срещу човешките измислици (Притчи 30:5). Ако добавим към нея някоя от нашите собствени „истини“, може да бъдем счетени за лъжци пред Бога (Притчи 30:6).</a:t>
            </a: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ПОЛОЖИТЕЛНИТЕ ЕФЕКТИ ОТ ЧЕТЕНЕТО НА БИБЛИЯТА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„Твоето слово съм скрил в сърцето си, за да не съгреша против </a:t>
            </a:r>
            <a:r>
              <a:rPr lang="en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Теб“ </a:t>
            </a:r>
            <a:r>
              <a:rPr lang="en" sz="1400" b="1" dirty="0">
                <a:solidFill>
                  <a:srgbClr val="D5FF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(Псалом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Нещо, което дори най-заклетите врагове на Библията не могат да отрекат, е нейната сила да променя хората. Павел я сравнява с меч, който притежава голяма сила.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373557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Никоя друга книга не може да ни повлияе така, както Библията. Когато сме готови да въведем нейните учения в живота си, ние се променяме към по-добро.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Когато я четем с отворено сърце и молим Бог за просветление от Светия Дух, животът ни се променя.</a:t>
            </a: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6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ПРИЯТЕЛИ НА БИБЛИЯТА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„Затова и ние благодарим на Бога без прекъсване, защото, когато приехте Божието слово, което чухте от нас, вие го приехте не като слово на човеци, а както е в действителност, като Божие слово, което и действа в вас, които вярвате</a:t>
            </a:r>
            <a:r>
              <a:rPr lang="en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.“ </a:t>
            </a:r>
            <a:r>
              <a:rPr lang="en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Солунци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00354"/>
            <a:ext cx="6140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Приятелите на Библията подхождат към нея с осъзнаването, че тя е Живото Слово на Бога (1 Солунци 2:13). Но как мога да стигна до това убеждение?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210957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544155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358892"/>
            <a:ext cx="61401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Павел ни казва, че за това се нуждаем от духовно различие, тоест способността да разбираме духовните неща (1 Коринтяни 2:14). Следователно, разпознаването на божественото послание в Библията е дело на Святия Дух, действащ в нас.</a:t>
            </a: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dgm="http://schemas.openxmlformats.org/drawingml/2006/diagram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249841"/>
            <a:ext cx="102821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„Библията разкрива истината с такава простота и съвършено съобразена с нуждите и копнежите на човешкото сърце, че е удивлявала и очаровала дори най-образованите умове, като в същото време позволява и на най-скромните и необразовани хора да разберат пътя към спасението. И все пак тези изложени по прост начин истини засягат теми, които са толкова възвишени, толкова всеобхватни, толкова безкрайно надхвърлящи човешкото разбиране, че можем да ги приемем само защото Бог ги е обявил. </a:t>
            </a:r>
            <a:r>
              <a:rPr lang="en" sz="2400" b="1" dirty="0">
                <a:latin typeface="Constantia" panose="02030602050306030303" pitchFamily="18" charset="0"/>
              </a:rPr>
              <a:t>[…] </a:t>
            </a:r>
            <a:r>
              <a:rPr lang="en-US" sz="2400" b="1" dirty="0">
                <a:latin typeface="Constantia" panose="02030602050306030303" pitchFamily="18" charset="0"/>
              </a:rPr>
              <a:t>Колкото повече човек изследва Библията, толкова по-дълбоко става убеждението му, че тя е словото на живия Бог, и човешкият разум се прекланя пред величието на божественото откровение</a:t>
            </a:r>
            <a:r>
              <a:rPr lang="en" sz="2400" b="1" dirty="0"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Е. Г. Уайт (Стъпки към Христос, стр.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1180</Words>
  <Application>Microsoft Office PowerPoint</Application>
  <PresentationFormat>Panorámica</PresentationFormat>
  <Paragraphs>63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Comic Sans MS</vt:lpstr>
      <vt:lpstr>Arial</vt:lpstr>
      <vt:lpstr>Constantia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docId:0B5309AF5EC54D64E67DEBF14E78B6F8</cp:keywords>
  <cp:lastModifiedBy>Sergio</cp:lastModifiedBy>
  <cp:revision>85</cp:revision>
  <dcterms:created xsi:type="dcterms:W3CDTF">2026-03-14T15:12:41Z</dcterms:created>
  <dcterms:modified xsi:type="dcterms:W3CDTF">2026-03-30T06:34:40Z</dcterms:modified>
</cp:coreProperties>
</file>