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  <p:sldId id="30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„Отче наш, Който си на небесата“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Трябва да осъзнаем личната си връзка с Отца на всички хора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„Да се святи Името Ти“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Осъзнаването на Божията святост ни приближава към Него с благоговение и уважение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„Да дойде Твоето царство“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/>
            <a:t>Нека копнеем за завръщането на Исус</a:t>
          </a:r>
          <a:endParaRPr lang="es-ES" sz="180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„Да бъде Твоята воля, както на небето, така и на земята“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Нека приемем божествената суверенност и помолим Божията воля да се изпълни в нашия живот и в света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„Дай ни днес хляба наш насъщен“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Нека молим за това, от което се нуждаем, за да живеем, както физически, така и духовно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„И прости ни дълговете ни, както и ние прощаваме на нашите длъжници“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Трябва да се покаем, да търсим прошка и да прощаваме на онези, които са ни наранили, точно както Бог ни прощава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„И не ни въвеждай в изкушение, но избави ни от лукавия“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Нека помолим за защита и прибежище от злото, което съществува в този свят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„Защото </a:t>
          </a:r>
          <a:r>
            <a:rPr lang="es-E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Твое 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е царството, и силата, и славата, вовеки. Амин“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" sz="1800" b="1" dirty="0"/>
            <a:t>Нека признаем, че всичко, което сме, притежаваме и правим, принадлежи на Бога. Само Той заслужава слава и хвала</a:t>
          </a:r>
          <a:endParaRPr lang="es-ES" sz="18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Хвала (Дан.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Изповед и прощение                     (Дан.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Молби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(Дан.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Благодарение                  (Фил.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Трябва да осъзнаем личната си връзка с Отца на всички хора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„Отче наш, Който си на небесата“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Осъзнаването на Божията святост ни приближава към Него с благоговение и уважение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„Да се святи Името Ти“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/>
            <a:t>Нека копнеем за завръщането на Исус</a:t>
          </a:r>
          <a:endParaRPr lang="es-ES" sz="1800" kern="120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„Да дойде Твоето царство“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Нека приемем божествената суверенност и помолим Божията воля да се изпълни в нашия живот и в света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„Да бъде Твоята воля, както на небето, така и на земята“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Нека молим за това, от което се нуждаем, за да живеем, както физически, така и духовно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„Дай ни днес хляба наш насъщен“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Трябва да се покаем, да търсим прошка и да прощаваме на онези, които са ни наранили, точно както Бог ни прощава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„И прости ни дълговете ни, както и ние прощаваме на нашите длъжници“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Нека помолим за защита и прибежище от злото, което съществува в този свят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„И не ни въвеждай в изкушение, но избави ни от лукавия“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" sz="1800" b="1" kern="1200" dirty="0"/>
            <a:t>Нека признаем, че всичко, което сме, притежаваме и правим, принадлежи на Бога. Само Той заслужава слава и хвала</a:t>
          </a:r>
          <a:endParaRPr lang="es-ES" sz="18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„Защото </a:t>
          </a:r>
          <a:r>
            <a:rPr lang="es-E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Твое 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е царството, и силата, и славата, вовеки. Амин“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Хвала (Дан.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Изповед и прощение                     (Дан.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Молби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(Дан.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Благодарение                  (Фил.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175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en" sz="3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ПРАКТИЧЕСКА МОЛИТВА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7 за 16 май 2026 г.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ДАНИИЛ: СТРУКТУРАТА НА МОЛИТВАТА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„Затова се обърнах към Господа Бога и се молих на Него с молитва и молба, с пост, с вретище и пепел“</a:t>
            </a:r>
            <a:b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(Даниил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114225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Молитвата, записана в Даниил 9:4-19, ни представя четирите основни части на молитвата: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42955"/>
              </p:ext>
            </p:extLst>
          </p:nvPr>
        </p:nvGraphicFramePr>
        <p:xfrm>
          <a:off x="228600" y="1783905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3832548"/>
            <a:ext cx="68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Даниил беше прекъснат от Гавриил, преди да успее да завърши молитвата си (благодарение).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31" r="6031"/>
          <a:stretch>
            <a:fillRect/>
          </a:stretch>
        </p:blipFill>
        <p:spPr>
          <a:xfrm>
            <a:off x="8829674" y="1247875"/>
            <a:ext cx="3181851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7" y="4502228"/>
            <a:ext cx="73858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Този модел важи както за нашите лични, така и за публичните молитви. Очевидно е, че частта за „изповед и прощение“ трябва да бъде адаптирана към контекста на молитвата.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22743" y="5787461"/>
            <a:ext cx="7406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Тази структура ни помага да фокусираме молитвата върху Бога, като не позволяваме тя да се превърне в нещо като „списък за пазаруване“ от божествената съкровищница.</a:t>
            </a: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ЧЕТИРИ ВЪПРОСА ЗА МОЛИТВАТА</a:t>
            </a: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Защо да се молим, ако Бог вече знае всичко?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Защо да се молим, когато всичко е наред?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кого трябва да се моля?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трябва да слушам?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44089" y="419160"/>
            <a:ext cx="3489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Молитвата ни издига до престола на Бога и ни кара да се самоанализираме и да преосмисляме отношенията си с Него всеки ден.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00173" y="400110"/>
            <a:ext cx="31156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Ангелите, които не са съгрешили, почитат Бога непрестанно. Колко повече трябва да го правим ние?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зависимост от момента: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8931642" y="3817082"/>
            <a:ext cx="322225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Най-ясният и най-безопасният начин да направим това е да съчетаем молитвата с изучаване на Библията като част от личното ни поклонение, като избягваме да изпразваме ума си или просто да слушаме себе си.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317547"/>
            <a:ext cx="3295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Дори ако не знаем какво да кажем, Светият Дух ни помага (Рим. 8:26).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971748"/>
            <a:ext cx="3105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Да мислим, че не се нуждаем от Бог, защото всичко ни върви добре, е гордост.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632733"/>
            <a:ext cx="324002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 уединение. Тогава молитвата ни става най-интимна.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 семейството или в малки групи.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 църквата.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939885" y="2443698"/>
            <a:ext cx="111242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„Молитвите ни трябва да се отличават с дълбоко съзнание за нуждата ни и силно желание за нещата, за които молим, иначе те няма да бъдат чути. Но не трябва да се уморяваме и да преставаме да молим, само защото отговорът не идва веднага. „Царството небесно </a:t>
            </a:r>
            <a:r>
              <a:rPr lang="en-US" sz="2400" b="1" dirty="0" err="1">
                <a:latin typeface="Constantia" panose="02030602050306030303" pitchFamily="18" charset="0"/>
              </a:rPr>
              <a:t>се отнема </a:t>
            </a:r>
            <a:r>
              <a:rPr lang="en-US" sz="2400" b="1" dirty="0">
                <a:latin typeface="Constantia" panose="02030602050306030303" pitchFamily="18" charset="0"/>
              </a:rPr>
              <a:t>с насилие, и насилниците го завладяват“ (Матей 11:12). Насилието, за което става дума тук, е свята ревност, каквато прояви Яков. Не е нужно да се опитваме да се въодушевим до крайност, а спокойно и упорито да отправяме молбите си пред престола на благодатта. Нашата задача е да смирим душите си пред Бога, да изповядаме греховете си и с вяра да се приближим към Бога</a:t>
            </a:r>
            <a:r>
              <a:rPr lang="en" sz="2400" b="1" dirty="0">
                <a:latin typeface="Constantia" panose="02030602050306030303" pitchFamily="18" charset="0"/>
              </a:rPr>
              <a:t>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Е. Г. Уайт (</a:t>
            </a:r>
            <a:r>
              <a:rPr lang="en-US" sz="1600" b="1" dirty="0"/>
              <a:t>Нашият Отец се грижи</a:t>
            </a:r>
            <a:r>
              <a:rPr lang="en" sz="1600" b="1" dirty="0"/>
              <a:t>, 25 май)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77B857-F541-4746-8DD1-7A079929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377666"/>
            <a:ext cx="4679667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„Надейте се на Него във всеки момент, хора; излейте сърцата си пред Него; Бог е наше прибежище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Псалом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62:8)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sk="http://schemas.microsoft.com/office/drawing/2018/sketchyshapes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133974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31A7C"/>
                </a:solidFill>
              </a:rPr>
              <a:t>Молитви в трудни времена: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4A9C"/>
                </a:solidFill>
              </a:rPr>
              <a:t>Илия: </a:t>
            </a:r>
            <a:r>
              <a:rPr lang="en" sz="2000" b="1" dirty="0"/>
              <a:t>Молитва в разгара на кризата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4366B"/>
                </a:solidFill>
              </a:rPr>
              <a:t>Хана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en" sz="2000" b="1" dirty="0"/>
              <a:t>Отговор, който никога не идва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A1982"/>
                </a:solidFill>
              </a:rPr>
              <a:t>Примерни молитви: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665D"/>
                </a:solidFill>
              </a:rPr>
              <a:t>Исус: </a:t>
            </a:r>
            <a:r>
              <a:rPr lang="en" sz="2000" b="1" dirty="0"/>
              <a:t>Съдържанието на молитвата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82047D"/>
                </a:solidFill>
              </a:rPr>
              <a:t>Даниил: </a:t>
            </a:r>
            <a:r>
              <a:rPr lang="en" sz="2000" b="1" dirty="0"/>
              <a:t>Структурата на молитвата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15F00"/>
                </a:solidFill>
              </a:rPr>
              <a:t>Четири въпроса за молитвата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161375"/>
            <a:ext cx="6742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ни увещава да продължаваме </a:t>
            </a:r>
            <a:r>
              <a:rPr lang="es-ES" sz="2000" b="1" dirty="0" err="1"/>
              <a:t>да „се молим </a:t>
            </a:r>
            <a:r>
              <a:rPr lang="en" sz="2000" b="1" dirty="0"/>
              <a:t>винаги“ (Еф. 6:18), дори ако светът ни се разпада; дори ако времето минава и не виждаме отговор на молитвите си.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2032060"/>
            <a:ext cx="66690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как трябва да се молим? За какво трябва да молим? Трябва ли да се молим сами или с други хора? Молитвата ни позволява ли само да говорим с Бога, или ни позволява и да Го слушаме?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404494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 такива обстоятелства молитвите на Илия и Анна ще ни помогнат и ще ни окуражат.</a:t>
            </a: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1859339"/>
            <a:ext cx="7203664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МОЛИТВИ В ТРУДНИ ВРЕМЕНА</a:t>
            </a: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ИЛИЯ: МОЛИТВА В РАЗГАРА НА КРИЗАТА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675798"/>
            <a:ext cx="10887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Той отговори: „Аз бях много ревностен за Господа, Всемогъщия Бог. Израилтяните отхвърлиха Твоя завет, събориха Твоите олтари и убиха Твоите пророци с меч. Аз съм единственият останал, а сега се опитват да убият и мен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(3 Царе 19:10)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 Бог отговаря на молитвите ни в разгара на кризата?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19223"/>
            <a:ext cx="3661017" cy="186683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1987085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След една проста молитва от Илия, Бог веднага отговори с огън (3 Царе 18:36-38).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595578"/>
            <a:ext cx="6318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Когато Илия помоли за смърт, Бог мълча, но изпрати ангела Си да го нахрани (3 Царе 19:4-8).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637443"/>
            <a:ext cx="6212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След седем молитви за дъжд, Бог изпрати малък облак, който се превърна в мощна буря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(3 Царе 18:42-45).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204073"/>
            <a:ext cx="62985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Един отговор беше незабавен и чудотворен. Друг, след седем молитви, изпрати поискания дъжд. Накрая, след 40 дни, дойде устен и окуражителен отговор. Бог знае как и кога да отговори във всяка от нашите ситуации.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2" y="4245936"/>
            <a:ext cx="62985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Потиснат в пещерата, Илия най-накрая чу гласа на Бог, който отговаряше на отчаяната му молитва (3 Царе 19:9-18).</a:t>
            </a: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ХАННА</a:t>
            </a:r>
            <a:r>
              <a:rPr lang="e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ОТГОВОРЪТ, КОЙТО НИКОГА НЕ ИДВА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„Молих се за това дете, и Господ ми даде това, за което Го помолих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Царе 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Молитвата на Хана за дете изглежда като молитва, на която Бог отговаря бързо (след девет месеца радостно очакване, разбира се) (1 Цар. 1:9-20).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652" y="4191000"/>
            <a:ext cx="2495094" cy="2495094"/>
          </a:xfrm>
          <a:prstGeom prst="roundRect">
            <a:avLst>
              <a:gd name="adj" fmla="val 4364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745853"/>
            <a:ext cx="6180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Когато обаче прочетем предходните стихове, забелязваме, че този отговор е отнел много време (1 Цар. 1:1-8).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72840" y="4553555"/>
            <a:ext cx="76473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Понякога Божието мълчание може да се дължи на нашия егоизъм (Яков 4:3); на таен грях (Псалом 66:18); на липса на вяра (Яков 1:6); или просто не е подходящият момент.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925431"/>
            <a:ext cx="5823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От тази гледна точка, колко години прекара Ана в молене за дете, без да получи отговор?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1003" y="2681754"/>
            <a:ext cx="61762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Пенина, другата съпруга на Елкана, имаше „деца“ – тоест, повече от един син – и </a:t>
            </a:r>
            <a:r>
              <a:rPr lang="es-ES" sz="2000" b="1" dirty="0" err="1">
                <a:solidFill>
                  <a:prstClr val="black"/>
                </a:solidFill>
              </a:rPr>
              <a:t>„година след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година“ тя дразнеше Ана, защото Бог не й беше дал деца.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5" y="5489456"/>
            <a:ext cx="77672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Във всеки случай, Бог вижда цялостната картина и знае какво е най-доброто за нас (Еремия 29:11). Той винаги ще отговори,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 Своето време и по Своя начин, на молитвата, отправена с вяра (1 Йоан 5:14-15).</a:t>
            </a: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274838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ПРИМЕРНИ МОЛИТВИ</a:t>
            </a: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ИСУС: СЪДЪРЖАНИЕТО НА МОЛИТВАТА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„Ето как трябва да се молите: „Наш Отец, Който си на небесата, да се святи Името Ти“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(Матей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191397" y="1171337"/>
            <a:ext cx="3862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Да се отправят дълги и сложни молитви, за да се впечатлят слушателите и да се спечели тяхната похвала, не е стилът на молитва, който Исус ни е научил (Мат. 6:5-8).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7" y="4921818"/>
            <a:ext cx="68294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„Научете се да се молите кратко и по същество, като молите само за това, от което се нуждаете. Научете се да се молите на глас, където само Бог може да ви чуе. Не отправяйте фалшиви молитви, а искрени, прочувствани молби, изразяващи глада на душата за Хляба на Живота.“ </a:t>
            </a:r>
            <a:r>
              <a:rPr lang="en-US" sz="1600" b="1" dirty="0"/>
              <a:t>(Е.Г.У. „Нашето високо призвание“, 4 май)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7" y="3200465"/>
            <a:ext cx="3862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Молитвите ни трябва да бъдат искрени и прости, на ежедневен език. Молитвата е жизненоважна част от нашия живот.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" y="1231113"/>
            <a:ext cx="3038475" cy="1759737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2498427" y="-20454"/>
            <a:ext cx="685442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ИСУС: СЪДЪРЖАНИЕТО НА МОЛИТВАТА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991044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3097731" y="1265277"/>
            <a:ext cx="59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Ето модела на молитвата, който Исус ни даде: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dgm="http://schemas.openxmlformats.org/drawingml/2006/diagram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1450</Words>
  <Application>Microsoft Office PowerPoint</Application>
  <PresentationFormat>Panorámica</PresentationFormat>
  <Paragraphs>81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docId:ED1D0BDFCBA5C33F08CEA99542E3A5D7</cp:keywords>
  <cp:lastModifiedBy>Sergio</cp:lastModifiedBy>
  <cp:revision>122</cp:revision>
  <dcterms:created xsi:type="dcterms:W3CDTF">2026-03-28T16:46:47Z</dcterms:created>
  <dcterms:modified xsi:type="dcterms:W3CDTF">2026-04-25T17:28:12Z</dcterms:modified>
</cp:coreProperties>
</file>