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апостолите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Петър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Отца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ханаанската жена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стотника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Стефан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„Защо нямате вяра?“ (Марко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„Малковерни!“ </a:t>
          </a:r>
          <a:br>
            <a:rPr lang="es-ES" sz="2000" b="1" dirty="0"/>
          </a:br>
          <a:r>
            <a:rPr lang="en" sz="2000" b="1" dirty="0"/>
            <a:t>(Мат.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„Помогни на малката ми вяра“               (Марко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„Велика е вярата ти“ </a:t>
          </a:r>
          <a:br>
            <a:rPr lang="es-ES" sz="2000" b="1" dirty="0"/>
          </a:br>
          <a:r>
            <a:rPr lang="en" sz="2000" b="1" dirty="0"/>
            <a:t>(Мат.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kern="1200" dirty="0"/>
            <a:t>„Дори в Израил не съм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намерил </a:t>
          </a:r>
          <a:r>
            <a:rPr lang="en" sz="1800" b="1" kern="1200" dirty="0"/>
            <a:t>такава голяма вяра“(Лука 7:9)</a:t>
          </a:r>
          <a:endParaRPr lang="es-ES" sz="18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„човек, пълен с вяра“                   (Деяния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X="102097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5665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Проявявайте вяра, колкото и малка да е тя (Мат. 17:20)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18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18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Изучавайте Библията (Рим. 10:17)</a:t>
          </a:r>
          <a:endParaRPr lang="es-ES" sz="18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18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18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Помолете Бог да я увеличи                            (Лука 17:5)</a:t>
          </a:r>
          <a:endParaRPr lang="es-ES" sz="18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18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18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Не се поддавайте на съмнението                                        (Марк 9:23-24)</a:t>
          </a:r>
          <a:endParaRPr lang="es-ES" sz="18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18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18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Не основавайте вярата си на вярата на другите</a:t>
          </a:r>
          <a:br>
            <a:rPr lang="en" sz="1800" b="1" dirty="0"/>
          </a:br>
          <a:r>
            <a:rPr lang="en" sz="1800" b="1" dirty="0"/>
            <a:t>(Мат. 25:8)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18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18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Да отговарям на Святия Дух                          (Гал. 5:22)</a:t>
          </a:r>
          <a:endParaRPr lang="es-ES" sz="18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18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18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/>
            <a:t>Да практикувам вярата си постоянно (2 Кор. 5:7)</a:t>
          </a:r>
          <a:endParaRPr lang="es-ES" sz="16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18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18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Бъдете послушни на Исус и на Неговото Слово</a:t>
          </a:r>
          <a:endParaRPr lang="es-ES" sz="200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Да имаме ежедневно общение с Исус</a:t>
          </a:r>
          <a:endParaRPr lang="es-ES" sz="200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Направете Исус център на живота си</a:t>
          </a:r>
          <a:endParaRPr lang="es-ES" sz="200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Да живеем в съответствие с вярата си</a:t>
          </a:r>
          <a:endParaRPr lang="es-ES" sz="200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Да основаваме вярата си на Исус</a:t>
          </a:r>
          <a:endParaRPr lang="es-ES" sz="200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Да отразяваме Исус в живота си</a:t>
          </a:r>
          <a:endParaRPr lang="es-ES" sz="200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2000" b="1">
              <a:solidFill>
                <a:schemeClr val="tx1"/>
              </a:solidFill>
            </a:rPr>
            <a:t>Да приемем дара на Неговата благодат</a:t>
          </a:r>
          <a:endParaRPr lang="es-ES" sz="200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5946" y="654479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349" y="743763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349" y="1966627"/>
          <a:ext cx="1408756" cy="1462110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„Защо нямате вяра?“ (Марко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349" y="1966627"/>
        <a:ext cx="1408756" cy="1462110"/>
      </dsp:txXfrm>
    </dsp:sp>
    <dsp:sp modelId="{1F6FB844-657E-401A-8421-034AC6EA11AD}">
      <dsp:nvSpPr>
        <dsp:cNvPr id="0" name=""/>
        <dsp:cNvSpPr/>
      </dsp:nvSpPr>
      <dsp:spPr>
        <a:xfrm>
          <a:off x="1459" y="122387"/>
          <a:ext cx="1537042" cy="5166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апостолите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59" y="122387"/>
        <a:ext cx="1537042" cy="516681"/>
      </dsp:txXfrm>
    </dsp:sp>
    <dsp:sp modelId="{480D0FCD-E7DF-4D90-AD0E-23ED792B7859}">
      <dsp:nvSpPr>
        <dsp:cNvPr id="0" name=""/>
        <dsp:cNvSpPr/>
      </dsp:nvSpPr>
      <dsp:spPr>
        <a:xfrm>
          <a:off x="2027616" y="654479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2019" y="743763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2019" y="1966627"/>
          <a:ext cx="1408756" cy="1462110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„Малковерни!“ </a:t>
          </a:r>
          <a:br>
            <a:rPr lang="es-ES" sz="2000" b="1" kern="1200" dirty="0"/>
          </a:br>
          <a:r>
            <a:rPr lang="en" sz="2000" b="1" kern="1200" dirty="0"/>
            <a:t>(Мат. 14:31)</a:t>
          </a:r>
          <a:endParaRPr lang="es-ES" sz="2000" kern="1200" dirty="0"/>
        </a:p>
      </dsp:txBody>
      <dsp:txXfrm>
        <a:off x="2102019" y="1966627"/>
        <a:ext cx="1408756" cy="1462110"/>
      </dsp:txXfrm>
    </dsp:sp>
    <dsp:sp modelId="{56B7292D-9731-4075-ADD4-E2A91D421C2C}">
      <dsp:nvSpPr>
        <dsp:cNvPr id="0" name=""/>
        <dsp:cNvSpPr/>
      </dsp:nvSpPr>
      <dsp:spPr>
        <a:xfrm>
          <a:off x="2027616" y="122387"/>
          <a:ext cx="1488070" cy="516681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Петър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27616" y="122387"/>
        <a:ext cx="1488070" cy="516681"/>
      </dsp:txXfrm>
    </dsp:sp>
    <dsp:sp modelId="{7CD9B7D2-5346-494E-909E-931407BEE132}">
      <dsp:nvSpPr>
        <dsp:cNvPr id="0" name=""/>
        <dsp:cNvSpPr/>
      </dsp:nvSpPr>
      <dsp:spPr>
        <a:xfrm>
          <a:off x="4014078" y="647244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88481" y="736528"/>
          <a:ext cx="1408756" cy="120533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73711" y="1959392"/>
          <a:ext cx="1438298" cy="1462110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„Помогни на малката ми вяра“               (Марко 9:24)</a:t>
          </a:r>
          <a:endParaRPr lang="es-ES" sz="2000" kern="1200" dirty="0"/>
        </a:p>
      </dsp:txBody>
      <dsp:txXfrm>
        <a:off x="4073711" y="1959392"/>
        <a:ext cx="1438298" cy="1462110"/>
      </dsp:txXfrm>
    </dsp:sp>
    <dsp:sp modelId="{F9DF30A9-7B6B-451C-B056-6355C95639B1}">
      <dsp:nvSpPr>
        <dsp:cNvPr id="0" name=""/>
        <dsp:cNvSpPr/>
      </dsp:nvSpPr>
      <dsp:spPr>
        <a:xfrm>
          <a:off x="4004800" y="122387"/>
          <a:ext cx="1506626" cy="502211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Отца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04800" y="122387"/>
        <a:ext cx="1506626" cy="502211"/>
      </dsp:txXfrm>
    </dsp:sp>
    <dsp:sp modelId="{D2AE9422-10DB-4BFB-A12C-EBB4A8DCAA2C}">
      <dsp:nvSpPr>
        <dsp:cNvPr id="0" name=""/>
        <dsp:cNvSpPr/>
      </dsp:nvSpPr>
      <dsp:spPr>
        <a:xfrm>
          <a:off x="6083122" y="654479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57526" y="743763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57526" y="1966627"/>
          <a:ext cx="1408756" cy="1462110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„Велика е вярата ти“ </a:t>
          </a:r>
          <a:br>
            <a:rPr lang="es-ES" sz="2000" b="1" kern="1200" dirty="0"/>
          </a:br>
          <a:r>
            <a:rPr lang="en" sz="2000" b="1" kern="1200" dirty="0"/>
            <a:t>(Мат. 15:28)</a:t>
          </a:r>
          <a:endParaRPr lang="es-ES" sz="2000" kern="1200" dirty="0"/>
        </a:p>
      </dsp:txBody>
      <dsp:txXfrm>
        <a:off x="6157526" y="1966627"/>
        <a:ext cx="1408756" cy="1462110"/>
      </dsp:txXfrm>
    </dsp:sp>
    <dsp:sp modelId="{F943B3B9-DC10-4A5C-B0AC-A895FE8A8097}">
      <dsp:nvSpPr>
        <dsp:cNvPr id="0" name=""/>
        <dsp:cNvSpPr/>
      </dsp:nvSpPr>
      <dsp:spPr>
        <a:xfrm>
          <a:off x="6001122" y="136999"/>
          <a:ext cx="1652070" cy="516681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ханаанската жена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1122" y="136999"/>
        <a:ext cx="1652070" cy="516681"/>
      </dsp:txXfrm>
    </dsp:sp>
    <dsp:sp modelId="{6949DDE7-0AAF-4727-B609-554D3A4FEC99}">
      <dsp:nvSpPr>
        <dsp:cNvPr id="0" name=""/>
        <dsp:cNvSpPr/>
      </dsp:nvSpPr>
      <dsp:spPr>
        <a:xfrm>
          <a:off x="8139844" y="654479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76048" y="743763"/>
          <a:ext cx="1713752" cy="120533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47767" y="1966627"/>
          <a:ext cx="1770313" cy="1462110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„Дори в Израил не съм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намерил </a:t>
          </a:r>
          <a:r>
            <a:rPr lang="en" sz="1800" b="1" kern="1200" dirty="0"/>
            <a:t>такава голяма вяра“(Лука 7:9)</a:t>
          </a:r>
          <a:endParaRPr lang="es-ES" sz="1800" kern="1200" dirty="0"/>
        </a:p>
      </dsp:txBody>
      <dsp:txXfrm>
        <a:off x="8147767" y="1966627"/>
        <a:ext cx="1770313" cy="1462110"/>
      </dsp:txXfrm>
    </dsp:sp>
    <dsp:sp modelId="{B030FCF5-5111-4999-B91A-1424FECB2873}">
      <dsp:nvSpPr>
        <dsp:cNvPr id="0" name=""/>
        <dsp:cNvSpPr/>
      </dsp:nvSpPr>
      <dsp:spPr>
        <a:xfrm>
          <a:off x="8142306" y="122387"/>
          <a:ext cx="1711742" cy="516681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стотника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42306" y="122387"/>
        <a:ext cx="1711742" cy="516681"/>
      </dsp:txXfrm>
    </dsp:sp>
    <dsp:sp modelId="{CFAE7013-EE75-4F32-BF92-A4431AE5F6EA}">
      <dsp:nvSpPr>
        <dsp:cNvPr id="0" name=""/>
        <dsp:cNvSpPr/>
      </dsp:nvSpPr>
      <dsp:spPr>
        <a:xfrm>
          <a:off x="10407194" y="654479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81598" y="743763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81598" y="1966627"/>
          <a:ext cx="1408756" cy="1462110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„човек, пълен с вяра“                   (Деяния 6:5)</a:t>
          </a:r>
          <a:endParaRPr lang="es-ES" sz="2000" kern="1200" dirty="0"/>
        </a:p>
      </dsp:txBody>
      <dsp:txXfrm>
        <a:off x="10481598" y="1966627"/>
        <a:ext cx="1408756" cy="1462110"/>
      </dsp:txXfrm>
    </dsp:sp>
    <dsp:sp modelId="{BAFB1362-565C-45C5-9E03-9BA921416D73}">
      <dsp:nvSpPr>
        <dsp:cNvPr id="0" name=""/>
        <dsp:cNvSpPr/>
      </dsp:nvSpPr>
      <dsp:spPr>
        <a:xfrm>
          <a:off x="10407194" y="122387"/>
          <a:ext cx="1488070" cy="516681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Вярата на Стефан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7194" y="122387"/>
        <a:ext cx="1488070" cy="516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Проявявайте вяра, колкото и малка да е тя (Мат. 17:20)</a:t>
          </a:r>
          <a:endParaRPr lang="es-ES" sz="18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Изучавайте Библията (Рим. 10:17)</a:t>
          </a:r>
          <a:endParaRPr lang="es-ES" sz="18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Помолете Бог да я увеличи                            (Лука 17:5)</a:t>
          </a:r>
          <a:endParaRPr lang="es-ES" sz="18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Не се поддавайте на съмнението                                        (Марк 9:23-24)</a:t>
          </a:r>
          <a:endParaRPr lang="es-ES" sz="18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Не основавайте вярата си на вярата на другите</a:t>
          </a:r>
          <a:br>
            <a:rPr lang="en" sz="1800" b="1" kern="1200" dirty="0"/>
          </a:br>
          <a:r>
            <a:rPr lang="en" sz="1800" b="1" kern="1200" dirty="0"/>
            <a:t>(Мат. 25:8)</a:t>
          </a:r>
          <a:endParaRPr lang="es-ES" sz="18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Да отговарям на Святия Дух                          (Гал. 5:22)</a:t>
          </a:r>
          <a:endParaRPr lang="es-ES" sz="18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Да практикувам вярата си постоянно (2 Кор. 5:7)</a:t>
          </a:r>
          <a:endParaRPr lang="es-ES" sz="16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7943852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Бъдете послушни на Исус и на Неговото Слово</a:t>
          </a:r>
          <a:endParaRPr lang="es-ES" sz="2000" kern="1200">
            <a:solidFill>
              <a:schemeClr val="tx1"/>
            </a:solidFill>
          </a:endParaRPr>
        </a:p>
      </dsp:txBody>
      <dsp:txXfrm>
        <a:off x="1627496" y="0"/>
        <a:ext cx="6316355" cy="387264"/>
      </dsp:txXfrm>
    </dsp:sp>
    <dsp:sp modelId="{E835C4C8-F2C2-42FA-9602-AAF342B613DA}">
      <dsp:nvSpPr>
        <dsp:cNvPr id="0" name=""/>
        <dsp:cNvSpPr/>
      </dsp:nvSpPr>
      <dsp:spPr>
        <a:xfrm>
          <a:off x="283516" y="38726"/>
          <a:ext cx="759384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7943852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Да имаме ежедневно общение с Исус</a:t>
          </a:r>
          <a:endParaRPr lang="es-ES" sz="2000" kern="1200">
            <a:solidFill>
              <a:schemeClr val="tx1"/>
            </a:solidFill>
          </a:endParaRPr>
        </a:p>
      </dsp:txBody>
      <dsp:txXfrm>
        <a:off x="1627496" y="425991"/>
        <a:ext cx="6316355" cy="387264"/>
      </dsp:txXfrm>
    </dsp:sp>
    <dsp:sp modelId="{AEF0314F-F1E8-4B53-ACB8-4DD5EEE46E7B}">
      <dsp:nvSpPr>
        <dsp:cNvPr id="0" name=""/>
        <dsp:cNvSpPr/>
      </dsp:nvSpPr>
      <dsp:spPr>
        <a:xfrm>
          <a:off x="283516" y="464717"/>
          <a:ext cx="759384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7943852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Направете Исус център на живота си</a:t>
          </a:r>
          <a:endParaRPr lang="es-ES" sz="2000" kern="1200">
            <a:solidFill>
              <a:schemeClr val="tx1"/>
            </a:solidFill>
          </a:endParaRPr>
        </a:p>
      </dsp:txBody>
      <dsp:txXfrm>
        <a:off x="1627496" y="851982"/>
        <a:ext cx="6316355" cy="387264"/>
      </dsp:txXfrm>
    </dsp:sp>
    <dsp:sp modelId="{29130CAC-5C1C-4F14-BE19-F526D819B4BE}">
      <dsp:nvSpPr>
        <dsp:cNvPr id="0" name=""/>
        <dsp:cNvSpPr/>
      </dsp:nvSpPr>
      <dsp:spPr>
        <a:xfrm>
          <a:off x="283516" y="890708"/>
          <a:ext cx="759384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7943852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Да живеем в съответствие с вярата си</a:t>
          </a:r>
          <a:endParaRPr lang="es-ES" sz="2000" kern="1200">
            <a:solidFill>
              <a:schemeClr val="tx1"/>
            </a:solidFill>
          </a:endParaRPr>
        </a:p>
      </dsp:txBody>
      <dsp:txXfrm>
        <a:off x="1627496" y="1277973"/>
        <a:ext cx="6316355" cy="387264"/>
      </dsp:txXfrm>
    </dsp:sp>
    <dsp:sp modelId="{D4445071-C11D-4914-ABA6-58CDEDE87975}">
      <dsp:nvSpPr>
        <dsp:cNvPr id="0" name=""/>
        <dsp:cNvSpPr/>
      </dsp:nvSpPr>
      <dsp:spPr>
        <a:xfrm>
          <a:off x="283516" y="1316700"/>
          <a:ext cx="759384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7943852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Да основаваме вярата си на Исус</a:t>
          </a:r>
          <a:endParaRPr lang="es-ES" sz="2000" kern="1200">
            <a:solidFill>
              <a:schemeClr val="tx1"/>
            </a:solidFill>
          </a:endParaRPr>
        </a:p>
      </dsp:txBody>
      <dsp:txXfrm>
        <a:off x="1627496" y="1703965"/>
        <a:ext cx="6316355" cy="387264"/>
      </dsp:txXfrm>
    </dsp:sp>
    <dsp:sp modelId="{7D3FD46A-4E62-4938-8AB3-965BC35CB05A}">
      <dsp:nvSpPr>
        <dsp:cNvPr id="0" name=""/>
        <dsp:cNvSpPr/>
      </dsp:nvSpPr>
      <dsp:spPr>
        <a:xfrm>
          <a:off x="283516" y="1742691"/>
          <a:ext cx="759384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7943852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Да отразяваме Исус в живота си</a:t>
          </a:r>
          <a:endParaRPr lang="es-ES" sz="2000" kern="1200">
            <a:solidFill>
              <a:schemeClr val="tx1"/>
            </a:solidFill>
          </a:endParaRPr>
        </a:p>
      </dsp:txBody>
      <dsp:txXfrm>
        <a:off x="1627496" y="2129956"/>
        <a:ext cx="6316355" cy="387264"/>
      </dsp:txXfrm>
    </dsp:sp>
    <dsp:sp modelId="{5E78D2C8-1D37-434A-BD66-82348607AEE1}">
      <dsp:nvSpPr>
        <dsp:cNvPr id="0" name=""/>
        <dsp:cNvSpPr/>
      </dsp:nvSpPr>
      <dsp:spPr>
        <a:xfrm>
          <a:off x="283516" y="2168682"/>
          <a:ext cx="759384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7943852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Да приемем дара на Неговата благодат</a:t>
          </a:r>
          <a:endParaRPr lang="es-ES" sz="2000" kern="1200">
            <a:solidFill>
              <a:schemeClr val="tx1"/>
            </a:solidFill>
          </a:endParaRPr>
        </a:p>
      </dsp:txBody>
      <dsp:txXfrm>
        <a:off x="1627496" y="2555947"/>
        <a:ext cx="6316355" cy="387264"/>
      </dsp:txXfrm>
    </dsp:sp>
    <dsp:sp modelId="{C4C89F38-D772-4667-8CF5-2685CE87D1D2}">
      <dsp:nvSpPr>
        <dsp:cNvPr id="0" name=""/>
        <dsp:cNvSpPr/>
      </dsp:nvSpPr>
      <dsp:spPr>
        <a:xfrm>
          <a:off x="283516" y="2594673"/>
          <a:ext cx="759384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ДА ИМАШ ВЯРА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8 за 23 май 2026 г.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ВЯРАТА НА ИСУС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„Ето търпението на светиите. Ето онези, които пазят Божиите заповеди и вярата на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Исус“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(Откровение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-1" y="1453157"/>
            <a:ext cx="829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Ние, вярващите, които живеем в навечерието на завръщането на Исус, се отличаваме с две неща, които трябва да „пазим“ (т.е. да спазваме или съхраняваме): заповедите и вярата на Исус </a:t>
            </a:r>
            <a:br>
              <a:rPr lang="en" sz="2000" b="1" dirty="0"/>
            </a:br>
            <a:r>
              <a:rPr lang="en" sz="2000" b="1" dirty="0"/>
              <a:t>(Откр.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006935"/>
              </p:ext>
            </p:extLst>
          </p:nvPr>
        </p:nvGraphicFramePr>
        <p:xfrm>
          <a:off x="171448" y="3776870"/>
          <a:ext cx="7943852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8470926" y="5080969"/>
            <a:ext cx="3549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Като имаме вяра в Исус, ние сме оправдани (Рим. 5:1), осветени (Деяния 26:18) и ставаме деца на Бога (Йоан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1794" y="1492485"/>
            <a:ext cx="3797275" cy="3403365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-1" y="2670385"/>
            <a:ext cx="8296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Законът (заповедите) и Евангелието (вярата) са взаимосвързани. Не можете да се подчинявате, без да имате вяра, нито да вярвате, без да се подчинявате. Но какво означава „вярата в Исус“?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„Тогава се уповай на Господ Исус да те води стъпка по стъпка по правия път. Можеш да черпиш увереност и сила при всяка твоя крачка напред, защото можеш да бъдеш сигурен, че ръката ти е в Неговата ръка. Можеш да „тичаш и да не се уморяваш“; можеш да „вървиш и да не отпадаш“, защото чрез вяра осъзнаваш, че ръката ти е в ръката на Христос. Няма да потънете в отчаяние, защото докато продължавате да познавате Господа, уповавайки се на Него, ще имате увереността, че Този, Който никога не изоставя онези, които напълно Му се уповават, е вашият постоянен Помощник</a:t>
            </a:r>
            <a:r>
              <a:rPr lang="en" sz="26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</a:t>
            </a:r>
            <a:r>
              <a:rPr lang="en-US" sz="1600" b="1" dirty="0"/>
              <a:t>Нашият Отец се грижи</a:t>
            </a:r>
            <a:r>
              <a:rPr lang="en" sz="1600" b="1" dirty="0"/>
              <a:t>, 27 октомври)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039100" y="639"/>
            <a:ext cx="413699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„Вярата ни показва реалността на това, за което се надяваме; тя е доказателство за неща, които не можем да 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видим“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Евреи</a:t>
            </a: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249627" y="3771900"/>
            <a:ext cx="5085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Различни видове вяра: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Вяра и знамения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Мярката на вярата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Вяра и чувства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Какво е вяра?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Определение и развитие на вярата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Вярата на Исус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10893"/>
            <a:ext cx="680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Познанието за Бога, изучаването на Библията и молитвата трябва да имат един общ елемент, за да се превърнат в трансформиращи елементи в нашия живот: вярата.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567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567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60831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с вярата те са мощни елементи, които ще ни отведат до най-високите върхове на нашето духовно преживяване: „всичко е възможно за този, който вярва“ (Марко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393639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Без вяра тези елементи се превръщат в обикновено знание или в ритуали, лишени от смисъл.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РАЗЛИЧНИ ВИДОВЕ ВЯРА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ВЯРА И ЧУДЕСА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„Ако не видите знамения и чудеса“, каза му Исус, 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„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никога няма да повярвате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(Йоан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596" y="1120826"/>
            <a:ext cx="8534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Знакът е отличителен белег или демонстрация, дадена за да потвърди вдъхновено послание или да подкрепи божествената власт. Въпреки че знакът обикновено се разбира като чудно събитие – като сватбата в Кана (Йоан 2:11) – фактът, че Израил се разположи на лагер пред планината Синай, за да се поклони на Бога (Изход 3:12), също беше даден като знак.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9272" y="3018063"/>
            <a:ext cx="2873203" cy="208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57596" y="2913517"/>
            <a:ext cx="5521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Фарисеите помолиха Исус да им покаже някакъв знак, който да докаже, че Той е Месията, за да могат да повярват в Него (Марко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6" y="5267794"/>
            <a:ext cx="85344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Бог ни е дал достатъчно доказателства в Своето Слово и в природата, така че всеки, който желае да повярва, да може да повярва.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Въпреки това, винаги има място за съмнение. Ето защо Исус даде специално благословение на „онези, които не са видели, а са повярвали“ (Йоан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57596" y="4090655"/>
            <a:ext cx="5521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Исус се разгневи, когато те поискаха знак, за да оправдаят липсата си на вяра (Марко 8:12). Когато някой не иска да повярва, никакъв знак няма да може да го убеди.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-5715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МЕРАТА НА ВЯРАТА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178013" y="563725"/>
            <a:ext cx="93916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„Той отговори: „Ако имате вяра колкото синапово зърно, ще кажете на това смокиново дърво: „Изкорени се и се засади в морето“, и то ще ви послуша“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(Лк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290246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Има различни мерки на вярата: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212712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Ясно е, че вярата може да расте, когато корените на неверието бъдат изкоренени. Убеждението трябва постепенно да замести съмнението. Нашата молба трябва да бъде: „Увеличи вярата ни“ (Лк.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49198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Чрез действието на Светия Дух, изучаването на Библията и нашия опит с Бога ще можем да забележим, че „вашата вяра расте“ (2 Сол.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ВЯРА И ЧУВСТВА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„Защото по благодат сте спасени чрез вяра, и това не е от вас, а е дар от Бога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(Ефесяни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Вярата е чувство или рационален акт?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самата вяра не е чувство; тя е „увереност“ и „убеждение“ (Евреи 11:1). Тя не е нещо, което зависи от настроението ни. Когато се чувствам слаб или усещам, че спасението ми е далеч, тогава трябва да проявя най-голяма вяра.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Когато откликнем положително на този дар – когато започнем да проявяваме вяра – тази вяра поражда в нас чувства като радост, спокойствие, чувство на духовно облекчение...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нека започнем отначало. Какъв е произходът на вярата? Вярата идва от Бога и Той ни я дава като дар (Рим. 12:3; Еф.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Отговорът на този въпрос е важен. Не е едно и също да кажеш „ЧУВСТВАМ СЕ спасен” и да кажеш „ЗНАМ, че съм спасен”.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Какво е вярата?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ОПРЕДЕЛЕНИЕ И РАЗВИТИЕ НА ВЯРАТА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663827" y="526033"/>
            <a:ext cx="3275089" cy="17543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„Вярата показва реалността на това, за което се надяваме; тя е доказателство за неща, които не можем да </a:t>
            </a:r>
            <a:r>
              <a:rPr lang="en-US" b="1" dirty="0" err="1">
                <a:latin typeface="Comic Sans MS" panose="030F0702030302020204" pitchFamily="66" charset="0"/>
              </a:rPr>
              <a:t>видим</a:t>
            </a:r>
            <a:r>
              <a:rPr lang="en" b="1" dirty="0"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latin typeface="Comic Sans MS" panose="030F0702030302020204" pitchFamily="66" charset="0"/>
              </a:rPr>
              <a:t>(Евреи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22421" y="3092844"/>
            <a:ext cx="569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Евреи 11:1, 3 и 6 ни предлагат широко определение за вярата. Вярата е тясно свързана с нашето разбиране за Бога. Тя ни кара да вярваме в Него като Създател и Награждаващ.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277083"/>
              </p:ext>
            </p:extLst>
          </p:nvPr>
        </p:nvGraphicFramePr>
        <p:xfrm>
          <a:off x="5831457" y="21544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31324" y="5863547"/>
            <a:ext cx="7760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Както видяхме, не всички имаме едно и също ниво на вяра. Как мога да развия вярата, която имам, независимо дали е малко или много?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31325" y="4632084"/>
            <a:ext cx="5853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В останалата част от главата Павел разглежда вярата на много мъже и жени, които ни служат за пример и насърчение да не се обезсърчаваме, докато очакваме наградата.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1265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docId:F622BD1270152389943976570AFA24C7</cp:keywords>
  <cp:lastModifiedBy>Sergio</cp:lastModifiedBy>
  <cp:revision>96</cp:revision>
  <dcterms:created xsi:type="dcterms:W3CDTF">2026-04-05T13:32:58Z</dcterms:created>
  <dcterms:modified xsi:type="dcterms:W3CDTF">2026-04-25T17:42:14Z</dcterms:modified>
</cp:coreProperties>
</file>