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92" d="100"/>
          <a:sy n="92" d="100"/>
        </p:scale>
        <p:origin x="102"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Коринтяни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rgbClr val="105660"/>
              </a:solidFill>
            </a:rPr>
            <a:t>Храна, принесена в жертва на идоли</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(Познание и любов)</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a:t>1 Коринтяни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1">
                  <a:lumMod val="50000"/>
                </a:schemeClr>
              </a:solidFill>
            </a:rPr>
            <a:t>Павел се отказва от правата си</a:t>
          </a: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(Правата на Евангелието)</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Коринтяни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5">
                  <a:lumMod val="50000"/>
                </a:schemeClr>
              </a:solidFill>
            </a:rPr>
            <a:t>Предупреждение срещу идолопоклонството</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t>(Уроци от миналото)</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Коринтяни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6">
                  <a:lumMod val="50000"/>
                </a:schemeClr>
              </a:solidFill>
            </a:rPr>
            <a:t>Чашата на Господа и чашата на демоните</a:t>
          </a: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(Откажете се от идолопоклонството)</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Коринтяни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3">
                  <a:lumMod val="50000"/>
                </a:schemeClr>
              </a:solidFill>
            </a:rPr>
            <a:t>Правете всичко за слава на Бога</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(Какво е позволено и какво е уместно)</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Коринтяни 8:4-7а</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Силните разбират, че идолите са нищо, защото има само един истински Бог.</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Слабите все още не са разбрали това.</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Коринтяни 8:7б</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Силните ядат месо, принесено в жертва на идоли, защото знаят, че идолите не могат да осквернят храната.</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Слабите вярват, че грешат, ако ядат това месо.</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custScaleY="120623">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Право да бъде изхранван от църковната общност (1 Кор.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000" b="1" dirty="0">
              <a:effectLst>
                <a:outerShdw blurRad="38100" dist="38100" dir="2700000" algn="tl">
                  <a:srgbClr val="000000"/>
                </a:outerShdw>
              </a:effectLst>
            </a:rPr>
            <a:t>Право да бъде придружаван от съпругата си (1 Кор.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Право да не извършва обикновена поддръжка (1 Кор.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000" b="1" dirty="0">
              <a:solidFill>
                <a:schemeClr val="tx1"/>
              </a:solidFill>
            </a:rPr>
            <a:t>Павел се отказва от правото си като апостол да бъде издържан от църквите, на които служи, както правеха другите апостоли.</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000" b="1" dirty="0">
              <a:effectLst>
                <a:outerShdw blurRad="38100" dist="38100" dir="2700000" algn="tl">
                  <a:srgbClr val="000000"/>
                </a:outerShdw>
              </a:effectLst>
            </a:rPr>
            <a:t>Общата практика сред апостолите беше те да пътуват със съпругите си, които да се грижат за тях и да им помагат в служението. Тази жена, подобно на съпруга си, би имала правото да бъде издържана от църквата.</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Павел иска да си изкарва прехраната сам, за да не си помислят хората, че иска да се възползва от слушателите си, и за да им даде пример за безкористност.</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custScaleY="144204"/>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custScaleY="116202"/>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В месарницата се продаваха както храна, принесена в жертва на идоли, така и храна, която не беше принесена в жертва. Вярващият не трябваше да пита за произхода ѝ, за да не създаде впечатлението, че смята за незаконно да яде такъв вид месо (1 Кор.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Един невярващ поканил вярващ на трапеза. Вярващият ял без да задава въпроси (всичко му е позволено). Но домакинът казал, че месото е било принесено в жертва на идол. Затова, за да не нарани съвестта на домакина, се сметнало за неуместно вярващият да яде от това месо</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Коринтяни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Коринтяни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rgbClr val="105660"/>
              </a:solidFill>
            </a:rPr>
            <a:t>Храна, принесена в жертва на идоли</a:t>
          </a:r>
        </a:p>
        <a:p>
          <a:pPr marL="228600" lvl="1" indent="-228600" algn="l" defTabSz="889000">
            <a:lnSpc>
              <a:spcPct val="90000"/>
            </a:lnSpc>
            <a:spcBef>
              <a:spcPct val="0"/>
            </a:spcBef>
            <a:spcAft>
              <a:spcPct val="20000"/>
            </a:spcAft>
            <a:buNone/>
          </a:pPr>
          <a:r>
            <a:rPr lang="en" sz="2000" b="1" kern="1200" dirty="0"/>
            <a:t>(Познание и любов)</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a:t>1 Коринтяни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1">
                  <a:lumMod val="50000"/>
                </a:schemeClr>
              </a:solidFill>
            </a:rPr>
            <a:t>Павел се отказва от правата си</a:t>
          </a:r>
        </a:p>
        <a:p>
          <a:pPr marL="228600" lvl="1" indent="-228600" algn="l" defTabSz="889000">
            <a:lnSpc>
              <a:spcPct val="90000"/>
            </a:lnSpc>
            <a:spcBef>
              <a:spcPct val="0"/>
            </a:spcBef>
            <a:spcAft>
              <a:spcPct val="20000"/>
            </a:spcAft>
            <a:buNone/>
          </a:pPr>
          <a:r>
            <a:rPr lang="en" sz="2000" b="1" kern="1200" dirty="0"/>
            <a:t>(Правата на Евангелието)</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Коринтяни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5">
                  <a:lumMod val="50000"/>
                </a:schemeClr>
              </a:solidFill>
            </a:rPr>
            <a:t>Предупреждение срещу идолопоклонството</a:t>
          </a:r>
        </a:p>
        <a:p>
          <a:pPr marL="228600" lvl="1" indent="-228600" algn="l" defTabSz="889000">
            <a:lnSpc>
              <a:spcPct val="90000"/>
            </a:lnSpc>
            <a:spcBef>
              <a:spcPct val="0"/>
            </a:spcBef>
            <a:spcAft>
              <a:spcPct val="20000"/>
            </a:spcAft>
            <a:buNone/>
          </a:pPr>
          <a:r>
            <a:rPr lang="en" sz="2000" b="1" kern="1200" dirty="0"/>
            <a:t>(Уроци от миналото)</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Коринтяни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6">
                  <a:lumMod val="50000"/>
                </a:schemeClr>
              </a:solidFill>
            </a:rPr>
            <a:t>Чашата на Господа и чашата на демоните</a:t>
          </a:r>
        </a:p>
        <a:p>
          <a:pPr marL="228600" lvl="1" indent="-228600" algn="l" defTabSz="889000">
            <a:lnSpc>
              <a:spcPct val="90000"/>
            </a:lnSpc>
            <a:spcBef>
              <a:spcPct val="0"/>
            </a:spcBef>
            <a:spcAft>
              <a:spcPct val="20000"/>
            </a:spcAft>
            <a:buNone/>
          </a:pPr>
          <a:r>
            <a:rPr lang="en" sz="2000" b="1" kern="1200" dirty="0"/>
            <a:t>(Откажете се от идолопоклонството)</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Коринтяни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3">
                  <a:lumMod val="50000"/>
                </a:schemeClr>
              </a:solidFill>
            </a:rPr>
            <a:t>Правете всичко за слава на Бога</a:t>
          </a:r>
        </a:p>
        <a:p>
          <a:pPr marL="228600" lvl="1" indent="-228600" algn="l" defTabSz="889000">
            <a:lnSpc>
              <a:spcPct val="90000"/>
            </a:lnSpc>
            <a:spcBef>
              <a:spcPct val="0"/>
            </a:spcBef>
            <a:spcAft>
              <a:spcPct val="20000"/>
            </a:spcAft>
            <a:buNone/>
          </a:pPr>
          <a:r>
            <a:rPr lang="en" sz="2000" b="1" kern="1200" dirty="0"/>
            <a:t>(Какво е позволено и какво е уместно)</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24848" y="1182"/>
          <a:ext cx="2662116" cy="1064846"/>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Коринтяни 8:4-7а</a:t>
          </a:r>
        </a:p>
      </dsp:txBody>
      <dsp:txXfrm>
        <a:off x="557271" y="1182"/>
        <a:ext cx="1597270" cy="1064846"/>
      </dsp:txXfrm>
    </dsp:sp>
    <dsp:sp modelId="{E90EB568-0294-4AFD-BC10-719F13A82570}">
      <dsp:nvSpPr>
        <dsp:cNvPr id="0" name=""/>
        <dsp:cNvSpPr/>
      </dsp:nvSpPr>
      <dsp:spPr>
        <a:xfrm>
          <a:off x="2340890" y="91694"/>
          <a:ext cx="5502282" cy="883822"/>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Силните разбират, че идолите са нищо, защото има само един истински Бог.</a:t>
          </a:r>
        </a:p>
      </dsp:txBody>
      <dsp:txXfrm>
        <a:off x="2782801" y="91694"/>
        <a:ext cx="4618460" cy="883822"/>
      </dsp:txXfrm>
    </dsp:sp>
    <dsp:sp modelId="{068719C7-C5E4-40BB-8BAF-8186DB790EF8}">
      <dsp:nvSpPr>
        <dsp:cNvPr id="0" name=""/>
        <dsp:cNvSpPr/>
      </dsp:nvSpPr>
      <dsp:spPr>
        <a:xfrm>
          <a:off x="7533834" y="91694"/>
          <a:ext cx="3776066" cy="883822"/>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Слабите все още не са разбрали това.</a:t>
          </a:r>
        </a:p>
      </dsp:txBody>
      <dsp:txXfrm>
        <a:off x="7975745" y="91694"/>
        <a:ext cx="2892244" cy="883822"/>
      </dsp:txXfrm>
    </dsp:sp>
    <dsp:sp modelId="{666AC947-4D8B-44F5-BA63-AF83B5AD4115}">
      <dsp:nvSpPr>
        <dsp:cNvPr id="0" name=""/>
        <dsp:cNvSpPr/>
      </dsp:nvSpPr>
      <dsp:spPr>
        <a:xfrm>
          <a:off x="24848" y="1215731"/>
          <a:ext cx="2662116" cy="1064846"/>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Коринтяни 8:7б</a:t>
          </a:r>
        </a:p>
      </dsp:txBody>
      <dsp:txXfrm>
        <a:off x="557271" y="1215731"/>
        <a:ext cx="1597270" cy="1064846"/>
      </dsp:txXfrm>
    </dsp:sp>
    <dsp:sp modelId="{6F7ADDF0-0B6A-451D-A9A2-A1F29DEE9070}">
      <dsp:nvSpPr>
        <dsp:cNvPr id="0" name=""/>
        <dsp:cNvSpPr/>
      </dsp:nvSpPr>
      <dsp:spPr>
        <a:xfrm>
          <a:off x="2340890" y="1215107"/>
          <a:ext cx="5502282" cy="1066093"/>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Силните ядат месо, принесено в жертва на идоли, защото знаят, че идолите не могат да осквернят храната.</a:t>
          </a:r>
        </a:p>
      </dsp:txBody>
      <dsp:txXfrm>
        <a:off x="2873937" y="1215107"/>
        <a:ext cx="4436189" cy="1066093"/>
      </dsp:txXfrm>
    </dsp:sp>
    <dsp:sp modelId="{531987D8-A72D-4C2C-ABC1-F5CAF8BEE0FD}">
      <dsp:nvSpPr>
        <dsp:cNvPr id="0" name=""/>
        <dsp:cNvSpPr/>
      </dsp:nvSpPr>
      <dsp:spPr>
        <a:xfrm>
          <a:off x="7533834" y="1306243"/>
          <a:ext cx="3776066" cy="883822"/>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Слабите вярват, че грешат, ако ядат това месо.</a:t>
          </a:r>
        </a:p>
      </dsp:txBody>
      <dsp:txXfrm>
        <a:off x="7975745" y="1306243"/>
        <a:ext cx="2892244" cy="8838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228642"/>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Право да бъде изхранван от църковната общност (1 Кор.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 sz="2000" b="1" kern="1200" dirty="0">
              <a:solidFill>
                <a:schemeClr val="tx1"/>
              </a:solidFill>
            </a:rPr>
            <a:t>Павел се отказва от правото си като апостол да бъде издържан от църквите, на които служи, както правеха другите апостоли.</a:t>
          </a:r>
          <a:endParaRPr lang="es-ES" sz="2000" kern="1200" dirty="0">
            <a:solidFill>
              <a:schemeClr val="tx1"/>
            </a:solidFill>
          </a:endParaRPr>
        </a:p>
      </dsp:txBody>
      <dsp:txXfrm>
        <a:off x="2433548" y="0"/>
        <a:ext cx="9119874" cy="1228642"/>
      </dsp:txXfrm>
    </dsp:sp>
    <dsp:sp modelId="{AB8C7CC9-BA0B-4F46-AD9D-9D84D3686FF9}">
      <dsp:nvSpPr>
        <dsp:cNvPr id="0" name=""/>
        <dsp:cNvSpPr/>
      </dsp:nvSpPr>
      <dsp:spPr>
        <a:xfrm>
          <a:off x="122864" y="122864"/>
          <a:ext cx="2310684" cy="982913"/>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351506"/>
          <a:ext cx="11553423" cy="1771751"/>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000" b="1" kern="1200" dirty="0">
              <a:effectLst>
                <a:outerShdw blurRad="38100" dist="38100" dir="2700000" algn="tl">
                  <a:srgbClr val="000000"/>
                </a:outerShdw>
              </a:effectLst>
            </a:rPr>
            <a:t>Право да бъде придружаван от съпругата си (1 Кор.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38100" dist="38100" dir="2700000" algn="tl">
                  <a:srgbClr val="000000"/>
                </a:outerShdw>
              </a:effectLst>
            </a:rPr>
            <a:t>Общата практика сред апостолите беше те да пътуват със съпругите си, които да се грижат за тях и да им помагат в служението. Тази жена, подобно на съпруга си, би имала правото да бъде издържана от църквата.</a:t>
          </a:r>
          <a:endParaRPr lang="es-ES" sz="2000" kern="1200" dirty="0">
            <a:effectLst>
              <a:outerShdw blurRad="38100" dist="38100" dir="2700000" algn="tl">
                <a:srgbClr val="000000"/>
              </a:outerShdw>
            </a:effectLst>
          </a:endParaRPr>
        </a:p>
      </dsp:txBody>
      <dsp:txXfrm>
        <a:off x="2433548" y="1351506"/>
        <a:ext cx="9119874" cy="1771751"/>
      </dsp:txXfrm>
    </dsp:sp>
    <dsp:sp modelId="{5B844668-161A-40CE-834D-DBA7B2491ED1}">
      <dsp:nvSpPr>
        <dsp:cNvPr id="0" name=""/>
        <dsp:cNvSpPr/>
      </dsp:nvSpPr>
      <dsp:spPr>
        <a:xfrm>
          <a:off x="122864" y="1745925"/>
          <a:ext cx="2310684" cy="982913"/>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246122"/>
          <a:ext cx="11553423" cy="1427706"/>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Право да не извършва обикновена поддръжка (1 Кор.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50800" dist="38100" dir="5400000" algn="ctr" rotWithShape="0">
                  <a:schemeClr val="tx1"/>
                </a:outerShdw>
              </a:effectLst>
            </a:rPr>
            <a:t>Павел иска да си изкарва прехраната сам, за да не си помислят хората, че иска да се възползва от слушателите си, и за да им даде пример за безкористност.</a:t>
          </a:r>
          <a:endParaRPr lang="es-ES" sz="2000" kern="1200" dirty="0">
            <a:effectLst>
              <a:outerShdw blurRad="50800" dist="38100" dir="5400000" algn="ctr" rotWithShape="0">
                <a:schemeClr val="tx1"/>
              </a:outerShdw>
            </a:effectLst>
          </a:endParaRPr>
        </a:p>
      </dsp:txBody>
      <dsp:txXfrm>
        <a:off x="2433548" y="3246122"/>
        <a:ext cx="9119874" cy="1427706"/>
      </dsp:txXfrm>
    </dsp:sp>
    <dsp:sp modelId="{099A9D28-0AA8-42AD-86D9-0B379C1B1FD4}">
      <dsp:nvSpPr>
        <dsp:cNvPr id="0" name=""/>
        <dsp:cNvSpPr/>
      </dsp:nvSpPr>
      <dsp:spPr>
        <a:xfrm>
          <a:off x="122864" y="3468518"/>
          <a:ext cx="2310684" cy="982913"/>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В месарницата се продаваха както храна, принесена в жертва на идоли, така и храна, която не беше принесена в жертва. Вярващият не трябваше да пита за произхода ѝ, за да не създаде впечатлението, че смята за незаконно да яде такъв вид месо (1 Кор.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Един невярващ поканил вярващ на трапеза. Вярващият ял без да задава въпроси (всичко му е позволено). Но домакинът казал, че месото е било принесено в жертва на идол. Затова, за да не нарани съвестта на домакина, се сметнало за неуместно вярващият да яде от това месо</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Коринтяни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18/07/2026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Кликнете, за да промените стиловете на текста в шаблона</a:t>
            </a:r>
          </a:p>
          <a:p>
            <a:pPr lvl="1"/>
            <a:r>
              <a:rPr lang="es-ES"/>
              <a:t>Второ ниво</a:t>
            </a:r>
          </a:p>
          <a:p>
            <a:pPr lvl="2"/>
            <a:r>
              <a:rPr lang="es-ES"/>
              <a:t>Трето ниво</a:t>
            </a:r>
          </a:p>
          <a:p>
            <a:pPr lvl="3"/>
            <a:r>
              <a:rPr lang="es-ES"/>
              <a:t>Четвърто ниво</a:t>
            </a:r>
          </a:p>
          <a:p>
            <a:pPr lvl="4"/>
            <a:r>
              <a:rPr lang="es-ES"/>
              <a:t>Пето ниво</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18/07/2026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Кликнете, за да промените стила на заглавието на шаблона</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Кликнете, за да промените стиловете на текста в шаблона</a:t>
            </a:r>
          </a:p>
          <a:p>
            <a:pPr lvl="1"/>
            <a:r>
              <a:rPr lang="es-ES"/>
              <a:t>Второ ниво</a:t>
            </a:r>
          </a:p>
          <a:p>
            <a:pPr lvl="2"/>
            <a:r>
              <a:rPr lang="es-ES"/>
              <a:t>Трето ниво</a:t>
            </a:r>
          </a:p>
          <a:p>
            <a:pPr lvl="3"/>
            <a:r>
              <a:rPr lang="es-ES"/>
              <a:t>Четвърто ниво</a:t>
            </a:r>
          </a:p>
          <a:p>
            <a:pPr lvl="4"/>
            <a:r>
              <a:rPr lang="es-ES"/>
              <a:t>Пето ниво</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18/07/2026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Кликнете, за да промените стила на заглавието на шаблона</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Кликнете, за да промените стиловете на текста в шаблона</a:t>
            </a:r>
          </a:p>
          <a:p>
            <a:pPr lvl="1"/>
            <a:r>
              <a:rPr lang="es-ES"/>
              <a:t>Второ ниво</a:t>
            </a:r>
          </a:p>
          <a:p>
            <a:pPr lvl="2"/>
            <a:r>
              <a:rPr lang="es-ES"/>
              <a:t>Трето ниво</a:t>
            </a:r>
          </a:p>
          <a:p>
            <a:pPr lvl="3"/>
            <a:r>
              <a:rPr lang="es-ES"/>
              <a:t>Четвърто ниво</a:t>
            </a:r>
          </a:p>
          <a:p>
            <a:pPr lvl="4"/>
            <a:r>
              <a:rPr lang="es-ES"/>
              <a:t>Пето ниво</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rPr>
              <a:t>ВСИЧКО ЗА СЛАВАТА НА БОГА</a:t>
            </a:r>
          </a:p>
        </p:txBody>
      </p:sp>
      <p:sp>
        <p:nvSpPr>
          <p:cNvPr id="5" name="CuadroTexto 4">
            <a:extLst>
              <a:ext uri="{FF2B5EF4-FFF2-40B4-BE49-F238E27FC236}">
                <a16:creationId xmlns:a16="http://schemas.microsoft.com/office/drawing/2014/main" id="{CE025969-990F-9A01-7014-E1DA1A0EF546}"/>
              </a:ext>
            </a:extLst>
          </p:cNvPr>
          <p:cNvSpPr txBox="1"/>
          <p:nvPr/>
        </p:nvSpPr>
        <p:spPr>
          <a:xfrm>
            <a:off x="8598067" y="6515100"/>
            <a:ext cx="3593933" cy="338554"/>
          </a:xfrm>
          <a:prstGeom prst="rect">
            <a:avLst/>
          </a:prstGeom>
          <a:noFill/>
        </p:spPr>
        <p:txBody>
          <a:bodyPr wrap="none" rtlCol="0">
            <a:spAutoFit/>
          </a:bodyPr>
          <a:lstStyle/>
          <a:p>
            <a:pPr algn="r"/>
            <a:r>
              <a:rPr lang="en" sz="1600" b="1" dirty="0">
                <a:solidFill>
                  <a:srgbClr val="C7E6A4"/>
                </a:solidFill>
                <a:effectLst>
                  <a:outerShdw blurRad="38100" dist="38100" dir="2700000" algn="tl">
                    <a:srgbClr val="000000">
                      <a:alpha val="43137"/>
                    </a:srgbClr>
                  </a:outerShdw>
                </a:effectLst>
              </a:rPr>
              <a:t>Урок 5 за 1 август 2026 г.</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„Затова, дали ядете, дали пиете, или каквото и да правите,</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правете всичко за</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слава</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на Бога“</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Коринтяни 10:31, </a:t>
            </a:r>
            <a:r>
              <a:rPr kumimoji="0" lang="es-ES" sz="1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NKJV</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923330"/>
          </a:xfrm>
          <a:prstGeom prst="rect">
            <a:avLst/>
          </a:prstGeom>
          <a:noFill/>
        </p:spPr>
        <p:txBody>
          <a:bodyPr wrap="square" rtlCol="0">
            <a:spAutoFit/>
          </a:bodyPr>
          <a:lstStyle/>
          <a:p>
            <a:pPr>
              <a:spcBef>
                <a:spcPts val="600"/>
              </a:spcBef>
            </a:pPr>
            <a:r>
              <a:rPr lang="en" b="1" dirty="0"/>
              <a:t>Започвайки с 1 Коринтяни 7, Павел се посвещава на отговарянето на поредица от въпроси, които коринтяните му бяха изпратили в писмо (1 Кор. 7:1а).</a:t>
            </a:r>
            <a:endParaRPr lang="es-ES"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3969712902"/>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Наред с тази идея Павел подчертава необходимостта всичко, което се прави в църквата или в личния живот, да се прави за Божията слава.</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Въпреки това той се опитва да включи обща нишка във всяка тема: любов и взаимно уважение, които трябва да водят църквата към единство.</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По тази причина, въпреки че глави 8–10 се отнасят предимно до идолопоклонството, Павел вмъква някои теми, които на пръв поглед нямат връзка с този конкретен грях.</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ЗНАНИЕ И ЛЮБОВ</a:t>
            </a:r>
          </a:p>
          <a:p>
            <a:pPr algn="ctr"/>
            <a:r>
              <a:rPr lang="en" sz="2000" b="1" dirty="0">
                <a:ln/>
                <a:solidFill>
                  <a:schemeClr val="accent4">
                    <a:lumMod val="50000"/>
                  </a:schemeClr>
                </a:solidFill>
              </a:rPr>
              <a:t>1 Коринтяни 8 (Храна, принесена в жертва на идоли)</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166098"/>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Но знанието надува, а любовта изгражда</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Коринтяни 8:1б)</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n" sz="2000" b="1" dirty="0"/>
              <a:t>Павел „разделя“ църквата на две групи: „силните“ и „слабите“.</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3" y="4501709"/>
            <a:ext cx="6181728" cy="1323439"/>
          </a:xfrm>
          <a:prstGeom prst="rect">
            <a:avLst/>
          </a:prstGeom>
          <a:noFill/>
        </p:spPr>
        <p:txBody>
          <a:bodyPr wrap="square">
            <a:spAutoFit/>
          </a:bodyPr>
          <a:lstStyle/>
          <a:p>
            <a:pPr>
              <a:spcBef>
                <a:spcPts val="600"/>
              </a:spcBef>
            </a:pPr>
            <a:r>
              <a:rPr lang="en" sz="2000" b="1" dirty="0"/>
              <a:t>Но силните, чрез своето знание и пример, могат да доведат слабите до падение (1 Кор. 8:10). От любов към своя брат силният трябва да се въздържа (1 Кор.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4277558171"/>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12647"/>
            <a:ext cx="67627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Християните трябва да поставят любовта пред знанието, когато то може да бъде препъни-камък за „слабия“ брат (в процес на израстване).</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ПРАВАТА НА ЕВАНГЕЛИЕТО</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Коринтяни 9 (Павел се отказва от правата си)</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89259"/>
            <a:ext cx="3847747" cy="1292662"/>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US" sz="1600" b="1" dirty="0">
                <a:solidFill>
                  <a:srgbClr val="002060"/>
                </a:solidFill>
                <a:latin typeface="Comic Sans MS" panose="030F0702030302020204" pitchFamily="66" charset="0"/>
              </a:rPr>
              <a:t>„По същия начин Господ е заповядал онези, които проповядват Евангелието, да се прехранват от Евангелието</a:t>
            </a:r>
            <a:r>
              <a:rPr lang="en" sz="1600" b="1" dirty="0">
                <a:solidFill>
                  <a:srgbClr val="002060"/>
                </a:solidFill>
                <a:latin typeface="Comic Sans MS" panose="030F0702030302020204" pitchFamily="66" charset="0"/>
              </a:rPr>
              <a:t>.“ </a:t>
            </a:r>
            <a:br>
              <a:rPr lang="en" sz="1600" b="1" dirty="0">
                <a:solidFill>
                  <a:srgbClr val="002060"/>
                </a:solidFill>
                <a:latin typeface="Comic Sans MS" panose="030F0702030302020204" pitchFamily="66" charset="0"/>
              </a:rPr>
            </a:br>
            <a:r>
              <a:rPr lang="en" sz="1200" b="1" dirty="0">
                <a:solidFill>
                  <a:srgbClr val="002060"/>
                </a:solidFill>
                <a:latin typeface="Comic Sans MS" panose="030F0702030302020204" pitchFamily="66" charset="0"/>
              </a:rPr>
              <a:t>(1 Коринтяни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Павел се отказа от поне три права от любов към слабите:</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566623020"/>
              </p:ext>
            </p:extLst>
          </p:nvPr>
        </p:nvGraphicFramePr>
        <p:xfrm>
          <a:off x="112395" y="1605623"/>
          <a:ext cx="11553423" cy="46770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10327" y="6282685"/>
            <a:ext cx="12192000" cy="584775"/>
          </a:xfrm>
          <a:prstGeom prst="rect">
            <a:avLst/>
          </a:prstGeom>
          <a:noFill/>
        </p:spPr>
        <p:txBody>
          <a:bodyPr wrap="square" rtlCol="0">
            <a:spAutoFit/>
          </a:bodyPr>
          <a:lstStyle/>
          <a:p>
            <a:pPr>
              <a:spcBef>
                <a:spcPts val="600"/>
              </a:spcBef>
            </a:pPr>
            <a:r>
              <a:rPr lang="en" sz="1600" b="1" dirty="0"/>
              <a:t>Въпреки че Исус ясно заяви, че онези, които проповядват Евангелието, трябва да се издържат от Евангелието, както Павел, така и Варнава доброволно се отказаха от това, за да не пречат на вярващите (1 Кор. 9:12-14; Лк.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УРОЦИ ОТ МИНАЛОТО</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Коринтяни 10:1-13 (Предупреждение срещу идолопоклонството)</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en-US" b="1" dirty="0">
                <a:solidFill>
                  <a:schemeClr val="accent5">
                    <a:lumMod val="50000"/>
                  </a:schemeClr>
                </a:solidFill>
                <a:latin typeface="Comic Sans MS" panose="030F0702030302020204" pitchFamily="66" charset="0"/>
              </a:rPr>
              <a:t>Не бъдете идолопоклонници, както бяха някои от тях; както е писано: „Народът седна да яде и да пие, и стана да се </a:t>
            </a:r>
            <a:r>
              <a:rPr lang="en" b="1" dirty="0">
                <a:solidFill>
                  <a:schemeClr val="accent5">
                    <a:lumMod val="50000"/>
                  </a:schemeClr>
                </a:solidFill>
                <a:latin typeface="Comic Sans MS" panose="030F0702030302020204" pitchFamily="66" charset="0"/>
              </a:rPr>
              <a:t>весели““ </a:t>
            </a:r>
            <a:r>
              <a:rPr lang="en" sz="1400" b="1" dirty="0">
                <a:solidFill>
                  <a:schemeClr val="accent5">
                    <a:lumMod val="50000"/>
                  </a:schemeClr>
                </a:solidFill>
                <a:latin typeface="Comic Sans MS" panose="030F0702030302020204" pitchFamily="66" charset="0"/>
              </a:rPr>
              <a:t>(1 Коринтяни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3218" y="2266985"/>
            <a:ext cx="6690333" cy="1015663"/>
          </a:xfrm>
          <a:prstGeom prst="rect">
            <a:avLst/>
          </a:prstGeom>
          <a:noFill/>
        </p:spPr>
        <p:txBody>
          <a:bodyPr wrap="square" rtlCol="0">
            <a:spAutoFit/>
          </a:bodyPr>
          <a:lstStyle/>
          <a:p>
            <a:pPr>
              <a:spcBef>
                <a:spcPts val="600"/>
              </a:spcBef>
            </a:pPr>
            <a:r>
              <a:rPr lang="en" sz="2000" b="1" dirty="0"/>
              <a:t>Опитът от Изхода, разбран в духовен смисъл, е паралел на нашия собствен. Преминаването през морето е като нашия кръщенски завет (1 Кор.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26238"/>
            <a:ext cx="5762625" cy="1477328"/>
          </a:xfrm>
          <a:prstGeom prst="rect">
            <a:avLst/>
          </a:prstGeom>
          <a:noFill/>
        </p:spPr>
        <p:txBody>
          <a:bodyPr wrap="square">
            <a:spAutoFit/>
          </a:bodyPr>
          <a:lstStyle/>
          <a:p>
            <a:pPr>
              <a:spcBef>
                <a:spcPts val="600"/>
              </a:spcBef>
            </a:pPr>
            <a:r>
              <a:rPr lang="en" b="1" dirty="0"/>
              <a:t>Внимавайте! Въпреки преживяното, израилтяните изпаднаха в тежки грехове, включително идолопоклонство и неморалност. </a:t>
            </a:r>
            <a:r>
              <a:rPr lang="en-US" b="1" dirty="0"/>
              <a:t>Нека същото нещо не се случи и с нас</a:t>
            </a:r>
            <a:r>
              <a:rPr lang="en" b="1" dirty="0"/>
              <a:t>!                                                                                          (1 Коринтяни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3219" y="3282648"/>
            <a:ext cx="657808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Храната и питието, които са приемали в пустинята, са като нашето участие в Светото причастие, където ядем и пием, духовно, тялото и кръвта на Исус                                                    (1 Кор.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606751"/>
            <a:ext cx="5762625" cy="1200329"/>
          </a:xfrm>
          <a:prstGeom prst="rect">
            <a:avLst/>
          </a:prstGeom>
          <a:noFill/>
        </p:spPr>
        <p:txBody>
          <a:bodyPr wrap="square">
            <a:spAutoFit/>
          </a:bodyPr>
          <a:lstStyle/>
          <a:p>
            <a:pPr lvl="0">
              <a:spcBef>
                <a:spcPts val="600"/>
              </a:spcBef>
              <a:defRPr/>
            </a:pPr>
            <a:r>
              <a:rPr kumimoji="0" lang="en" b="1" i="0" u="none" strike="noStrike" kern="1200" cap="none" spc="0" normalizeH="0" baseline="0" noProof="0" dirty="0">
                <a:ln>
                  <a:noFill/>
                </a:ln>
                <a:solidFill>
                  <a:prstClr val="black"/>
                </a:solidFill>
                <a:effectLst/>
                <a:uLnTx/>
                <a:uFillTx/>
                <a:latin typeface="Aptos" panose="02110004020202020204"/>
              </a:rPr>
              <a:t>Затова апостолът завършва този пасаж с един силен съвет: </a:t>
            </a:r>
            <a:r>
              <a:rPr lang="en-US" b="1" dirty="0">
                <a:solidFill>
                  <a:prstClr val="black"/>
                </a:solidFill>
              </a:rPr>
              <a:t>„И така, ако мислите, че стоите твърдо, внимавайте да не </a:t>
            </a:r>
            <a:r>
              <a:rPr kumimoji="0" lang="en" b="1" i="0" u="none" strike="noStrike" kern="1200" cap="none" spc="0" normalizeH="0" baseline="0" noProof="0" dirty="0">
                <a:ln>
                  <a:noFill/>
                </a:ln>
                <a:solidFill>
                  <a:prstClr val="black"/>
                </a:solidFill>
                <a:effectLst/>
                <a:uLnTx/>
                <a:uFillTx/>
                <a:latin typeface="Aptos" panose="02110004020202020204"/>
              </a:rPr>
              <a:t>паднете“                                   (1 Кор.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015663"/>
          </a:xfrm>
          <a:prstGeom prst="rect">
            <a:avLst/>
          </a:prstGeom>
          <a:noFill/>
        </p:spPr>
        <p:txBody>
          <a:bodyPr wrap="square">
            <a:spAutoFit/>
          </a:bodyPr>
          <a:lstStyle/>
          <a:p>
            <a:pPr algn="ctr"/>
            <a:r>
              <a:rPr lang="en" sz="40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ОТКАЖЕТЕ СЕ ОТ ИДОЛОПОКЛОНСТВОТО</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Коринтяни 10:14-22 (Чашата на Господа и чашата на демоните)</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981075" y="1134376"/>
            <a:ext cx="102298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a:solidFill>
                  <a:schemeClr val="accent4">
                    <a:lumMod val="50000"/>
                  </a:schemeClr>
                </a:solidFill>
                <a:latin typeface="Comic Sans MS" panose="030F0702030302020204" pitchFamily="66" charset="0"/>
              </a:rPr>
              <a:t>Затова, скъпи мои приятели, бягайте от </a:t>
            </a:r>
            <a:r>
              <a:rPr lang="en" b="1" dirty="0">
                <a:solidFill>
                  <a:schemeClr val="accent4">
                    <a:lumMod val="50000"/>
                  </a:schemeClr>
                </a:solidFill>
                <a:latin typeface="Comic Sans MS" panose="030F0702030302020204" pitchFamily="66" charset="0"/>
              </a:rPr>
              <a:t>идолопоклонството“ </a:t>
            </a:r>
            <a:r>
              <a:rPr lang="en" sz="1400" b="1" dirty="0">
                <a:solidFill>
                  <a:schemeClr val="accent4">
                    <a:lumMod val="50000"/>
                  </a:schemeClr>
                </a:solidFill>
                <a:latin typeface="Comic Sans MS" panose="030F0702030302020204" pitchFamily="66" charset="0"/>
              </a:rPr>
              <a:t>(1 Коринтяни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Ако храната, принесена в жертва на идолите, може да се яде без притеснение, защо Павел изглежда да съветва да не се прави това в 1 Коринтяни 10:20?</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524375" cy="2589422"/>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265578"/>
            <a:ext cx="7103451" cy="1323439"/>
          </a:xfrm>
          <a:prstGeom prst="rect">
            <a:avLst/>
          </a:prstGeom>
          <a:noFill/>
        </p:spPr>
        <p:txBody>
          <a:bodyPr wrap="square">
            <a:spAutoFit/>
          </a:bodyPr>
          <a:lstStyle/>
          <a:p>
            <a:pPr>
              <a:spcBef>
                <a:spcPts val="600"/>
              </a:spcBef>
            </a:pPr>
            <a:r>
              <a:rPr lang="en" sz="2000" b="1" dirty="0">
                <a:solidFill>
                  <a:schemeClr val="bg1"/>
                </a:solidFill>
                <a:effectLst>
                  <a:outerShdw blurRad="50800" dist="50800" dir="5400000" algn="ctr" rotWithShape="0">
                    <a:schemeClr val="tx1"/>
                  </a:outerShdw>
                </a:effectLst>
              </a:rPr>
              <a:t>Като участваме в Светото причастие, ние ставаме част от тялото на Христос (Църквата), докато като участваме в идолопоклоннически церемонии, ние се присъединяваме към демоните</a:t>
            </a:r>
            <a:br>
              <a:rPr lang="en" sz="2000" b="1" dirty="0">
                <a:solidFill>
                  <a:schemeClr val="bg1"/>
                </a:solidFill>
                <a:effectLst>
                  <a:outerShdw blurRad="50800" dist="50800" dir="5400000" algn="ctr" rotWithShape="0">
                    <a:schemeClr val="tx1"/>
                  </a:outerShdw>
                </a:effectLst>
              </a:rPr>
            </a:br>
            <a:r>
              <a:rPr lang="en" sz="2000" b="1" dirty="0">
                <a:solidFill>
                  <a:schemeClr val="bg1"/>
                </a:solidFill>
                <a:effectLst>
                  <a:outerShdw blurRad="50800" dist="50800" dir="5400000" algn="ctr" rotWithShape="0">
                    <a:schemeClr val="tx1"/>
                  </a:outerShdw>
                </a:effectLst>
              </a:rPr>
              <a:t>(1 Кор.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Едно е да ядем месо у дома, без никакво чувство за вина, и съвсем друго е да го правим по време на публично празненство, където се почитат идоли. Като участва в такива празненства, вярващият се отказва от вярата си и приема идолопоклонството.</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Не можем да вземем чашата на Светото причастие, като възхваляваме Исус, и – в същото време – да пием от чашата, която възхвалява демоните (1 Кор.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85725"/>
            <a:ext cx="12192000" cy="850810"/>
          </a:xfrm>
          <a:prstGeom prst="rect">
            <a:avLst/>
          </a:prstGeom>
          <a:noFill/>
        </p:spPr>
        <p:txBody>
          <a:bodyPr wrap="square">
            <a:spAutoFit/>
          </a:bodyPr>
          <a:lstStyle/>
          <a:p>
            <a:pPr algn="ctr">
              <a:lnSpc>
                <a:spcPts val="3000"/>
              </a:lnSpc>
            </a:pP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КОЕ Е ЗАКОННО И КОЕ Е УМЕСТНО</a:t>
            </a:r>
          </a:p>
          <a:p>
            <a:pPr marL="0" marR="0" lvl="0" indent="0" algn="ctr" defTabSz="914400" rtl="0" eaLnBrk="1" fontAlgn="auto" latinLnBrk="0" hangingPunct="1">
              <a:lnSpc>
                <a:spcPts val="3000"/>
              </a:lnSpc>
              <a:buClrTx/>
              <a:buSzTx/>
              <a:buFontTx/>
              <a:buNone/>
              <a:tabLst/>
              <a:defRPr/>
            </a:pP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Коринтяни 10:23-33 (Всичко правете за Божията слава)</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955996"/>
            <a:ext cx="12034836"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US" b="1" dirty="0">
                <a:solidFill>
                  <a:schemeClr val="accent6">
                    <a:lumMod val="50000"/>
                  </a:schemeClr>
                </a:solidFill>
                <a:latin typeface="Comic Sans MS" panose="030F0702030302020204" pitchFamily="66" charset="0"/>
              </a:rPr>
              <a:t>„Затова, дали ядете, дали пиете, или каквото и да правите, всичко правете за Божията слава</a:t>
            </a:r>
            <a:r>
              <a:rPr lang="en" b="1" dirty="0">
                <a:solidFill>
                  <a:schemeClr val="accent6">
                    <a:lumMod val="50000"/>
                  </a:schemeClr>
                </a:solidFill>
                <a:latin typeface="Comic Sans MS" panose="030F0702030302020204" pitchFamily="66" charset="0"/>
              </a:rPr>
              <a:t>.“ </a:t>
            </a:r>
            <a:br>
              <a:rPr lang="en" b="1" dirty="0">
                <a:solidFill>
                  <a:schemeClr val="accent6">
                    <a:lumMod val="50000"/>
                  </a:schemeClr>
                </a:solidFill>
                <a:latin typeface="Comic Sans MS" panose="030F0702030302020204" pitchFamily="66" charset="0"/>
              </a:rPr>
            </a:br>
            <a:r>
              <a:rPr lang="en" sz="1400" b="1" dirty="0">
                <a:solidFill>
                  <a:schemeClr val="accent6">
                    <a:lumMod val="50000"/>
                  </a:schemeClr>
                </a:solidFill>
                <a:latin typeface="Comic Sans MS" panose="030F0702030302020204" pitchFamily="66" charset="0"/>
              </a:rPr>
              <a:t>(1 Коринтяни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dirty="0"/>
              <a:t>„Всичко е позволено, но не всичко е полезно“ (1 Коринтяни 10:23).</a:t>
            </a:r>
            <a:br>
              <a:rPr lang="en" sz="2000" b="1" dirty="0"/>
            </a:br>
            <a:r>
              <a:rPr lang="en" sz="2000" b="1" dirty="0"/>
              <a:t>Два конкретни примера:</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82252279"/>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en" sz="2000" b="1" dirty="0"/>
              <a:t>Основните принципи, които стоят зад тези наставления, също са два: да прославяме Бога във всичко (1 Кор. 10:31) и да търсим ползата на другите (1 Кор.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Тоест да обичаме Бога над всичко и ближния си като себе си (точно както Исус поиска от богатия младеж).</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5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289771" y="971967"/>
            <a:ext cx="9839326" cy="4231928"/>
          </a:xfrm>
          <a:prstGeom prst="rect">
            <a:avLst/>
          </a:prstGeom>
          <a:noFill/>
        </p:spPr>
        <p:txBody>
          <a:bodyPr wrap="square">
            <a:spAutoFit/>
          </a:bodyPr>
          <a:lstStyle/>
          <a:p>
            <a:pPr>
              <a:spcBef>
                <a:spcPts val="600"/>
              </a:spcBef>
            </a:pPr>
            <a:r>
              <a:rPr lang="en-US" sz="2400" b="1" dirty="0">
                <a:latin typeface="Constantia" panose="02030602050306030303" pitchFamily="18" charset="0"/>
              </a:rPr>
              <a:t>„Апостолът призова коринтяните: „Който мисли, че стои, нека внимава да не падне.“ Ако те станат самонадеяни и самоуверени, пренебрегвайки бдителността и молитвата, ще изпаднат в тежък грях, привличайки върху себе си Божия гняв. </a:t>
            </a:r>
            <a:r>
              <a:rPr lang="en" sz="2400" b="1" dirty="0">
                <a:latin typeface="Constantia" panose="02030602050306030303" pitchFamily="18" charset="0"/>
              </a:rPr>
              <a:t>[…]</a:t>
            </a:r>
          </a:p>
          <a:p>
            <a:pPr>
              <a:spcBef>
                <a:spcPts val="600"/>
              </a:spcBef>
            </a:pPr>
            <a:r>
              <a:rPr lang="en-US" sz="2400" b="1" dirty="0">
                <a:latin typeface="Constantia" panose="02030602050306030303" pitchFamily="18" charset="0"/>
              </a:rPr>
              <a:t>Павел призоваваше братята си да се запитат какво влияние ще окажат думите и делата им върху другите и да не правят нищо, колкото и невинно да изглежда само по себе си, което би могло да изглежда като одобрение на идолопоклонството или да засегне съвестта на онези, които са слаби във вярата. „Затова, дали ядете, дали пиете, или каквото и да правите, всичко правете за слава на Бога. Не давайте повод за съблазън нито на юдеите, нито на езичниците, нито на Божията църква.“</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287425" y="5661095"/>
            <a:ext cx="3660617" cy="338554"/>
          </a:xfrm>
          <a:prstGeom prst="rect">
            <a:avLst/>
          </a:prstGeom>
          <a:noFill/>
        </p:spPr>
        <p:txBody>
          <a:bodyPr wrap="none" rtlCol="0">
            <a:spAutoFit/>
          </a:bodyPr>
          <a:lstStyle/>
          <a:p>
            <a:pPr algn="r"/>
            <a:r>
              <a:rPr lang="en" sz="1600" b="1" dirty="0"/>
              <a:t>Е. Г. Уайт (Деянията на апостолите, стр.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471</TotalTime>
  <Words>1380</Words>
  <Application>Microsoft Office PowerPoint</Application>
  <PresentationFormat>Panorámica</PresentationFormat>
  <Paragraphs>72</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Arial</vt:lpstr>
      <vt:lpstr>Aptos Display</vt:lpstr>
      <vt:lpstr>Wingdings</vt:lpstr>
      <vt:lpstr>Constantia</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keywords>, docId:E3B1B571ACAA3D958E886C4BA437C82F</cp:keywords>
  <cp:lastModifiedBy>Sergio</cp:lastModifiedBy>
  <cp:revision>87</cp:revision>
  <dcterms:created xsi:type="dcterms:W3CDTF">2026-07-04T15:24:19Z</dcterms:created>
  <dcterms:modified xsi:type="dcterms:W3CDTF">2026-07-18T14:03:56Z</dcterms:modified>
</cp:coreProperties>
</file>