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8" y="2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Какви дарби посочва Павел като примери сред множеството други, които съществуват? (1 Кор. 12:8-10; Рим. 12:6-8; Еф. 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Слово на мъдрост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Слово на </a:t>
          </a:r>
          <a:r>
            <a:rPr lang="es-ES" sz="2000" b="1" dirty="0" err="1"/>
            <a:t>знание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Вяра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Здраве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Да върши чудеса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Пророчество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Разпознаване на духовете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Говорене на езици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Тълкуване на езиците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Римляни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Служение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Учение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Насърчение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Щедрост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Лидерство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Милосърдие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Ефесяни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Апостолство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Евангелизация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 err="1"/>
            <a:t>Пасторство </a:t>
          </a:r>
          <a:r>
            <a:rPr lang="en" sz="2000" b="1" dirty="0"/>
            <a:t>и магистърска степен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Коринтяни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Какво прави любовта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Той е търпелив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Той е мил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Какво любовта НЕ прави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Той не завижда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Той не се хвали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Той не е горд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Той не е груб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Не е егоистична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се ядосва лесно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таи злоба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се наслаждава на злото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Радва се на истината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Той прощава всичко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Вярва на всичко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Всичко го очаква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То издържа всичко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92347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92347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92347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92347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92347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92347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92347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92347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Обявените бъдещи събития — ако не са обвързани с условия — трябва да се сбъднат (Втор. 18:22; Ер. 28:8-9; Йона 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Неговото послание трябва да е в съгласие с това на по-ранните пророци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(Втор. 13:1-3; Исая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трябва да свидетелства за въплъщението на Исус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Йоан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Животът му трябва да съответства на библейското послание, което проповядва (Мат.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168382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Какви дарби посочва Павел като примери сред множеството други, които съществуват? (1 Кор. 12:8-10; Рим. 12:6-8; Еф. 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168382" cy="987304"/>
      </dsp:txXfrm>
    </dsp:sp>
    <dsp:sp modelId="{04DE4015-5369-40CD-A02D-45D8EC5F7704}">
      <dsp:nvSpPr>
        <dsp:cNvPr id="0" name=""/>
        <dsp:cNvSpPr/>
      </dsp:nvSpPr>
      <dsp:spPr>
        <a:xfrm>
          <a:off x="2129" y="967521"/>
          <a:ext cx="2785254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Коринтяни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Слово на мъдрост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Слово на </a:t>
          </a:r>
          <a:r>
            <a:rPr lang="es-ES" sz="2000" b="1" kern="1200" dirty="0" err="1"/>
            <a:t>знание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Вяра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Здраве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Да върши чудеса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Пророчество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Разпознаване на духовете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Говорене на езици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Тълкуване на езиците</a:t>
          </a:r>
          <a:endParaRPr lang="es-ES" sz="2000" kern="1200" dirty="0"/>
        </a:p>
      </dsp:txBody>
      <dsp:txXfrm>
        <a:off x="2129" y="967521"/>
        <a:ext cx="2785254" cy="4293819"/>
      </dsp:txXfrm>
    </dsp:sp>
    <dsp:sp modelId="{8F95F10C-CDF9-4461-A7BC-9BC3BD7F92C5}">
      <dsp:nvSpPr>
        <dsp:cNvPr id="0" name=""/>
        <dsp:cNvSpPr/>
      </dsp:nvSpPr>
      <dsp:spPr>
        <a:xfrm>
          <a:off x="2787384" y="967521"/>
          <a:ext cx="21211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Римляни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Служение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Учение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Насърчение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Щедрост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Лидерство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Милосърдие</a:t>
          </a:r>
          <a:endParaRPr lang="es-ES" sz="2000" kern="1200" dirty="0"/>
        </a:p>
      </dsp:txBody>
      <dsp:txXfrm>
        <a:off x="2787384" y="967521"/>
        <a:ext cx="2121113" cy="4293819"/>
      </dsp:txXfrm>
    </dsp:sp>
    <dsp:sp modelId="{BE5080B9-EA33-42BA-9920-DB396A08385A}">
      <dsp:nvSpPr>
        <dsp:cNvPr id="0" name=""/>
        <dsp:cNvSpPr/>
      </dsp:nvSpPr>
      <dsp:spPr>
        <a:xfrm>
          <a:off x="4908497" y="967521"/>
          <a:ext cx="2257755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Ефесяни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Апостолство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Евангелизация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 err="1"/>
            <a:t>Пасторство </a:t>
          </a:r>
          <a:r>
            <a:rPr lang="en" sz="2000" b="1" kern="1200" dirty="0"/>
            <a:t>и магистърска степен</a:t>
          </a:r>
          <a:endParaRPr lang="es-ES" sz="2000" kern="1200" dirty="0"/>
        </a:p>
      </dsp:txBody>
      <dsp:txXfrm>
        <a:off x="4908497" y="967521"/>
        <a:ext cx="2257755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168382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Какво прави любовта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е търпелив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е мил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Радва се на истината</a:t>
          </a:r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прощава всичко</a:t>
          </a:r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Вярва на всичко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Всичко го очаква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 издържа всичко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Какво любовта НЕ прави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380619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не завижда</a:t>
          </a:r>
        </a:p>
      </dsp:txBody>
      <dsp:txXfrm>
        <a:off x="3474213" y="674397"/>
        <a:ext cx="2350807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380619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не се хвали</a:t>
          </a:r>
        </a:p>
      </dsp:txBody>
      <dsp:txXfrm>
        <a:off x="3474213" y="1310579"/>
        <a:ext cx="2350807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380619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не е горд</a:t>
          </a:r>
        </a:p>
      </dsp:txBody>
      <dsp:txXfrm>
        <a:off x="3474213" y="1946761"/>
        <a:ext cx="2350807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380619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не е груб</a:t>
          </a:r>
        </a:p>
      </dsp:txBody>
      <dsp:txXfrm>
        <a:off x="3474213" y="2582943"/>
        <a:ext cx="2350807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380619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Не е егоистична</a:t>
          </a:r>
          <a:endParaRPr lang="es-ES" sz="2000" b="1" kern="1200" dirty="0"/>
        </a:p>
      </dsp:txBody>
      <dsp:txXfrm>
        <a:off x="3474213" y="3219125"/>
        <a:ext cx="2350807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380619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се ядосва лесно</a:t>
          </a:r>
          <a:endParaRPr lang="es-ES" sz="2000" b="1" kern="1200" dirty="0"/>
        </a:p>
      </dsp:txBody>
      <dsp:txXfrm>
        <a:off x="3474213" y="3855307"/>
        <a:ext cx="2350807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380619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таи злоба</a:t>
          </a:r>
          <a:endParaRPr lang="es-ES" sz="2000" b="1" kern="1200" dirty="0"/>
        </a:p>
      </dsp:txBody>
      <dsp:txXfrm>
        <a:off x="3474213" y="4491489"/>
        <a:ext cx="2350807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380619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се наслаждава на злото</a:t>
          </a:r>
          <a:endParaRPr lang="es-ES" sz="2000" b="1" kern="1200" dirty="0"/>
        </a:p>
      </dsp:txBody>
      <dsp:txXfrm>
        <a:off x="3474213" y="5127672"/>
        <a:ext cx="2350807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Обявените бъдещи събития — ако не са обвързани с условия — трябва да се сбъднат (Втор. 18:22; Ер. 28:8-9; Йона 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Неговото послание трябва да е в съгласие с това на по-ранните пророци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(Втор. 13:1-3; Исая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трябва да свидетелства за въплъщението на Исус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Йоан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Животът му трябва да съответства на библейското послание, което проповядва (Мат.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ДУХОВНИ ДАРОВЕ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6 за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август 2026 г.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СПЕЦИАЛНИ ПОДАРЪЦИ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ДАРЪТ НА ЕЗИЦИТЕ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„Затова този, който говори на езици, нека се моли да може да тълкува това, което казва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Коринтяни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162225" y="977265"/>
            <a:ext cx="73310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Акцентът, който Павел поставя върху дара на езиците и правилното му използване, подсказва, че той е бил злоупотребяван от членовете на коринтската църква, което е предизвиквало безредие и объркване по време на публичното богослужение (1 Кор.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 действителност това желание обхваща всички дарби (1 Кор. 14:1). Павел вече беше ясно посочил, че </a:t>
            </a:r>
            <a:r>
              <a:rPr lang="en-US" sz="2000" b="1" dirty="0"/>
              <a:t>„На всеки се дава проявлението на Духа за общото </a:t>
            </a:r>
            <a:r>
              <a:rPr lang="en" sz="2000" b="1" dirty="0"/>
              <a:t>благо“ (1 Кор. 12:7</a:t>
            </a:r>
            <a:r>
              <a:rPr lang="en" sz="1600" b="1" dirty="0"/>
              <a:t>)</a:t>
            </a:r>
            <a:r>
              <a:rPr lang="en" sz="2000" b="1" dirty="0"/>
              <a:t>. Следователно не всеки получава едни и същи дарби.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162225" y="3705701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Желанието на Павел всички да говорят на езици е било погрешно тълкувано от онези, които смятат, че всички трябва да притежаваме този дар (1 Кор.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162225" y="2495372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Дарът на езиците е способността да се говорят човешки или ангелски езици, които са непознати за човека (1 Кор. 13:1). Когато този език е непознат за слушателя, се налага тълкуване (Деяния 2:8; 1 Кор. 14:2, 13-14, 27-28).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ДАРЪТ НА ПРОРОЧЕСТВОТО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„А който пророкува, говори на хората за тяхното укрепване, насърчаване и 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утеха“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Коринтяни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979871"/>
            <a:ext cx="4721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Не трябва да ограничаваме дара на пророчеството до предсказване на бъдещи събития. Основното предназначение на дара на пророчеството е за назидание, увещание и утеха (1 Кор.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8183834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90370" y="2757433"/>
            <a:ext cx="447146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изтъква този дар пред останалите (1 Кор. 14:1, 4, 22-25). Но той също така настоява той да се използва правилно, за да не се създава объркване: „но всичко да става прилично и с ред“ (1 Кор. 14:40; вж. 1 Кор. 14:29-33).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64594" y="4928634"/>
            <a:ext cx="44714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Като характерен дар на остатъчната църква, той намери своето особено проявление в живота и делото на Елън Г. Уайт (Откр. 12:17; 19:10). Но как можем да разпознаем истинския пророк?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95974" y="2878223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683806"/>
            <a:ext cx="10953750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„Във всички Божии замисли няма нищо по-красиво от Неговия план да дари на мъжете и жените разнообразие от дарби. Църквата е Неговата градина, украсена с разнообразни дървета, растения и цветя. Той не очаква исопът да придобие размерите на кедъра, нито маслината да достигне височината на величествената палма. Мнозина са получили само ограничено религиозно и интелектуално образование, но Бог има работа за тази група хора, ако те се трудят с смирение, уповавайки се на </a:t>
            </a:r>
            <a:r>
              <a:rPr lang="en" sz="2400" b="1" dirty="0">
                <a:latin typeface="Constantia" panose="02030602050306030303" pitchFamily="18" charset="0"/>
              </a:rPr>
              <a:t>Него…“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На различните хора се дават различни дарби, за да могат работниците да усетят нуждата си един от друг. Бог дарява тези дарби и те се използват в Негова служба не за да прославят притежателя им, не за да издигнат човека, а за да издигнат Изкупителя на света</a:t>
            </a:r>
            <a:r>
              <a:rPr lang="en" sz="2400" b="1">
                <a:latin typeface="Constantia" panose="02030602050306030303" pitchFamily="18" charset="0"/>
              </a:rPr>
              <a:t>.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>
                <a:latin typeface="Constantia" panose="02030602050306030303" pitchFamily="18" charset="0"/>
              </a:rPr>
              <a:t>Те трябва да се използват за доброто на цялото човечество, като представят истината, а не свидетелстват за лъжа</a:t>
            </a:r>
            <a:r>
              <a:rPr lang="en" sz="2400" b="1">
                <a:latin typeface="Constantia" panose="02030602050306030303" pitchFamily="18" charset="0"/>
              </a:rPr>
              <a:t>.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86866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Е. Г. Уайт („Ще приемете сила“, 1 юли)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„Стремете се към любовта и усърдно желайте духовните дарове, особено да пророкувате“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Коринтяни 14:1,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Духовни дарби: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Много дарове, един Дарител.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Много членове, едно тяло.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Обединяващият елемент: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Превъзходството на любовта.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Специални дарби: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Дарът на езиците.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Дарът на пророчеството.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5" y="28069"/>
            <a:ext cx="6534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Ясно е, че църквата в Коринт е била разделена по различни въпроси. Те не са били съгласни относно проповедниците; относно начина на хранене; относно това дали да се женят или да останат несемейни; и относно това кои от духовните дарби трябва да се почитат най-много.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5520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Кой дар е най-добрият? Никой! Защо?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953302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След като отговаря на първоначалните проблеми, Павел показва как духовните дарби преминават от проблем към средство за единство (1 Кор.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ДУХОВНИ ДАРОВЕ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МНОГО ДАРОВЕ, ЕДИН ДАРИТЕЛ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„Има разнообразие от дарби, но Духът е един и 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същ“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Коринтяни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Кой дава духовните дарби? (1 Кор.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22251"/>
              </p:ext>
            </p:extLst>
          </p:nvPr>
        </p:nvGraphicFramePr>
        <p:xfrm>
          <a:off x="114299" y="1599426"/>
          <a:ext cx="9953623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77182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307333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8709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814256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10176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Кор.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има </a:t>
                      </a:r>
                      <a:r>
                        <a:rPr lang="es-ES" sz="2000" b="1" dirty="0" err="1"/>
                        <a:t>разлика в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дарове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" sz="2000" b="1" dirty="0"/>
                        <a:t>Но е един и същи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Дух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Кор.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служения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Господ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Кор.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действия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Бог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За да ни помогне да разберем връзката между духовните дарби и техния Дарител, Павел използва три термина, за да ги определи, като подчертава тяхното разнообразие: дарби; служения; и действия.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2691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2036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Духовни дарби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90707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818036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Дарителят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Но Бог не дарява дарове, както правеха гръко-римските „богове“ (1 Кор. 12:2). Няма екстаз, нито йерархичен подбор на получателите на даровете (като например жриците).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Въпреки това Дарителят е Един: [Светият] Дух; Господ [Исус]; и Бог                         [Отец]. Тоест: Божеството, действащо в единство (Йоан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Защо Бог дава различни дарби на различни хора? (1 Кор.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0182403"/>
              </p:ext>
            </p:extLst>
          </p:nvPr>
        </p:nvGraphicFramePr>
        <p:xfrm>
          <a:off x="4867275" y="1295817"/>
          <a:ext cx="7168382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МНОГО ДАРОВЕ, ЕДИН ДАРИТЕЛ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Но има различия в даровете, но Духът е един и 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същ“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Коринтяни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Духовните дарби се използват „за полза“ на църквата. Само Бог знае кои хора могат да използват дадена дарба, за да постигнат тази цел.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svg="http://schemas.microsoft.com/office/drawing/2016/SVG/main"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 ЧЛЕНОВЕ, ЕДНО ТЯЛО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„Както тялото, макар и едно, има много части, но всичките му части образуват едно тяло,                                      така е и с Христос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Коринтяни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7112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Бог е един, но всяка Личност от Божеството има своя собствена функция. По същия начин църквата е една, но всяка нейна съставна част има своя собствена функция като част от тялото на Христос на земята (1 Кор.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5652" y="5157296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88" r="6475"/>
          <a:stretch>
            <a:fillRect/>
          </a:stretch>
        </p:blipFill>
        <p:spPr>
          <a:xfrm>
            <a:off x="9265260" y="1481732"/>
            <a:ext cx="281937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47003"/>
            <a:ext cx="657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Това означава, че всеки е необходим; че никой не е по-велик от друг; че всеки трябва да се грижи за благополучието на другите; и че всеки трябва да работи за единството на църквата (1 Кор.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703761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използва аналогията с човешкото тяло като църква, за да подчертае единството в разнообразието. Окото притежава „дара“ на зрението, а ухото – не. Въпреки това двете се допълват, като работят заедно. По същия начин и в църквата всеки човек изпълнява своята работа според даровете, които е получил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Коринтяни 12:28-30).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ОБЕДИНЯВАЩИЯТ ЕЛЕМЕНТ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9958406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-7112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ВЪРХОВНОСТТА НА ЛЮБОВТА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569327"/>
            <a:ext cx="957738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„Сега стремете се към по-големите дарби. И все пак ще ви покажа най-съвършения път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</a:t>
            </a:r>
            <a:b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Коринтяни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552699" y="1426934"/>
            <a:ext cx="34480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Любовта не е дар, а </a:t>
            </a:r>
            <a:r>
              <a:rPr lang="es-ES" sz="2000" b="1" dirty="0" err="1"/>
              <a:t>„най-съвършеният </a:t>
            </a:r>
            <a:r>
              <a:rPr lang="en" sz="2000" b="1" dirty="0"/>
              <a:t>път“ (1 Коринтяни 12:31). Тя е плод на Светия Дух в живота на вярващия (Галатяни 5:22). Духовните дарове могат да се използват правилно само чрез любовта.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7" y="86828"/>
            <a:ext cx="2307274" cy="41236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244816"/>
            <a:ext cx="64650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Дарът на езиците, без любов, е „звучащ гонг или дрънкащ цимбал“. Дарът на пророчеството, дарът на знанието и дарът на вярата, без любов, са нищо. Дарът на щедростта и дарът на мъченичеството, без любов, са безценни (1 Кор.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5843340"/>
            <a:ext cx="65603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Коринтяни 13:4-7 предоставя надеждно ръководство за правилното поведение при упражняването на духовните дарби: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2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1431</Words>
  <Application>Microsoft Office PowerPoint</Application>
  <PresentationFormat>Panorámica</PresentationFormat>
  <Paragraphs>108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Arial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docId:EF8715DB3762F151BB2B59A750802141</cp:keywords>
  <cp:lastModifiedBy>Sergio</cp:lastModifiedBy>
  <cp:revision>106</cp:revision>
  <dcterms:created xsi:type="dcterms:W3CDTF">2026-07-08T13:31:31Z</dcterms:created>
  <dcterms:modified xsi:type="dcterms:W3CDTF">2026-07-29T04:51:39Z</dcterms:modified>
</cp:coreProperties>
</file>