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7" d="100"/>
          <a:sy n="27" d="100"/>
        </p:scale>
        <p:origin x="18" y="1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Ние сме…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Но…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1800" b="1" dirty="0" err="1">
              <a:solidFill>
                <a:schemeClr val="tx1"/>
              </a:solidFill>
            </a:rPr>
            <a:t>в затруднено положение</a:t>
          </a:r>
          <a:endParaRPr lang="en" sz="18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сме съкрушени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объркани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сме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отчаяни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преследван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изоставен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повален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унищожени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 custScaleY="195204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2" qsCatId="simple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n" sz="2000" b="1">
              <a:solidFill>
                <a:schemeClr val="tx1"/>
              </a:solidFill>
            </a:rPr>
            <a:t>Христос даде живота Си от любов. Това ни подтиква да живеем за Него (2 Коринтяни 5:14-15).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Христос ни е направил нови създания. Това ни подтиква да оставим стария си живот зад гърба си (2 Кор.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Христос ни е помирил с Бога. Това ни подтиква да бъдем посланици на помирението (2 Кор.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2" qsCatId="3D" csTypeId="urn:microsoft.com/office/officeart/2005/8/colors/colorful2#2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Да понасяме трудностите (2 Кор.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Да принасяме плода на Духа (2 Кор.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Да бъдем искрени и справедливи (2 Кор.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Да стоим твърдо при всякакви обстоятелства </a:t>
          </a:r>
          <a:br>
            <a:rPr lang="es-ES" sz="2000" b="1" dirty="0">
              <a:solidFill>
                <a:schemeClr val="tx1"/>
              </a:solidFill>
            </a:rPr>
          </a:br>
          <a:r>
            <a:rPr lang="en" sz="2000" b="1" dirty="0">
              <a:solidFill>
                <a:schemeClr val="tx1"/>
              </a:solidFill>
            </a:rPr>
            <a:t>(2 Кор.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Да отваряме сърцата си за другите (2 Кор. 6:11-13 </a:t>
          </a:r>
          <a:r>
            <a:rPr lang="en" sz="2000" b="1" dirty="0" err="1">
              <a:solidFill>
                <a:schemeClr val="tx1"/>
              </a:solidFill>
            </a:rPr>
            <a:t>NIV</a:t>
          </a:r>
          <a:r>
            <a:rPr lang="en" sz="2000" b="1" dirty="0">
              <a:solidFill>
                <a:schemeClr val="tx1"/>
              </a:solidFill>
            </a:rPr>
            <a:t>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Да се отделяме от вредното влияние на невярващите (2 Кор.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2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Призовани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Излезте от местата на греха</a:t>
          </a: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Отделете се от грешниците</a:t>
          </a: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Последици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Аз ще обитавам сред вас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Аз ще бъда вашият Отец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Не докосвайте нечистото</a:t>
          </a: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Аз ще ви приема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Аз ще бъда вашият Бог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Вие ще бъдете Моят народ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Ние сме…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949"/>
          <a:ext cx="2420338" cy="416447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>
              <a:solidFill>
                <a:schemeClr val="tx1"/>
              </a:solidFill>
            </a:rPr>
            <a:t>в затруднено положение</a:t>
          </a:r>
          <a:endParaRPr lang="en" sz="1800" b="1" kern="1200" dirty="0">
            <a:solidFill>
              <a:schemeClr val="tx1"/>
            </a:solidFill>
          </a:endParaRPr>
        </a:p>
      </dsp:txBody>
      <dsp:txXfrm>
        <a:off x="317884" y="546146"/>
        <a:ext cx="2395944" cy="392053"/>
      </dsp:txXfrm>
    </dsp:sp>
    <dsp:sp modelId="{76C8D22E-4B2E-4251-9C3E-817A7114C566}">
      <dsp:nvSpPr>
        <dsp:cNvPr id="0" name=""/>
        <dsp:cNvSpPr/>
      </dsp:nvSpPr>
      <dsp:spPr>
        <a:xfrm>
          <a:off x="305687" y="983218"/>
          <a:ext cx="2420338" cy="213339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объркани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1935" y="989466"/>
        <a:ext cx="2407842" cy="200843"/>
      </dsp:txXfrm>
    </dsp:sp>
    <dsp:sp modelId="{4A46A151-8DAB-484D-87F3-2A3CDE652251}">
      <dsp:nvSpPr>
        <dsp:cNvPr id="0" name=""/>
        <dsp:cNvSpPr/>
      </dsp:nvSpPr>
      <dsp:spPr>
        <a:xfrm>
          <a:off x="305687" y="1229379"/>
          <a:ext cx="2420338" cy="21333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преследван</a:t>
          </a:r>
        </a:p>
      </dsp:txBody>
      <dsp:txXfrm>
        <a:off x="311935" y="1235627"/>
        <a:ext cx="2407842" cy="200843"/>
      </dsp:txXfrm>
    </dsp:sp>
    <dsp:sp modelId="{12672D78-DFBA-49D1-83A4-5A8DECC0F1D9}">
      <dsp:nvSpPr>
        <dsp:cNvPr id="0" name=""/>
        <dsp:cNvSpPr/>
      </dsp:nvSpPr>
      <dsp:spPr>
        <a:xfrm>
          <a:off x="305687" y="1475540"/>
          <a:ext cx="2420338" cy="213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повален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1935" y="1481788"/>
        <a:ext cx="2407842" cy="200843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Но…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сме съкрушени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сме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отчаяни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изоставен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унищожени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Христос даде живота Си от любов. Това ни подтиква да живеем за Него (2 Коринтяни 5:14-15).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Христос ни е направил нови създания. Това ни подтиква да оставим стария си живот зад гърба си (2 Кор.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Христос ни е помирил с Бога. Това ни подтиква да бъдем посланици на помирението (2 Кор. 5:18-20).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Да понасяме трудностите (2 Кор.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Да принасяме плода на Духа (2 Кор.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Да бъдем искрени и справедливи (2 Кор.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Да стоим твърдо при всякакви обстоятелства 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n" sz="2000" b="1" kern="1200" dirty="0">
              <a:solidFill>
                <a:schemeClr val="tx1"/>
              </a:solidFill>
            </a:rPr>
            <a:t>(2 Кор.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Да отваряме сърцата си за другите (2 Кор. 6:11-13 </a:t>
          </a:r>
          <a:r>
            <a:rPr lang="en" sz="2000" b="1" kern="1200" dirty="0" err="1">
              <a:solidFill>
                <a:schemeClr val="tx1"/>
              </a:solidFill>
            </a:rPr>
            <a:t>NIV</a:t>
          </a:r>
          <a:r>
            <a:rPr lang="en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Да се отделяме от вредното влияние на невярващите (2 Кор.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Излезте от местата на греха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Отделете се от грешниците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Не докосвайте нечистото</a:t>
          </a:r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Призовани</a:t>
          </a:r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Аз ще обитавам сред вас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Аз ще бъда вашият Бог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Вие ще бъдете Моят народ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Аз ще ви приема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Аз ще бъда вашият Отец</a:t>
          </a:r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Последици</a:t>
          </a:r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CE077-8DAF-44AE-A75B-1F50D1D078A7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34143-28B6-4F58-8763-7CA94A1E57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520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34143-28B6-4F58-8763-7CA94A1E572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3194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34143-28B6-4F58-8763-7CA94A1E572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643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АВТЕНТИЧНО ХРИСТИЯНСКО СЛУЖЕНИЕ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Урок 10 за 5 септември 2026 г.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p16="http://schemas.microsoft.com/office/powerpoint/2015/main" xmlns:adec="http://schemas.microsoft.com/office/drawing/2017/decorative" xmlns:a16="http://schemas.microsoft.com/office/drawing/2014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РЕЗУЛТАТЪТ ОТ СЪВМЕСТНИТЕ УСИЛИЯ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УТЕХА И РАДОСТ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„Говорих ви с голяма откровеност; много се гордея с вас. Много съм ободрен; въпреки всичките ни трудности радостта ми е безгранична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.“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Коринтяни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Въпреки проблемите, с които се сблъска, Павел беше преизпълнен с радост.                                      (2 Кор. 7:4). Какво беше причината за тази радост?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Така утеха имаше за всички. Тит, спътникът на Павел, беше утешен.                                    (2 Кор. 7:7). Павел беше утешен от пристигането на Тит (2 Кор. 7:6). Коринтяните бяха утешени, което донесе утеха и на Павел (2 Кор.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348244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беше написал строго писмо до коринтяните, което ги беше натъжило (2 Кор. 7:8). Но тази тъга ги доведе до покаяние (2 Кор. 7:9-10). Това доведе до пълна промяна в отношенията им с Павел и помежду им (2 Кор.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69548"/>
            <a:ext cx="9143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Но Павел не си приписваше заслугите за това. Ако пасторите и членовете на църквата могат да се радват на радост и утеха, то е защото Бог „утешава смирените“ (2 Кор. 7:6а).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883414"/>
            <a:ext cx="8582025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„Служението означава да служиш, и всички ние сме призвани към това служение. За Бога е позор, когато някой избере живот, посветен на угаждането на себе си. Братя и сестри мои, осъзнавате ли, че всяка година хиляди и хиляди души загиват, умират в греховете си, защото светлината на истината не е озарила пътя им?</a:t>
            </a:r>
            <a:r>
              <a:rPr lang="en" sz="2600" b="1" dirty="0">
                <a:latin typeface="Constantia" panose="02030602050306030303" pitchFamily="18" charset="0"/>
              </a:rPr>
              <a:t>“</a:t>
            </a:r>
          </a:p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В нашия свят има велико дело, което трябва да бъде извършено. Мъжете и жените трябва да се обърнат към Бога не чрез дара на езиците, нито чрез чудеса, а чрез проповядването на разпънатия Христос. Защо да отлагаме усилията да направим света по-добър? 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7548561" y="60579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Е. Г. Уайт (</a:t>
            </a:r>
            <a:r>
              <a:rPr lang="en-US" sz="1600" b="1" dirty="0"/>
              <a:t>Отражение на Христос</a:t>
            </a:r>
            <a:r>
              <a:rPr lang="en" sz="1600" b="1" dirty="0"/>
              <a:t>, 30 август)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„Ние сме притеснени отвсякъде, но не сме съкрушени; объркани сме, но не сме отчаяни; преследвани сме, но не сме изоставени; поваляни сме, но не сме унищожени; винаги носим в тялото си смъртта на Исус, за да се прояви и животът на Исус в нашите тела“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4:8–10, </a:t>
            </a:r>
            <a:r>
              <a:rPr kumimoji="0" lang="es-ES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090710" y="3590925"/>
            <a:ext cx="5177489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35559D"/>
                </a:solidFill>
              </a:rPr>
              <a:t>РАБОТАТА НА ПАСТОРА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Компетентни служители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Рисковете на служението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42"/>
                </a:solidFill>
              </a:rPr>
              <a:t>ЗАДЪЛЖЕНИЯТА НА ЧЛЕНОВЕТЕ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Посланици на помирението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Призивът към святост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6B9B32"/>
                </a:solidFill>
              </a:rPr>
              <a:t>РЕЗУЛТАТЪТ ОТ СЪВМЕСТНИТЕ УСИЛИЯ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Утеха и радост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Кой е казал, че животът на пастора е лесен? Служителите на Евангелието носят голяма отговорност, а усилията им не са лишени от опасности.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76"/>
          <a:stretch>
            <a:fillRect/>
          </a:stretch>
        </p:blipFill>
        <p:spPr>
          <a:xfrm>
            <a:off x="80194" y="3643465"/>
            <a:ext cx="6269907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626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53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387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81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81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81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81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81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Когато църквата сътрудничи на своите служители и прави решителни промени в начина си на живот, тя се превръща в помирителен елемент, който дарява утеха и радост на всички.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Любовта към погиващите души и нежната грижа, която те трябва да полагат, за да поддържат и укрепват онези, които вече са приели Евангелието, е това, което отличава истинските служители от гладните вълци.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РАБОТАТА НА ПАСТОРА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КОМПЕТЕНТНИ СЛУЖИТЕЛИ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7876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Някои неща не се променят много с течение на времето. Препоръчителните писма и днес отварят врати, точно както са го правили през първи век. Имаше ли нужда Павел от препоръчително писмо, за да бъде приет от църквата в Коринт? (2 Коринтяни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„Вие 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самите сте нашето писмо, написано в сърцата ни, известно и четено от 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всички“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Коринтяни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098664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020050" y="4552881"/>
            <a:ext cx="4048546" cy="19453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1" y="4333088"/>
            <a:ext cx="55325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и неговите сътрудници бяха </a:t>
            </a:r>
            <a:r>
              <a:rPr lang="en-US" sz="2000" b="1" dirty="0"/>
              <a:t>„компетентни като служители на новия </a:t>
            </a:r>
            <a:r>
              <a:rPr lang="en" sz="2000" b="1" dirty="0"/>
              <a:t>завет“ (2 Кор. 3:6 </a:t>
            </a:r>
            <a:r>
              <a:rPr lang="en" sz="1600" b="1" dirty="0"/>
              <a:t>NIV</a:t>
            </a:r>
            <a:r>
              <a:rPr lang="en" sz="2000" b="1" dirty="0"/>
              <a:t>). Славен завет, написан от Духа в сърцата за вечен живот.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Той притежаваше най-доброто препоръчително писмо, което можеше да има: самите коринтяни (2 Кор. 3:2). Сърцата им бяха преобразени от Божията благодат чрез проповедта на апостола и неговите сътрудници (2 Кор.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60373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Но някои следваха друг завет – този за спасението чрез делата на Закона, изписан върху камък, което им пречеше да възприемат славата на благодатта (2 Кор. 3:7-9).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РИСКОВЕТЕ НА СЛУЖЕНИЕТО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„Всичко това е за ваша полза, за да може благодатта, която достига до все повече и повече хора, да предизвика преизпълване с благодарност за слава на Бога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Коринтяни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разбираше и понасяше рисковете на служението. Но той знаеше, че тези рискове си струват, и ги понасяше от любов към хората, на които даваше възможност да постигнат спасение (2 Кор. 4:15). Освен това той имаше увереността в Божията помощ (2 Кор.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4918593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Евангелието се проповядва чрез крехки човешки същества, за да бъде славата само за Бога.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Страданията са </a:t>
            </a:r>
            <a:r>
              <a:rPr lang="en-US" sz="2000" b="1" dirty="0">
                <a:solidFill>
                  <a:prstClr val="black"/>
                </a:solidFill>
              </a:rPr>
              <a:t>„леко страдание, което трае само за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миг“ в сравнение с „превъзходната и вечна тежест на славата“, която ще получим в деня на възкресението (2 Кор.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ЗАДЪЛЖЕНИЯТА НА ЧЛЕНОВЕТЕ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ПОСЛАНИЦИ НА ПРИМИРЕНИЕТО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„Всичко това е от Бога, Който ни помири със Себе Си чрез Христос и ни даде служението на помирението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.“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Коринтяни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Движещата сила, която трябва да ръководи живота на църквата (и на всеки член), е следната: </a:t>
            </a:r>
            <a:r>
              <a:rPr lang="en-US" sz="2000" b="1" dirty="0"/>
              <a:t>„Защото любовта на Христос ни </a:t>
            </a:r>
            <a:r>
              <a:rPr lang="en" sz="2000" b="1" dirty="0"/>
              <a:t>принуждава“ (2 Коринтяни 5:14 </a:t>
            </a:r>
            <a:r>
              <a:rPr lang="en" sz="1600" b="1" dirty="0"/>
              <a:t>NIV</a:t>
            </a:r>
            <a:r>
              <a:rPr lang="en" sz="2000" b="1" dirty="0"/>
              <a:t>). В какво се състои тази любов и какво ни принуждава?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6925622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25464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Следователно любовта на Христос ни води към радикална промяна в живота. Живеенето в любовта на Христос ни води също така да споделяме тази любов с другите, като ги призоваваме да приемат посланието на надеждата: „Помирете се с Бога“ (2 Кор.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ПРИЗОВЪТ КЪМ СВЕТОСТ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„Затова, скъпи приятели, тъй като имаме тези обещания, нека се очистим от всичко, което осквернява тялото и духа, и да усъвършенстваме святостта си от благоговение към Бога</a:t>
            </a: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.“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Коринтяни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Призивът към святост засяга ежедневието както на служителите, така и на членовете: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934449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Съчетавайки различни пасажи от Стария Завет, Павел обобщава призива към святост и неговите последствия (2 Кор.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4440179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1251</Words>
  <Application>Microsoft Office PowerPoint</Application>
  <PresentationFormat>Panorámica</PresentationFormat>
  <Paragraphs>80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Constantia</vt:lpstr>
      <vt:lpstr>Arial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docId:CB00CEB5546B06881ED9065AD9C538F9</cp:keywords>
  <cp:lastModifiedBy>Isabel Laveda</cp:lastModifiedBy>
  <cp:revision>75</cp:revision>
  <dcterms:created xsi:type="dcterms:W3CDTF">2026-07-25T16:44:22Z</dcterms:created>
  <dcterms:modified xsi:type="dcterms:W3CDTF">2026-08-28T15:04:28Z</dcterms:modified>
</cp:coreProperties>
</file>