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58" r:id="rId5"/>
    <p:sldId id="259" r:id="rId6"/>
    <p:sldId id="275" r:id="rId7"/>
    <p:sldId id="277" r:id="rId8"/>
    <p:sldId id="273" r:id="rId9"/>
    <p:sldId id="263" r:id="rId10"/>
    <p:sldId id="278" r:id="rId11"/>
    <p:sldId id="274" r:id="rId12"/>
    <p:sldId id="270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1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rgbClr val="745E00"/>
              </a:solidFill>
            </a:rPr>
            <a:t>Макар че беше богат, той стана беден                                                       (2 Коринтяни 8:9)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rgbClr val="208438"/>
              </a:solidFill>
            </a:rPr>
            <a:t>Той напусна Небесата, за да живее на Земята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chemeClr val="tx2">
                  <a:lumMod val="75000"/>
                </a:schemeClr>
              </a:solidFill>
            </a:rPr>
            <a:t>Престана да управлява Вселената, за да стане дърводелец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rgbClr val="1C97A8"/>
              </a:solidFill>
            </a:rPr>
            <a:t>Напусна безопасното място, за да живее на вражеска територия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chemeClr val="accent5">
                  <a:lumMod val="75000"/>
                </a:schemeClr>
              </a:solidFill>
            </a:rPr>
            <a:t>Той замени царската корона с трънен венец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2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Благодарност за Божията благодат (2 Кор. 9:15)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Исус даде всичко за нас. Нашата благодарност се изразява в желанието да се отдадем изцяло на Него.</a:t>
          </a:r>
          <a:endParaRPr lang="es-ES" sz="180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Желание да споделяме Божиите благословения (2 Кор. 9:11а)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Ние даваме на другите, защото първо сме получили от Бога</a:t>
          </a:r>
          <a:endParaRPr lang="es-ES" sz="20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Искрена любов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Коринтяни 8:24)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/>
            <a:t>Щедростта е доказателство, че любовта обитава в сърцата ни</a:t>
          </a:r>
          <a:endParaRPr lang="es-ES" sz="200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Те молеха за привилегията да помагат на другите (2 Кор. 8:4)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Въпреки бедността си, те даваха повече, отколкото можеха (2 Кор. 8:2-3)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en" sz="2000" b="1">
              <a:effectLst>
                <a:outerShdw blurRad="38100" dist="38100" dir="2700000" algn="tl">
                  <a:srgbClr val="000000"/>
                </a:outerShdw>
              </a:effectLst>
            </a:rPr>
            <a:t>Те получиха благодатта на Исус (2 Кор. 8:9)</a:t>
          </a:r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Те се отдадоха на Исус (2 Кор.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с радост 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Кор. 8:2а)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en" sz="2000" b="1" dirty="0"/>
            <a:t>Те се радваха, че могат да дават</a:t>
          </a:r>
          <a:endParaRPr lang="es-ES" sz="20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с щедрост                    (2 Кор. 8:2б)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en" sz="2000" b="1" dirty="0"/>
            <a:t>Бедността им не беше пречка</a:t>
          </a:r>
          <a:endParaRPr lang="es-ES" sz="20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с удоволствие 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Кор.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en" sz="2000" b="1" dirty="0"/>
            <a:t>Те го правеха доброволно и спонтанно</a:t>
          </a:r>
          <a:endParaRPr lang="es-ES" sz="20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като привилегия                              (2 Кор.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en" sz="1800" b="1" dirty="0"/>
            <a:t>Този акт им позволи да покажат своята любов към Бога и църквата</a:t>
          </a:r>
          <a:endParaRPr lang="es-ES" sz="18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като акт на посвещение 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Кор.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en" sz="1800" b="1" dirty="0"/>
            <a:t>Неговата преданост към Бога доведе до неговата преданост към другите</a:t>
          </a:r>
          <a:endParaRPr lang="es-ES" sz="180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Еврейски църкви</a:t>
          </a: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 разпространяват Евангелието</a:t>
          </a: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Църкви на езичниците</a:t>
          </a: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 помагат със своите ресурси</a:t>
          </a: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1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Местна църква</a:t>
          </a: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Общо сдружение</a:t>
          </a: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pPr algn="l"/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Конференция/Мисия/ </a:t>
          </a:r>
          <a:b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Съюз</a:t>
          </a: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Дивизия</a:t>
          </a: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rgbClr val="745E00"/>
              </a:solidFill>
            </a:rPr>
            <a:t>Макар че беше богат, той стана беден                                                       (2 Коринтяни 8:9)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rgbClr val="208438"/>
              </a:solidFill>
            </a:rPr>
            <a:t>Той напусна Небесата, за да живее на Земята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chemeClr val="tx2">
                  <a:lumMod val="75000"/>
                </a:schemeClr>
              </a:solidFill>
            </a:rPr>
            <a:t>Престана да управлява Вселената, за да стане дърводелец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rgbClr val="1C97A8"/>
              </a:solidFill>
            </a:rPr>
            <a:t>Напусна безопасното място, за да живее на вражеска територия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chemeClr val="accent5">
                  <a:lumMod val="75000"/>
                </a:schemeClr>
              </a:solidFill>
            </a:rPr>
            <a:t>Той замени царската корона с трънен венец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Благодарност за Божията благодат (2 Кор. 9:15)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Исус даде всичко за нас. Нашата благодарност се изразява в желанието да се отдадем изцяло на Него.</a:t>
          </a:r>
          <a:endParaRPr lang="es-ES" sz="1800" kern="1200" dirty="0"/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Желание да споделяме Божиите благословения (2 Кор. 9:11а)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Ние даваме на другите, защото първо сме получили от Бога</a:t>
          </a:r>
          <a:endParaRPr lang="es-ES" sz="2000" kern="1200" dirty="0"/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Искрена любов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Коринтяни 8:24)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/>
            <a:t>Щедростта е доказателство, че любовта обитава в сърцата ни</a:t>
          </a:r>
          <a:endParaRPr lang="es-ES" sz="2000" kern="1200"/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127"/>
          <a:ext cx="3990976" cy="654525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Те молеха за привилегията да помагат на другите (2 Кор. 8:4)</a:t>
          </a:r>
        </a:p>
      </dsp:txBody>
      <dsp:txXfrm>
        <a:off x="31951" y="32078"/>
        <a:ext cx="3927074" cy="590623"/>
      </dsp:txXfrm>
    </dsp:sp>
    <dsp:sp modelId="{F8F6F75F-1573-4DA0-ACC3-3D93CED1CD83}">
      <dsp:nvSpPr>
        <dsp:cNvPr id="0" name=""/>
        <dsp:cNvSpPr/>
      </dsp:nvSpPr>
      <dsp:spPr>
        <a:xfrm>
          <a:off x="0" y="668785"/>
          <a:ext cx="3990976" cy="654525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Въпреки бедността си, те даваха повече, отколкото можеха (2 Кор. 8:2-3)</a:t>
          </a:r>
        </a:p>
      </dsp:txBody>
      <dsp:txXfrm>
        <a:off x="31951" y="700736"/>
        <a:ext cx="3927074" cy="5906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36"/>
          <a:ext cx="3457574" cy="6557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Те получиха благодатта на Исус (2 Кор. 8:9)</a:t>
          </a:r>
          <a:endParaRPr lang="es-ES" sz="20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32047"/>
        <a:ext cx="3393552" cy="591726"/>
      </dsp:txXfrm>
    </dsp:sp>
    <dsp:sp modelId="{B9DDC8E8-E407-48D4-8111-818FA67DBE63}">
      <dsp:nvSpPr>
        <dsp:cNvPr id="0" name=""/>
        <dsp:cNvSpPr/>
      </dsp:nvSpPr>
      <dsp:spPr>
        <a:xfrm>
          <a:off x="0" y="667653"/>
          <a:ext cx="3457574" cy="655748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Те се отдадоха на Исус (2 Кор.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699664"/>
        <a:ext cx="3393552" cy="5917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Те се радваха, че могат да дават</a:t>
          </a:r>
          <a:endParaRPr lang="es-ES" sz="2000" kern="120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с радост 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Кор. 8:2а)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Бедността им не беше пречка</a:t>
          </a:r>
          <a:endParaRPr lang="es-ES" sz="2000" kern="120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с щедрост                    (2 Кор. 8:2б)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Те го правеха доброволно и спонтанно</a:t>
          </a:r>
          <a:endParaRPr lang="es-ES" sz="2000" kern="120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с удоволствие 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Кор.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1800" b="1" kern="1200" dirty="0"/>
            <a:t>Този акт им позволи да покажат своята любов към Бога и църквата</a:t>
          </a:r>
          <a:endParaRPr lang="es-ES" sz="1800" kern="120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като привилегия                              (2 Кор.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1800" b="1" kern="1200" dirty="0"/>
            <a:t>Неговата преданост към Бога доведе до неговата преданост към другите</a:t>
          </a:r>
          <a:endParaRPr lang="es-ES" sz="1800" kern="120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като акт на посвещение 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Кор.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Еврейски църкви</a:t>
          </a: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 разпространяват Евангелието</a:t>
          </a: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Църкви на езичниците</a:t>
          </a: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 помагат със своите ресурси</a:t>
          </a: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Местна църква</a:t>
          </a: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Конференция/Мисия/ </a:t>
          </a:r>
          <a:b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Съюз</a:t>
          </a: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Дивизия</a:t>
          </a: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Общо сдружение</a:t>
          </a: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3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16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4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3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0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95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4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e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"/>
            <a:ext cx="7734301" cy="769441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УПРАВЛЕНИЕ И МИСИЯ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11 за 12 септември 2026 г.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РЕЗУЛТАТИ ОТ УПРАВЛЕНИЕТО</a:t>
            </a: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a16="http://schemas.microsoft.com/office/drawing/2014/main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ЕДИНСТВОТО НА ЦЪРКВАТА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86177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„Защото това служение не само задоволява нуждите на светиите, но и изобилства чрез много благодарности към Бога</a:t>
            </a:r>
            <a:r>
              <a:rPr lang="en" b="1" dirty="0">
                <a:latin typeface="Comic Sans MS" panose="030F0702030302020204" pitchFamily="66" charset="0"/>
              </a:rPr>
              <a:t>.“</a:t>
            </a:r>
          </a:p>
          <a:p>
            <a:pPr algn="ctr"/>
            <a:r>
              <a:rPr lang="en" sz="1400" b="1" dirty="0">
                <a:latin typeface="Comic Sans MS" panose="030F0702030302020204" pitchFamily="66" charset="0"/>
              </a:rPr>
              <a:t>(2 Коринтяни 9:12)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111615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50" y="1644394"/>
            <a:ext cx="4933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Приносът, който беше отнесен в Ерусалим, имаше и други положителни последици (2 Кор. 9:12).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7" y="4043835"/>
            <a:ext cx="67056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Друг положителен ефект е, че начинът, по който е било разпределено приношението, ни дава специален урок днес: всичко трябва да се върши по подреден начин и в съответствие с правилните процедури.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6092881"/>
              </p:ext>
            </p:extLst>
          </p:nvPr>
        </p:nvGraphicFramePr>
        <p:xfrm>
          <a:off x="171449" y="4339388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50" y="2660719"/>
            <a:ext cx="478155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Евреите и езичниците бяха свързани с връзки на помощ и благодарност (Рим. 15:26-27). По този начин беше постигната крайната цел на апостола: единство в църквата.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557774"/>
            <a:ext cx="67056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Павел назначи Тит да ръководи събирането, а църквите назначиха братя, които да му помагат в тази задача (2 Кор. 8:16-24). Нямаше друг подходящ начин да се събере и изпрати приноса в Ерусалим.</a:t>
            </a: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dgm="http://schemas.openxmlformats.org/drawingml/2006/diagram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663521" y="628034"/>
            <a:ext cx="10452279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„Божието дело трябва да се поддържа чрез десятък, дарения и приноси. Господ сега призовава да се използват средствата, които Той е поверил на Своите настойници. […]</a:t>
            </a:r>
          </a:p>
          <a:p>
            <a:pPr>
              <a:spcBef>
                <a:spcPts val="600"/>
              </a:spcBef>
            </a:pP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Господ Исус не изисква нищо повече от Своите последователи, отколкото Самият Той е извършил. Онези, които практикуват самоотричане и саможертва за Божията кауза, просто следват Неговия пример. Той събляк царската Си мантия и свали царската Си корона, и се оттегли от високото Си положение. Той стана беден, за да можем чрез Неговата бедност да придобием вечните съкровища. Той даде не само богатствата Си, но и самия Си живот в самоотричане и саможертва, за да премахне всяка пречка пред онези, които търсят вход в Божието царство. </a:t>
            </a:r>
          </a:p>
          <a:p>
            <a:pPr>
              <a:spcBef>
                <a:spcPts val="600"/>
              </a:spcBef>
            </a:pPr>
            <a:r>
              <a:rPr lang="en-US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[…] Господ Исус ни кани да станем съработници с Него. Той е собственик на всичко, което притежаваме, и има право върху него. Чрез готовността си да помагаме в Неговото дело, сега можем да покажем любовта си към Него</a:t>
            </a:r>
            <a:r>
              <a:rPr lang="en" sz="2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.“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9108720" y="5948907"/>
            <a:ext cx="30832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Е. Г. Уайт (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„The Upward Look“, 9 април</a:t>
            </a:r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„Защото знаете благодатта на нашия Господ Исус Христос, че макар и да беше богат, заради вас Той стана беден, за да станете вие богати чрез Неговата бедност“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Коринтяни 8:9, </a:t>
            </a:r>
            <a:r>
              <a:rPr kumimoji="0" lang="es-E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NKJV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4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3819524" y="3295648"/>
            <a:ext cx="5114925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BA4252"/>
                </a:solidFill>
              </a:rPr>
              <a:t>Произходът на понятието „управление“: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Примерът на Исус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Отговорът на получената благодат</a:t>
            </a:r>
          </a:p>
          <a:p>
            <a:pPr>
              <a:spcBef>
                <a:spcPts val="1200"/>
              </a:spcBef>
            </a:pPr>
            <a:r>
              <a:rPr lang="en" sz="2000" b="1" dirty="0">
                <a:solidFill>
                  <a:srgbClr val="7F48B9"/>
                </a:solidFill>
              </a:rPr>
              <a:t>Как да практикуваме стопанисването: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Правилно планиране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Правилно отношение</a:t>
            </a:r>
          </a:p>
          <a:p>
            <a:pPr>
              <a:spcBef>
                <a:spcPts val="1200"/>
              </a:spcBef>
            </a:pPr>
            <a:r>
              <a:rPr lang="en" sz="2000" b="1" dirty="0">
                <a:solidFill>
                  <a:srgbClr val="375FA5"/>
                </a:solidFill>
              </a:rPr>
              <a:t>Резултати от стопанисването: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Единството на църквата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0" y="114582"/>
            <a:ext cx="1206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Служенето е начинът, по който човек управлява това, което му е поверено.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3144664"/>
            <a:ext cx="3030802" cy="35667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4396" y="3249439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4396" y="5686490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4396" y="4472727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4007" y="4127582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4007" y="3746203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4007" y="6190413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4007" y="4964129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4007" y="5344922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3144664"/>
            <a:ext cx="3030802" cy="3566778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0" y="1514965"/>
            <a:ext cx="1219199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Коринтяните вече се бяха ангажирали да помогнат и наближаваше моментът, в който този ангажимент трябваше да бъде превърнат в действие. Църквите в Македония вече бяха започнали да участват. Павел не се интересуваше от сумата на парите, а по-скоро от мотивацията и ентусиазма, с които вярващите щяха да се включат в тази възможност да отговорят на благодатта, която бяха получили.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" y="514692"/>
            <a:ext cx="121919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В контекста на Второто послание на Павел до коринтяните стопанисването се отнася до конкретен проект на апостола: езическите църкви да съберат средства, за да помогнат на църквата в Ерусалим, която преживяваше много трудни времена.</a:t>
            </a: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ПРОИЗХОДЪТ НА СТЮАРДШИП</a:t>
            </a: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a16="http://schemas.microsoft.com/office/drawing/2014/main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5"/>
                </a:solidFill>
              </a:rPr>
              <a:t>ПРИМЕРЪТ НА ИСУС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667592"/>
            <a:ext cx="5267325" cy="14157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„Защото знаете благодатта на нашия Господ Исус Христос, че макар да беше богат, заради вас стана беден, за да станете вие богати чрез Неговата бедност</a:t>
            </a:r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.“</a:t>
            </a:r>
          </a:p>
          <a:p>
            <a:pPr algn="ctr"/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Коринтяни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4" y="2043070"/>
            <a:ext cx="5491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Каква е връзката между Божията благодат и щедростта? (2 Кор. 8:1-2)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6106908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283826" y="3993807"/>
            <a:ext cx="34400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И Той направи всичко това от любов към нас! (Йоан 15:13; Ефесяни 5:2; Галатяни 2:20; 1 Йоан 3:16).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2710662"/>
            <a:ext cx="54918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Бог даде Своята благодат на църквите в Македония и те </a:t>
            </a:r>
            <a:r>
              <a:rPr lang="en-US" sz="2000" b="1" dirty="0">
                <a:solidFill>
                  <a:prstClr val="black"/>
                </a:solidFill>
              </a:rPr>
              <a:t>„избликнаха в богата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щедрост“ (2 Коринтяни 8:2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NIV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 И това е благодатта на Исус за тях и за нас: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283827" y="5276953"/>
            <a:ext cx="344007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Как ще отговорим на благодатта на Исус? „Безплатно сте приели, безплатно давайте“</a:t>
            </a:r>
            <a:b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(Мат. 10:8).</a:t>
            </a: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dgm="http://schemas.openxmlformats.org/drawingml/2006/diagram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64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ОТГОВОРЪТ НА ПОЛУЧЕНАТА БЛАГОДАТ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„И те надминаха нашите очаквания: първо се отдадоха на Господа, а след това, по Божията воля, и на 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нас“ 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 Коринтяни 8:5)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Обърнете внимание на отговора на македонците към благодатта: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Какво ни учи това?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2938617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1861136"/>
              </p:ext>
            </p:extLst>
          </p:nvPr>
        </p:nvGraphicFramePr>
        <p:xfrm>
          <a:off x="8153399" y="1948754"/>
          <a:ext cx="3990976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072824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КАК ДА ПРИЛАГАМЕ ОТГОВОРНОСТТА</a:t>
            </a: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a16="http://schemas.microsoft.com/office/drawing/2014/main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-13335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ПРАВИЛНО ПЛАНИРАНЕ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-56994" y="439741"/>
            <a:ext cx="8117683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„Всеки от вас да дава според това, което е решил в сърцето си, не с неохота или под натиск, защото Бог обича радостния дарител.“ 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               (2 Коринтяни 9:7)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423545"/>
            <a:ext cx="7921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Предложеният от Павел план беше да се събере специално дарение от църквите в Македония и Ахая (провинцията, в която се намираше Коринт), за да се помогне на църквата в Ерусалим (Рим. 15:26).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60689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36856" y="2564189"/>
              <a:ext cx="7136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Коринт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35170" y="2763291"/>
              <a:ext cx="736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АХАЯ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39032" y="1679019"/>
              <a:ext cx="10760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МАКЕДОНИЯ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46847" y="2702688"/>
              <a:ext cx="856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Йерусалим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097658" y="4580229"/>
            <a:ext cx="50953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Друга точка, която Павел включва в плана си, е, че те не трябва да чакат, за да предадат всичко наведнъж, а по-скоро да заделят по малко всяка седмица, докато достигнат предложената сума (1 Кор. 16:2). По този начин, когато Павел пристигне, цялата дарителска сума може да бъде събрана с радост (2 Кор. 9:3-5).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620334"/>
            <a:ext cx="90662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При планирането на дарението всяко семейство трябва да прецени възможностите си и да си постави реалистични цели в съответствие с финансовото си състояние.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2746" y="2383440"/>
            <a:ext cx="79930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Когато апостолът предложи плана в Колоса една година по-рано, той беше посрещнат с ентусиазъм, въпреки че тогава не бяха поставени конкретни цели (2 Кор. 9:1-2). Все пак всеки член реши в сърцето си да дари конкретна сума (2 Кор. 9:7а).</a:t>
            </a: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ПРАВИЛНОТО ОТНОШЕНИЕ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683508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„Защото свидетелствам, че те дадоха толкова, колкото можеха, и дори над възможностите си.                                     Изцяло по своя собствена 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инициатива“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Коринтяни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29839"/>
            <a:ext cx="7324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За да насърчи щедростта на колосяните, Павел им дава за пример Македония. В тези църкви братята бяха показали правилно и примерно отношение при даването на даровете си, защото дадоха…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8853571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1287</Words>
  <Application>Microsoft Office PowerPoint</Application>
  <PresentationFormat>Panorámica</PresentationFormat>
  <Paragraphs>85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Comic Sans MS</vt:lpstr>
      <vt:lpstr>Aptos Display</vt:lpstr>
      <vt:lpstr>Arial</vt:lpstr>
      <vt:lpstr>Constantia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keywords>, docId:EF240CD29CB0BB3BEF22E5AD6928F63B</cp:keywords>
  <cp:lastModifiedBy>Sergio</cp:lastModifiedBy>
  <cp:revision>94</cp:revision>
  <dcterms:created xsi:type="dcterms:W3CDTF">2026-08-01T16:23:29Z</dcterms:created>
  <dcterms:modified xsi:type="dcterms:W3CDTF">2026-08-29T06:06:59Z</dcterms:modified>
</cp:coreProperties>
</file>