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4"/>
  </p:notesMasterIdLst>
  <p:sldIdLst>
    <p:sldId id="262" r:id="rId3"/>
    <p:sldId id="27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441F-D5EB-485D-8325-97683C6A72B6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Редактиране на стила на текста на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3DE8F-DA56-445D-A126-D570A388063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69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1027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Коринтяни 10:1-11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73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Коринтяни 10:12-18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479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40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Коринтяни 11:1-15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913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E833-0C4F-7BBF-BEFD-682471D5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BC1533-A0E2-407B-7B77-FD34BBF2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570C652-85E4-BFEA-3BE6-3FE3642D2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Коринтяни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0C5088-1B63-9142-D916-79AB65E29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361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88DCD-BE93-5931-0CFB-8167AD69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EA907B-ACB1-01DE-8302-7683615B5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71CBBA-4B5E-44E8-10F6-7EBD26D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2 Коринтяни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BAB829-DF98-19A9-6BA7-1C9A6B33A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1F89F4-BCFB-4E5B-B329-D5EF8C6E8667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375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2B23B-DE54-7259-1228-2FAA19756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9354DD-8A44-39EB-549F-CF4749152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Кликнете, за да промените стила на подзаглавието на шаблона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01D2D5-1514-566F-6951-06A669B6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DB2FB1-3B1F-85B2-22EA-145558F3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4080A9-6BB5-57E3-A534-E919C01A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77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16CB5-5D48-E07E-15E5-69B3F9B3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5E2527-222B-3F5A-28E0-4D67A9D2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EAEF-2364-8AB7-62AF-53C13BC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204E7-1D04-FF70-86C4-CDD799AB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C02B98-E98A-A152-496C-EA65D53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91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71D370-9D7B-1EF2-6168-AE0BBB75E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F92F02-3396-7033-221B-0DFBB3EE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26FCDB-E547-D184-B8CA-AFE2EAD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D8841-884F-B601-36B3-E289FD08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872A95-7F89-A241-0556-0B32B74F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049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Кликнете, за да промените стила на подзаглавието на шаблона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468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7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31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49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00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59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96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61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D7796-87E8-1B68-938A-5535268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86091-2C02-510E-D767-74DA6BAF1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EE289B-F44F-AAE7-6197-CEBD8D0C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226ABA-F12D-CAF1-3B50-858A826A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E1CA8D-70B7-EBDE-4A3A-C8BD7E3D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61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45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9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5039-745C-5CC5-62BB-E7A8CAB7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FF3A1E-00C2-E227-7718-E67F569B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63F914-722B-0717-6CBA-4B4ABD25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DAE4B-F5F6-E634-04DE-F0FD7F3F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BBB663-A69E-DA29-806E-01428923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600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A261-63EC-A526-AD3B-6719616A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918A3B-6ACA-F6CE-4105-5151FC6B8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EC6B0A-BC2F-34CC-D068-1B0B84ED0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FB81C-4630-CBAC-729D-FD3B963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8FC87C-34E1-28A0-EA02-B240BB35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D697DC-7990-9A08-8774-060D5E5E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383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87837-F436-3093-E7C5-C77E1E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884AA8-0F2B-BB44-5990-CF3752A81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48482C-232C-E4FD-3637-9937916D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45A591-6709-336F-D0F2-CA7C3211B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D2B8AA-AF98-36D4-04D2-D1D2DBD63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A7CB62-1A85-7A8E-3831-8C09C251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AC5434-FF45-F1A0-20CD-838F5107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D8C3FD0-837C-6A66-4001-FCCBA11C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18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4723D-0698-0CF7-C095-5984078D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EB1A6E-A74F-8F9D-B167-A83D64EEC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54293C-9A65-2EA7-F78C-AF9C7187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420911-B331-BE70-5BC3-50158004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2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DC2B00-ADE8-54CB-8568-A8F33490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8EEE0-E21A-C46A-F802-D8F5A724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D9910F-4292-F242-D199-985C5A68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72CDB-0126-5315-EA8D-DFD2E3FD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7A99EA-E5F2-DCB1-2811-4C5AB9524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F1684-68D3-467A-4599-B29A57746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C9647D-6E86-B262-2137-BF28B74C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6A2B60-B32F-F389-4C43-9AE45F64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05897F-0FEE-0BC4-260E-EE99E048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26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6AB27-0D66-B33D-68B9-584E0289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2771E6-FF34-2B8C-3153-D0EE67B2C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EA623C-8427-37B5-5F1A-6509637D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Кликнете, за да промените стиловете на текста в шаблона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923D6A-6325-F1BA-B2C7-67D2BC00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2820B4-59EE-2ABC-6668-C66715B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7100B0-59A2-CDC1-52E7-772AFB75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5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06F8D2-15F5-D281-EA1C-6EE9F961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8FF1D2-709F-B329-6DA8-A256CD36F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6BE8E-5263-2C03-E44F-EB98DCF6E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E4F31-4823-4263-8A21-29E1012D371B}" type="datetimeFigureOut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14/09/2026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94960-1D83-E0C2-BAF9-6515EC1DE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F413CF-8CB5-88B9-8A5D-B71DC5E10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56A43F-B320-485C-8455-E41819125410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42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Кликнете, за да промените стила на заглавието на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Кликнете, за да промените стиловете на текста в шаблона</a:t>
            </a:r>
          </a:p>
          <a:p>
            <a:pPr lvl="1"/>
            <a:r>
              <a:rPr lang="es-ES"/>
              <a:t>Второ ниво</a:t>
            </a:r>
          </a:p>
          <a:p>
            <a:pPr lvl="2"/>
            <a:r>
              <a:rPr lang="es-ES"/>
              <a:t>Трето ниво</a:t>
            </a:r>
          </a:p>
          <a:p>
            <a:pPr lvl="3"/>
            <a:r>
              <a:rPr lang="es-ES"/>
              <a:t>Четвърто ниво</a:t>
            </a:r>
          </a:p>
          <a:p>
            <a:pPr lvl="4"/>
            <a:r>
              <a:rPr lang="es-ES"/>
              <a:t>Пето ниво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855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7" name="Rectangle 5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F46502-3920-3223-CAE3-A10BEBF3D4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84"/>
          <a:stretch>
            <a:fillRect/>
          </a:stretch>
        </p:blipFill>
        <p:spPr>
          <a:xfrm>
            <a:off x="322759" y="714375"/>
            <a:ext cx="11546481" cy="614362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FA6DEEF-235D-5308-DA9A-23D0BBBB63E8}"/>
              </a:ext>
            </a:extLst>
          </p:cNvPr>
          <p:cNvSpPr txBox="1"/>
          <p:nvPr/>
        </p:nvSpPr>
        <p:spPr>
          <a:xfrm>
            <a:off x="0" y="-4441"/>
            <a:ext cx="1219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6600">
                  <a:solidFill>
                    <a:srgbClr val="F4642A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F4642A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Справяне с лъжеучителите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C3CEF0-01F0-BE67-7E12-53D9F5BFAD16}"/>
              </a:ext>
            </a:extLst>
          </p:cNvPr>
          <p:cNvSpPr txBox="1"/>
          <p:nvPr/>
        </p:nvSpPr>
        <p:spPr>
          <a:xfrm rot="16200000">
            <a:off x="-2795302" y="3616696"/>
            <a:ext cx="6143197" cy="338554"/>
          </a:xfrm>
          <a:prstGeom prst="rect">
            <a:avLst/>
          </a:prstGeom>
          <a:noFill/>
        </p:spPr>
        <p:txBody>
          <a:bodyPr wrap="square" rtlCol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Урок 12 за 19 септември 2026 г.</a:t>
            </a:r>
          </a:p>
        </p:txBody>
      </p:sp>
    </p:spTree>
    <p:extLst>
      <p:ext uri="{BB962C8B-B14F-4D97-AF65-F5344CB8AC3E}">
        <p14:creationId xmlns:p14="http://schemas.microsoft.com/office/powerpoint/2010/main" val="4702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E1034-B616-1CE2-182E-B6C7387C5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47F1348-D00C-14B1-5C98-958A8F3FC4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F184BB-9226-7180-7671-D9A6EF596D26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>
                <a:ln/>
                <a:solidFill>
                  <a:srgbClr val="FBD8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САМОАНАЛИЗ И ПОБЕДА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E75BD2-C025-8C40-B2D1-5987D951BB92}"/>
              </a:ext>
            </a:extLst>
          </p:cNvPr>
          <p:cNvSpPr txBox="1"/>
          <p:nvPr/>
        </p:nvSpPr>
        <p:spPr>
          <a:xfrm>
            <a:off x="1" y="724197"/>
            <a:ext cx="1219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</a:t>
            </a:r>
            <a:r>
              <a:rPr lang="en-US" b="1" noProof="0" dirty="0"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Изпитайте себе си дали сте във вярата; изпитайте себе си. Не разбирате ли, че Христос Исус е във вас – освен, разбира се, ако не издържите изпитанието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?“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4642A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13:5)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642A">
                  <a:lumMod val="40000"/>
                  <a:lumOff val="60000"/>
                </a:srgbClr>
              </a:solidFill>
              <a:effectLst>
                <a:glow rad="127000">
                  <a:srgbClr val="284A2D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F5D746-ADA7-7235-AF88-577BDBDC0F01}"/>
              </a:ext>
            </a:extLst>
          </p:cNvPr>
          <p:cNvSpPr txBox="1"/>
          <p:nvPr/>
        </p:nvSpPr>
        <p:spPr>
          <a:xfrm>
            <a:off x="-4861" y="1369387"/>
            <a:ext cx="79329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Наближаваше моментът, в който Павел щеше да посети Коринт. Какво щеше да открие и как трябваше да постъпи според обстоятелствата? (2 Кор. 13:1-2).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5C3B292-A861-62EF-9D31-39EF9951A37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1716381"/>
            <a:ext cx="4152089" cy="233555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B36E4E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0F02F-2715-17F6-6C5C-B995C49B770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4311755"/>
            <a:ext cx="4152089" cy="2335550"/>
          </a:xfrm>
          <a:prstGeom prst="round2DiagRect">
            <a:avLst>
              <a:gd name="adj1" fmla="val 0"/>
              <a:gd name="adj2" fmla="val 17077"/>
            </a:avLst>
          </a:prstGeom>
          <a:ln w="57150" cap="sq">
            <a:solidFill>
              <a:srgbClr val="3D7245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8F66DF8-E4A9-FDE2-B96A-AC7681B5D8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2" r="2562"/>
          <a:stretch>
            <a:fillRect/>
          </a:stretch>
        </p:blipFill>
        <p:spPr>
          <a:xfrm>
            <a:off x="111865" y="2433785"/>
            <a:ext cx="2524328" cy="3302900"/>
          </a:xfrm>
          <a:prstGeom prst="round2DiagRect">
            <a:avLst>
              <a:gd name="adj1" fmla="val 16570"/>
              <a:gd name="adj2" fmla="val 17077"/>
            </a:avLst>
          </a:prstGeom>
          <a:ln w="57150" cap="sq">
            <a:solidFill>
              <a:srgbClr val="F78D63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2BC995D-97C0-F47A-7C43-4C655A713C10}"/>
              </a:ext>
            </a:extLst>
          </p:cNvPr>
          <p:cNvSpPr txBox="1"/>
          <p:nvPr/>
        </p:nvSpPr>
        <p:spPr>
          <a:xfrm>
            <a:off x="2840476" y="2256792"/>
            <a:ext cx="50097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беше готов да приложи църковната дисциплина строго: да възстанови покаялите се и да накаже упоритите.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4094B42-A165-BA7D-8B4A-0F5A8A36CAD1}"/>
              </a:ext>
            </a:extLst>
          </p:cNvPr>
          <p:cNvSpPr txBox="1"/>
          <p:nvPr/>
        </p:nvSpPr>
        <p:spPr>
          <a:xfrm>
            <a:off x="111865" y="5842337"/>
            <a:ext cx="77383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От своя страна Павел се молеше за тях да престанат да вършат зло и да вършат добро, и да бъдат усъвършенствани (2 Кор. 13:7-9).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923D3-149F-BC93-8838-E6C206ADE580}"/>
              </a:ext>
            </a:extLst>
          </p:cNvPr>
          <p:cNvSpPr txBox="1"/>
          <p:nvPr/>
        </p:nvSpPr>
        <p:spPr>
          <a:xfrm>
            <a:off x="2840476" y="4954931"/>
            <a:ext cx="50097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Затова, преди да настъпи този момент, коринтяните трябваше да се замислят и да се самоизпитат (2 Кор. 13:5).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F17DB4-5834-BD1C-EE6E-FF1F258F027F}"/>
              </a:ext>
            </a:extLst>
          </p:cNvPr>
          <p:cNvSpPr txBox="1"/>
          <p:nvPr/>
        </p:nvSpPr>
        <p:spPr>
          <a:xfrm>
            <a:off x="2840476" y="3451973"/>
            <a:ext cx="500974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Страхът му беше, че при пристигането си ще ги намери в раздори и различни грехове. Той се страхуваше, че ще трябва да плаче за непокаялите се грешници (2 Кор. 12:20-21).</a:t>
            </a:r>
          </a:p>
        </p:txBody>
      </p:sp>
    </p:spTree>
    <p:extLst>
      <p:ext uri="{BB962C8B-B14F-4D97-AF65-F5344CB8AC3E}">
        <p14:creationId xmlns:p14="http://schemas.microsoft.com/office/powerpoint/2010/main" val="302164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9" grpId="0"/>
      <p:bldP spid="21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4DC59A-483E-FBB8-9FFE-709E0A824E0F}"/>
              </a:ext>
            </a:extLst>
          </p:cNvPr>
          <p:cNvSpPr txBox="1"/>
          <p:nvPr/>
        </p:nvSpPr>
        <p:spPr>
          <a:xfrm>
            <a:off x="1362075" y="442943"/>
            <a:ext cx="954404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600" b="1" noProof="0" dirty="0">
                <a:solidFill>
                  <a:prstClr val="black"/>
                </a:solidFill>
                <a:latin typeface="Constantia" panose="02030602050306030303" pitchFamily="18" charset="0"/>
              </a:rPr>
              <a:t>„Божият народ е насочен към Писанията като своя защита срещу влиянието на лъжеучителите и измамната сила на духовете на тъмнината. Сатана използва всяка възможна хитрост, за да попречи на хората да придобият познание за Библията; защото нейните ясни изявления разкриват неговите измами. При всяко възраждане на Божието дело князът на злото се подтиква към по-интензивна дейност; сега той полага всичките си усилия за окончателна борба срещу Христос и Неговите последователи. […] Фалшивото ще прилича толкова много на истинското, че ще бъде невъзможно да се направи разграничение между тях, освен чрез Свещеното Писание. Всяко твърдение и всяко чудо трябва да се проверява чрез тяхното свидетелство.“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9A2DCA-7926-A37C-2662-3C0041C85CE9}"/>
              </a:ext>
            </a:extLst>
          </p:cNvPr>
          <p:cNvSpPr txBox="1"/>
          <p:nvPr/>
        </p:nvSpPr>
        <p:spPr>
          <a:xfrm>
            <a:off x="7173004" y="6081832"/>
            <a:ext cx="3506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Е. Г. Уайт (Великата борба, стр. 593)</a:t>
            </a:r>
          </a:p>
        </p:txBody>
      </p:sp>
    </p:spTree>
    <p:extLst>
      <p:ext uri="{BB962C8B-B14F-4D97-AF65-F5344CB8AC3E}">
        <p14:creationId xmlns:p14="http://schemas.microsoft.com/office/powerpoint/2010/main" val="17821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3EF38F6-F56D-52F5-A0DB-C1FF53AC92C3}"/>
              </a:ext>
            </a:extLst>
          </p:cNvPr>
          <p:cNvSpPr txBox="1"/>
          <p:nvPr/>
        </p:nvSpPr>
        <p:spPr>
          <a:xfrm>
            <a:off x="0" y="88379"/>
            <a:ext cx="651510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38100" h="38100"/>
              <a:contourClr>
                <a:srgbClr val="F4DCAC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„Защото оръжията на нашата борба не са плътски, а имат божествена сила да разрушават крепости“ </a:t>
            </a:r>
            <a:r>
              <a:rPr kumimoji="0" lang="en-US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10:4, </a:t>
            </a:r>
            <a:r>
              <a:rPr kumimoji="0" lang="en-US" sz="16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n-US" sz="20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-US" sz="32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7255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9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D46BF9-794B-C264-4321-9D5E3F54A78B}"/>
              </a:ext>
            </a:extLst>
          </p:cNvPr>
          <p:cNvSpPr txBox="1"/>
          <p:nvPr/>
        </p:nvSpPr>
        <p:spPr>
          <a:xfrm>
            <a:off x="3981451" y="3933229"/>
            <a:ext cx="7896224" cy="2708434"/>
          </a:xfrm>
          <a:prstGeom prst="rect">
            <a:avLst/>
          </a:prstGeom>
          <a:noFill/>
        </p:spPr>
        <p:txBody>
          <a:bodyPr wrap="square" rtlCol="0">
            <a:normAutofit fontScale="98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B7101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Духовна война: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Оръжията за атака (2 Коринтяни 10:1-11)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Правилната защита (2 Коринтяни 10:12-18)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E40A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Как да се справяме с лъжеучителите: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Измамници, маскирани като апостоли (2 Коринтяни 11:1-15)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и лъжеучителите (2 Коринтяни 11:16-31)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Самопроверка и победа (2 Коринтяни 12:14-13:10)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9C3AF5-6EAA-92C7-8865-8FD7DFF74333}"/>
              </a:ext>
            </a:extLst>
          </p:cNvPr>
          <p:cNvSpPr txBox="1"/>
          <p:nvPr/>
        </p:nvSpPr>
        <p:spPr>
          <a:xfrm>
            <a:off x="304800" y="1476"/>
            <a:ext cx="6784258" cy="1323439"/>
          </a:xfrm>
          <a:prstGeom prst="rect">
            <a:avLst/>
          </a:prstGeom>
          <a:noFill/>
        </p:spPr>
        <p:txBody>
          <a:bodyPr wrap="square" rtlCol="0">
            <a:normAutofit fontScale="97547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си постави за задача да бъде постоянно информиран за всички църкви. Защо? За да знае дали се нуждаят от помощ, посещение, утеха или насърчителна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дума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Кор. 11:28).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7D0D9F-5277-DBD2-BA1D-DFC35CA8D0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420" y="216337"/>
            <a:ext cx="4642780" cy="35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EFB7C3-9495-6372-A4D7-3FC84B85D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800" y="3848100"/>
            <a:ext cx="3029763" cy="2793563"/>
          </a:xfrm>
          <a:prstGeom prst="rect">
            <a:avLst/>
          </a:prstGeom>
          <a:ln w="88900" cap="sq" cmpd="thickThin">
            <a:solidFill>
              <a:srgbClr val="092A7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D468FDE-7E9C-88EA-5B8C-CB1B4B9112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4007886"/>
            <a:ext cx="397631" cy="31952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BFB7045-8462-97E7-5D89-E576C0C31F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5165006"/>
            <a:ext cx="397631" cy="31952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379F395-A757-5893-A878-408C1C42EEE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541881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EF76D55-E8D8-0D13-A8FE-E549A40AD6F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933857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ADD2664E-BA70-1FB1-F99C-93120EF3374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6316720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F9D4B9D-418D-2CDA-0DAD-1248FF60B12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40389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2F1C5BDA-30E9-E113-F776-7E2312E8C875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777294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42D08E-BF43-BFAB-3230-75D84BEBC010}"/>
              </a:ext>
            </a:extLst>
          </p:cNvPr>
          <p:cNvSpPr txBox="1"/>
          <p:nvPr/>
        </p:nvSpPr>
        <p:spPr>
          <a:xfrm>
            <a:off x="304800" y="2440771"/>
            <a:ext cx="67842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В края на второто си писмо до коринтяните Павел засяга проблема с тези лъжеучители. Как можем да ги разпознаем? Как можем да се борим с тях в тази духовна война? Как можем да ги победим?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B55E42-6DFD-5C3C-BDB6-4A8B87498040}"/>
              </a:ext>
            </a:extLst>
          </p:cNvPr>
          <p:cNvSpPr txBox="1"/>
          <p:nvPr/>
        </p:nvSpPr>
        <p:spPr>
          <a:xfrm>
            <a:off x="304799" y="1224865"/>
            <a:ext cx="6784258" cy="1315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Понякога той получаваше сведения за лъжеучители, които караха вярващите да се препъват. Когато това се случваше, апостолът се изпълваше с възмущение (2 Кор. 11:29).</a:t>
            </a:r>
          </a:p>
        </p:txBody>
      </p:sp>
    </p:spTree>
    <p:extLst>
      <p:ext uri="{BB962C8B-B14F-4D97-AF65-F5344CB8AC3E}">
        <p14:creationId xmlns:p14="http://schemas.microsoft.com/office/powerpoint/2010/main" val="105959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B83D52-DB68-0B7F-4104-CB380543A9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706" y="502920"/>
            <a:ext cx="4389120" cy="585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895131-D436-8349-72A9-17C30C44EAB6}"/>
              </a:ext>
            </a:extLst>
          </p:cNvPr>
          <p:cNvSpPr txBox="1"/>
          <p:nvPr/>
        </p:nvSpPr>
        <p:spPr>
          <a:xfrm>
            <a:off x="1" y="2028617"/>
            <a:ext cx="7574705" cy="28007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/>
                <a:solidFill>
                  <a:srgbClr val="9722AA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ДУХОВНА ВОЙНА</a:t>
            </a:r>
          </a:p>
        </p:txBody>
      </p:sp>
    </p:spTree>
    <p:extLst>
      <p:ext uri="{BB962C8B-B14F-4D97-AF65-F5344CB8AC3E}">
        <p14:creationId xmlns:p14="http://schemas.microsoft.com/office/powerpoint/2010/main" val="219346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51B6ABD-71EA-3AE3-63D9-69970A24E5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3118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BFC9F7-699D-A3A7-C575-E4DD1EE7214F}"/>
              </a:ext>
            </a:extLst>
          </p:cNvPr>
          <p:cNvSpPr txBox="1"/>
          <p:nvPr/>
        </p:nvSpPr>
        <p:spPr>
          <a:xfrm>
            <a:off x="1374658" y="0"/>
            <a:ext cx="94429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pc="300" noProof="0" dirty="0">
                <a:ln w="10160">
                  <a:solidFill>
                    <a:srgbClr val="C953D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  <a:latin typeface="Aptos" panose="02110004020202020204"/>
              </a:rPr>
              <a:t>ОРЪЖИЯТА </a:t>
            </a:r>
            <a:r>
              <a:rPr kumimoji="0" lang="en-US" sz="4400" b="1" i="0" u="none" strike="noStrike" kern="1200" cap="none" spc="300" normalizeH="0" baseline="0" noProof="0" dirty="0">
                <a:ln w="10160">
                  <a:solidFill>
                    <a:srgbClr val="C953D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ЗА АТАКА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3311FF-6BDC-180C-0DAF-42E82ED22DD1}"/>
              </a:ext>
            </a:extLst>
          </p:cNvPr>
          <p:cNvSpPr txBox="1"/>
          <p:nvPr/>
        </p:nvSpPr>
        <p:spPr>
          <a:xfrm>
            <a:off x="1747837" y="812967"/>
            <a:ext cx="869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</a:t>
            </a:r>
            <a:r>
              <a:rPr lang="en-US" b="1" noProof="0" dirty="0">
                <a:solidFill>
                  <a:srgbClr val="C953DD">
                    <a:lumMod val="50000"/>
                  </a:srgbClr>
                </a:solidFill>
                <a:latin typeface="Comic Sans MS" panose="030F0702030302020204" pitchFamily="66" charset="0"/>
              </a:rPr>
              <a:t>Защото оръжията на нашата борба не са плътски, а имат божествена сила да разрушават крепости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953DD">
                    <a:lumMod val="5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10:4)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BFE470-AD3D-D929-3C34-95C149DBA24C}"/>
              </a:ext>
            </a:extLst>
          </p:cNvPr>
          <p:cNvSpPr txBox="1"/>
          <p:nvPr/>
        </p:nvSpPr>
        <p:spPr>
          <a:xfrm>
            <a:off x="146339" y="1613118"/>
            <a:ext cx="7797511" cy="707886"/>
          </a:xfrm>
          <a:prstGeom prst="rect">
            <a:avLst/>
          </a:prstGeom>
          <a:noFill/>
        </p:spPr>
        <p:txBody>
          <a:bodyPr wrap="square" rtlCol="0">
            <a:normAutofit fontScale="98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беше обвиняван, че е страхлив и тромав на живо, въпреки че в писмата си говореше остро (2 Кор. 10:10).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1DC871-7277-EBD7-3B44-8F41ADC7310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1" y="1718294"/>
            <a:ext cx="3794630" cy="5029027"/>
          </a:xfrm>
          <a:prstGeom prst="snip2DiagRect">
            <a:avLst>
              <a:gd name="adj1" fmla="val 12561"/>
              <a:gd name="adj2" fmla="val 12822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BF3FE66-205A-8490-4C0A-ECC411EC8CBA}"/>
              </a:ext>
            </a:extLst>
          </p:cNvPr>
          <p:cNvSpPr txBox="1"/>
          <p:nvPr/>
        </p:nvSpPr>
        <p:spPr>
          <a:xfrm>
            <a:off x="4363638" y="5216307"/>
            <a:ext cx="367665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Авторитетът на Павел му беше даден от Христос и той винаги го използваше, за да изгражда, а не да разрушава (2 Кор. 10:8).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F1D50E-087E-23CC-E9CA-8F7B181263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59"/>
          <a:stretch>
            <a:fillRect/>
          </a:stretch>
        </p:blipFill>
        <p:spPr>
          <a:xfrm>
            <a:off x="146339" y="5314138"/>
            <a:ext cx="4006561" cy="14241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72E937-4C45-7297-BD75-12E2AF94D25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3013" y="100519"/>
            <a:ext cx="1161645" cy="1452056"/>
          </a:xfrm>
          <a:prstGeom prst="snip2DiagRect">
            <a:avLst>
              <a:gd name="adj1" fmla="val 16748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5FD91CA-2BDF-46A3-3047-A8244DDE3DE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625" y="100519"/>
            <a:ext cx="1161362" cy="1452056"/>
          </a:xfrm>
          <a:prstGeom prst="snip2DiagRect">
            <a:avLst>
              <a:gd name="adj1" fmla="val 16752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1FC56FE-707E-4312-E3FC-4E3E1B873067}"/>
              </a:ext>
            </a:extLst>
          </p:cNvPr>
          <p:cNvSpPr txBox="1"/>
          <p:nvPr/>
        </p:nvSpPr>
        <p:spPr>
          <a:xfrm>
            <a:off x="146338" y="3707468"/>
            <a:ext cx="810469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Тези „оръжия“ включват поведение, продиктувано от смирението и кротостта на Христос (Мат. 11:29). Но те включват и твърдо противопоставяне на неправдата, както направи Исус (Мат. 21:12-13), или ясно изказване, когато е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необходимо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(Мат. 23:23-27).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984BA-14BF-A5F8-C2D0-31D748CA437A}"/>
              </a:ext>
            </a:extLst>
          </p:cNvPr>
          <p:cNvSpPr txBox="1"/>
          <p:nvPr/>
        </p:nvSpPr>
        <p:spPr>
          <a:xfrm>
            <a:off x="146337" y="2198628"/>
            <a:ext cx="8104691" cy="163121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В отговор на този аргумент Павел ясно посочи, че се чувства способен да бъде толкова строг лично, колкото и в писмо, но че няма да се сниши до използването на „плътски оръжия“ (като авторитаризъм, физическо наказание или самохвалство), а ще използва само оръжия, „</a:t>
            </a:r>
            <a:r>
              <a:rPr lang="en-US" sz="2000" b="1" noProof="0" dirty="0">
                <a:solidFill>
                  <a:prstClr val="black"/>
                </a:solidFill>
              </a:rPr>
              <a:t>мощни в Бога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“ (2 Кор. 10:2-4).</a:t>
            </a:r>
          </a:p>
        </p:txBody>
      </p:sp>
    </p:spTree>
    <p:extLst>
      <p:ext uri="{BB962C8B-B14F-4D97-AF65-F5344CB8AC3E}">
        <p14:creationId xmlns:p14="http://schemas.microsoft.com/office/powerpoint/2010/main" val="232074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A590638-CF8E-6552-2064-5746F53560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032004"/>
          </a:xfrm>
          <a:prstGeom prst="rect">
            <a:avLst/>
          </a:prstGeom>
          <a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98D94D-7AB9-E415-A4EC-5104664FE90D}"/>
              </a:ext>
            </a:extLst>
          </p:cNvPr>
          <p:cNvSpPr txBox="1"/>
          <p:nvPr/>
        </p:nvSpPr>
        <p:spPr>
          <a:xfrm>
            <a:off x="0" y="-8602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600" normalizeH="0" baseline="0" noProof="0" dirty="0">
                <a:ln w="12700" cmpd="sng">
                  <a:solidFill>
                    <a:srgbClr val="FBD805"/>
                  </a:solidFill>
                  <a:prstDash val="solid"/>
                </a:ln>
                <a:gradFill>
                  <a:gsLst>
                    <a:gs pos="0">
                      <a:srgbClr val="FBD805"/>
                    </a:gs>
                    <a:gs pos="4000">
                      <a:srgbClr val="FBD805">
                        <a:lumMod val="60000"/>
                        <a:lumOff val="40000"/>
                      </a:srgbClr>
                    </a:gs>
                    <a:gs pos="87000">
                      <a:srgbClr val="FBD805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50800" dist="254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ПРАВИЛНАТА ЗАЩИТА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FE35BA-0EDB-0FCE-18F7-11334B0C4401}"/>
              </a:ext>
            </a:extLst>
          </p:cNvPr>
          <p:cNvSpPr txBox="1"/>
          <p:nvPr/>
        </p:nvSpPr>
        <p:spPr>
          <a:xfrm>
            <a:off x="0" y="614032"/>
            <a:ext cx="12191999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</a:t>
            </a:r>
            <a:r>
              <a:rPr lang="en-US" sz="1600" b="1" noProof="0" dirty="0">
                <a:solidFill>
                  <a:srgbClr val="C7440F"/>
                </a:solidFill>
                <a:latin typeface="Comic Sans MS" panose="030F0702030302020204" pitchFamily="66" charset="0"/>
              </a:rPr>
              <a:t>Защото не този, който се хвали сам, е одобрен, а този, когото Господ хвали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7440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10:18)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7440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E027BFB-5546-F015-F7CD-B4EA3844679A}"/>
              </a:ext>
            </a:extLst>
          </p:cNvPr>
          <p:cNvSpPr txBox="1"/>
          <p:nvPr/>
        </p:nvSpPr>
        <p:spPr>
          <a:xfrm>
            <a:off x="60695" y="1009650"/>
            <a:ext cx="78130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Гръцките философи искаха големи суми от учениците, които искаха да се учат от тях. За да привлекат тези ученици, те се хвалеха със знанията си, със социалното си положение или с важните хора, които ги познаваха и уважаваха. Това беше и практиката на лъжеучителите, които се бяха промъкнали в Коринт (2 Кор. 10:12; 11:19-20).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CE89EE-A381-7ED9-5FD8-45665B0A86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956" y="2948642"/>
            <a:ext cx="3429306" cy="1606899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E8DC957-78B4-BF64-E6B3-6FF718656D8B}"/>
              </a:ext>
            </a:extLst>
          </p:cNvPr>
          <p:cNvSpPr txBox="1"/>
          <p:nvPr/>
        </p:nvSpPr>
        <p:spPr>
          <a:xfrm>
            <a:off x="3516549" y="2838344"/>
            <a:ext cx="43571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Но Павел не вземаше такса за споделянето на знанията си, не представяше препоръчителни писма и не се хвалеше със себе си. И заради това го презираха! Как би могъл да се защити?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C3D933A-8661-E7E4-A8FB-A1D0EDCE9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5496127"/>
            <a:ext cx="1998326" cy="126340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99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09FCF71-B2EB-63FB-598C-945EE06B6695}"/>
              </a:ext>
            </a:extLst>
          </p:cNvPr>
          <p:cNvSpPr txBox="1"/>
          <p:nvPr/>
        </p:nvSpPr>
        <p:spPr>
          <a:xfrm>
            <a:off x="60694" y="4667038"/>
            <a:ext cx="76451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Изглежда, че е трябвало да бъде похвален пред коринтяните, за да бъде приет от тях. Но не той трябваше да се хвали сам (Пр. 27:2). Павел остави Бог да бъде този, който го хвали (2 Кор. 10:18).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E922FCF-0527-9F2A-9081-3F084BBE24E6}"/>
              </a:ext>
            </a:extLst>
          </p:cNvPr>
          <p:cNvGrpSpPr/>
          <p:nvPr/>
        </p:nvGrpSpPr>
        <p:grpSpPr>
          <a:xfrm>
            <a:off x="7873729" y="1133475"/>
            <a:ext cx="4108315" cy="2310927"/>
            <a:chOff x="7873729" y="1133475"/>
            <a:chExt cx="4108315" cy="231092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9FF073A-150B-A508-59F5-CC0F232B0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729" y="1133475"/>
              <a:ext cx="4108315" cy="2310927"/>
            </a:xfrm>
            <a:prstGeom prst="roundRect">
              <a:avLst>
                <a:gd name="adj" fmla="val 909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78C3136-3ADA-1242-E24F-AF361699D003}"/>
                </a:ext>
              </a:extLst>
            </p:cNvPr>
            <p:cNvSpPr/>
            <p:nvPr/>
          </p:nvSpPr>
          <p:spPr>
            <a:xfrm>
              <a:off x="7937769" y="1201991"/>
              <a:ext cx="1468877" cy="733811"/>
            </a:xfrm>
            <a:prstGeom prst="ellipse">
              <a:avLst/>
            </a:prstGeom>
            <a:solidFill>
              <a:srgbClr val="FBE6E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Не се хвалете сами</a:t>
              </a: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4C447F6-D4B7-ED4D-EF54-4269091A091E}"/>
                </a:ext>
              </a:extLst>
            </p:cNvPr>
            <p:cNvSpPr/>
            <p:nvPr/>
          </p:nvSpPr>
          <p:spPr>
            <a:xfrm>
              <a:off x="10405352" y="1201991"/>
              <a:ext cx="1468877" cy="73381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 anchor="ctr">
              <a:normAutofit fontScale="87607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Нека Бог ни възхвалява</a:t>
              </a: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1DF9-411F-DB7D-211F-6C3DBCFF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73728" y="3644628"/>
            <a:ext cx="1942085" cy="3114904"/>
          </a:xfrm>
          <a:prstGeom prst="round2DiagRect">
            <a:avLst>
              <a:gd name="adj1" fmla="val 0"/>
              <a:gd name="adj2" fmla="val 20536"/>
            </a:avLst>
          </a:prstGeom>
          <a:ln w="38100" cap="sq">
            <a:solidFill>
              <a:srgbClr val="9AC0DA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DF28573-29D3-2ED3-EDA5-12155417DB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83718" y="3644628"/>
            <a:ext cx="1998326" cy="1651273"/>
          </a:xfrm>
          <a:prstGeom prst="round2DiagRect">
            <a:avLst>
              <a:gd name="adj1" fmla="val 16667"/>
              <a:gd name="adj2" fmla="val 17673"/>
            </a:avLst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1EDBC37-7CF2-78B9-082A-21812858CFBD}"/>
              </a:ext>
            </a:extLst>
          </p:cNvPr>
          <p:cNvSpPr txBox="1"/>
          <p:nvPr/>
        </p:nvSpPr>
        <p:spPr>
          <a:xfrm>
            <a:off x="60692" y="5880179"/>
            <a:ext cx="76451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Ако има нещо, с което можем да се похвалим или за което да се възхвалим, то е, че познаваме Бога и Му се подчиняваме (Ер. 9:24; 2 Кор. 10:17).</a:t>
            </a:r>
          </a:p>
        </p:txBody>
      </p:sp>
    </p:spTree>
    <p:extLst>
      <p:ext uri="{BB962C8B-B14F-4D97-AF65-F5344CB8AC3E}">
        <p14:creationId xmlns:p14="http://schemas.microsoft.com/office/powerpoint/2010/main" val="1913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2" grpId="0"/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57A534-6C27-F88E-FA7B-C6B43DBFA306}"/>
              </a:ext>
            </a:extLst>
          </p:cNvPr>
          <p:cNvSpPr txBox="1"/>
          <p:nvPr/>
        </p:nvSpPr>
        <p:spPr>
          <a:xfrm>
            <a:off x="4109884" y="2367171"/>
            <a:ext cx="80821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algn="ctr">
              <a:defRPr sz="8800" b="1">
                <a:ln/>
                <a:solidFill>
                  <a:srgbClr val="9722AA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/>
                <a:solidFill>
                  <a:srgbClr val="F4642A">
                    <a:lumMod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Справяне с лъжеучителите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86E5B0-024E-F501-595C-ADDFB7194C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5347" y="301532"/>
            <a:ext cx="3864537" cy="625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1364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9D7C23F0-3FA0-DEFE-60F7-45A3A86B4F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6287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B7D143-710D-7F03-3632-65F340CAE0D9}"/>
              </a:ext>
            </a:extLst>
          </p:cNvPr>
          <p:cNvSpPr txBox="1"/>
          <p:nvPr/>
        </p:nvSpPr>
        <p:spPr>
          <a:xfrm>
            <a:off x="0" y="2918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DCADB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2DCADB">
                      <a:alpha val="40000"/>
                    </a:srgbClr>
                  </a:glo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ИЗМАМНИЦИ, МАСКИРАНИ КАТО АПОСТОЛИ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F4CC91-00C1-F090-2380-0F02C38D0A64}"/>
              </a:ext>
            </a:extLst>
          </p:cNvPr>
          <p:cNvSpPr txBox="1"/>
          <p:nvPr/>
        </p:nvSpPr>
        <p:spPr>
          <a:xfrm>
            <a:off x="266700" y="712494"/>
            <a:ext cx="1165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</a:t>
            </a:r>
            <a:r>
              <a:rPr lang="en-US" b="1" noProof="0" dirty="0">
                <a:solidFill>
                  <a:srgbClr val="2DCADB">
                    <a:lumMod val="60000"/>
                    <a:lumOff val="40000"/>
                  </a:srgbClr>
                </a:solidFill>
                <a:latin typeface="Comic Sans MS" panose="030F0702030302020204" pitchFamily="66" charset="0"/>
              </a:rPr>
              <a:t>Защото такива хора са лъжеапостоли, измамни работници, маскиращи се като апостоли на Христос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                          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DCADB">
                    <a:lumMod val="60000"/>
                    <a:lumOff val="4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11:13)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3FC727-1A23-9710-3090-B2448E11903A}"/>
              </a:ext>
            </a:extLst>
          </p:cNvPr>
          <p:cNvSpPr txBox="1"/>
          <p:nvPr/>
        </p:nvSpPr>
        <p:spPr>
          <a:xfrm>
            <a:off x="2719427" y="1376733"/>
            <a:ext cx="56753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желае да доведе чиста църква при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Христос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Кор. 11:2). Но църквата беше изложена на опасността да бъде измамена, подобно на Ева, и да престане да бъде невестата на Исус (2 Кор. 11:3).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5F8C5-A1F4-D5A3-965A-BCDC7780A6F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48" y="1491168"/>
            <a:ext cx="2552894" cy="1926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ED25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FE59E1-064C-94C0-D9E2-AB4B01985D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598" y="1491169"/>
            <a:ext cx="3548800" cy="1996200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365DF3-DEAB-74F2-D5CA-821E48AE711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330" r="7330"/>
          <a:stretch>
            <a:fillRect/>
          </a:stretch>
        </p:blipFill>
        <p:spPr>
          <a:xfrm>
            <a:off x="9657184" y="3680924"/>
            <a:ext cx="2438398" cy="2142966"/>
          </a:xfrm>
          <a:prstGeom prst="snip2DiagRect">
            <a:avLst>
              <a:gd name="adj1" fmla="val 20083"/>
              <a:gd name="adj2" fmla="val 2013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66EA6E7-3CB4-F129-1E03-63EBC113DE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92" y="3609408"/>
            <a:ext cx="2552894" cy="2167829"/>
          </a:xfrm>
          <a:prstGeom prst="snip2DiagRect">
            <a:avLst>
              <a:gd name="adj1" fmla="val 29616"/>
              <a:gd name="adj2" fmla="val 31026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FC9A3B4-D0A8-9C3B-AB18-CFC24D8A02C3}"/>
              </a:ext>
            </a:extLst>
          </p:cNvPr>
          <p:cNvSpPr txBox="1"/>
          <p:nvPr/>
        </p:nvSpPr>
        <p:spPr>
          <a:xfrm>
            <a:off x="2695899" y="2876402"/>
            <a:ext cx="578278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В какво се състоеше истинската опасност? В Коринт бяха дошли евреи, които се представяха за „велики апостоли“ на Исус и проповядваха „друг Исус“, „</a:t>
            </a:r>
            <a:r>
              <a:rPr lang="en-US" sz="2000" b="1" noProof="0" dirty="0">
                <a:solidFill>
                  <a:prstClr val="black"/>
                </a:solidFill>
              </a:rPr>
              <a:t>различен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дух“ и „</a:t>
            </a:r>
            <a:r>
              <a:rPr lang="en-US" sz="2000" b="1" noProof="0" dirty="0">
                <a:solidFill>
                  <a:prstClr val="black"/>
                </a:solidFill>
              </a:rPr>
              <a:t>различно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евангелие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 (2 Кор. 11:4-5; Гал. 1:8).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848179-43F7-0D4C-6263-AB4F7B7F4E37}"/>
              </a:ext>
            </a:extLst>
          </p:cNvPr>
          <p:cNvSpPr txBox="1"/>
          <p:nvPr/>
        </p:nvSpPr>
        <p:spPr>
          <a:xfrm>
            <a:off x="2719427" y="4376071"/>
            <a:ext cx="700559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Фактът, че някой проповядва за Исус, не означава, че ни показва истинския Исус, както е разкрит в Библията. Думите им може да са прекрасни, но самият Сатана също знае как да говори чудеса и да се представя „като ангел на светлината“ (2 Коринтяни 11:14).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6C86B3-3B29-A79B-5E98-FBC687208A44}"/>
              </a:ext>
            </a:extLst>
          </p:cNvPr>
          <p:cNvSpPr txBox="1"/>
          <p:nvPr/>
        </p:nvSpPr>
        <p:spPr>
          <a:xfrm>
            <a:off x="96418" y="5875740"/>
            <a:ext cx="120955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Чрез своите дела и думи истинските учители проповядват „истината на Христос“ (2 Кор. 11:9-10). Но лъжеучителите, които само се преструват на благочестиви, са служители на измамата, маскирани като апостоли (2 Кор. 11:13-15).</a:t>
            </a:r>
          </a:p>
        </p:txBody>
      </p:sp>
    </p:spTree>
    <p:extLst>
      <p:ext uri="{BB962C8B-B14F-4D97-AF65-F5344CB8AC3E}">
        <p14:creationId xmlns:p14="http://schemas.microsoft.com/office/powerpoint/2010/main" val="197232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4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4C89-8AEF-4E42-6050-9C28C25D9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B9F579D9-3D7C-6829-7A78-3FB0CEC721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78590A-9F58-E3CE-C8B0-E898C26CEC74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h="25400" prst="softRound"/>
              <a:contourClr>
                <a:schemeClr val="accent1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300" normalizeH="0" baseline="0" noProof="0" dirty="0">
                <a:ln w="22225">
                  <a:noFill/>
                  <a:prstDash val="solid"/>
                </a:ln>
                <a:solidFill>
                  <a:srgbClr val="2DCADB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ПАВЕЛ И ЛЪЖЕУЧИТЕЛИТЕ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72E24C-A5B8-D982-19AB-DB1B1B368CF4}"/>
              </a:ext>
            </a:extLst>
          </p:cNvPr>
          <p:cNvSpPr txBox="1"/>
          <p:nvPr/>
        </p:nvSpPr>
        <p:spPr>
          <a:xfrm>
            <a:off x="1" y="724197"/>
            <a:ext cx="121919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</a:t>
            </a:r>
            <a:r>
              <a:rPr lang="en-US" b="1" noProof="0" dirty="0"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Те ли са евреи? И аз съм. Те ли са израилтяни? И аз съм. Те ли са потомци на Авраам? И аз съм.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BD805">
                    <a:lumMod val="40000"/>
                    <a:lumOff val="60000"/>
                  </a:srgbClr>
                </a:solidFill>
                <a:effectLst>
                  <a:glow rad="127000">
                    <a:srgbClr val="284A2D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Коринтяни 11:22)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CC40CA-8802-BFC0-52A1-836317A45124}"/>
              </a:ext>
            </a:extLst>
          </p:cNvPr>
          <p:cNvSpPr txBox="1"/>
          <p:nvPr/>
        </p:nvSpPr>
        <p:spPr>
          <a:xfrm>
            <a:off x="3978614" y="1454727"/>
            <a:ext cx="8201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Какви прилики имаше между Павел и лъжеучителите? Всички те бяха евреи, обърнали се към християнството (2 Кор. 11:22).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0257D89-DB2F-9E07-69CF-133DE4686A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3455" y="4455698"/>
            <a:ext cx="2885670" cy="23060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32616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449946-CD57-EFC4-8E66-244FC8AE20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75" y="1435271"/>
            <a:ext cx="3769255" cy="4679076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B57A12E-FCF0-73AB-F017-03053F6A95CF}"/>
              </a:ext>
            </a:extLst>
          </p:cNvPr>
          <p:cNvSpPr txBox="1"/>
          <p:nvPr/>
        </p:nvSpPr>
        <p:spPr>
          <a:xfrm>
            <a:off x="3978613" y="4398262"/>
            <a:ext cx="51848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И тук свършва „лудостта“ на Павел. Той не искаше да създаде впечатлението, че желае да се хвали с това, което е направил за Христос. Истинската му гордост (или слава) беше това, което Христос беше направил за него.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95BE2E-C3D2-6565-35AC-120DF9B5D1C9}"/>
              </a:ext>
            </a:extLst>
          </p:cNvPr>
          <p:cNvSpPr txBox="1"/>
          <p:nvPr/>
        </p:nvSpPr>
        <p:spPr>
          <a:xfrm>
            <a:off x="-1" y="6147027"/>
            <a:ext cx="91634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Истинската му сила се криеше в неговата слабост, която го караше да разчита изцяло на Исус (2 Кор. 11:30-31; 12:6-10).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FB5F8C-F49B-17A9-955C-985149DD5BB8}"/>
              </a:ext>
            </a:extLst>
          </p:cNvPr>
          <p:cNvSpPr txBox="1"/>
          <p:nvPr/>
        </p:nvSpPr>
        <p:spPr>
          <a:xfrm>
            <a:off x="3978613" y="2095498"/>
            <a:ext cx="82019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Какви бяха разликите между тях? Тук започва „лудостта“ на Павел: „Те ли са слуги на Христос? (Аз съм изгубил ума си, че говоря така.) Аз съм повече от тях“ (2 Кор. 11:23 NIV). Ако онези други се хвалеха, че са страдали за Христа, Павел беше далеч по-квалифициран: бичуван; хвърлен в затвора; заплашван със смърт; камъниран; претърпял корабокрушение в морето; обгърнат от всякакви опасности; изпитвал глад, жажда, студ и голота; постоянно загрижен за църквите</a:t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Кор. 11:23б-29).</a:t>
            </a:r>
          </a:p>
        </p:txBody>
      </p:sp>
    </p:spTree>
    <p:extLst>
      <p:ext uri="{BB962C8B-B14F-4D97-AF65-F5344CB8AC3E}">
        <p14:creationId xmlns:p14="http://schemas.microsoft.com/office/powerpoint/2010/main" val="291765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1_Tema de Office">
  <a:themeElements>
    <a:clrScheme name="Personalizado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CADB"/>
      </a:accent1>
      <a:accent2>
        <a:srgbClr val="F4642A"/>
      </a:accent2>
      <a:accent3>
        <a:srgbClr val="5CEE74"/>
      </a:accent3>
      <a:accent4>
        <a:srgbClr val="FBD805"/>
      </a:accent4>
      <a:accent5>
        <a:srgbClr val="C953DD"/>
      </a:accent5>
      <a:accent6>
        <a:srgbClr val="D42420"/>
      </a:accent6>
      <a:hlink>
        <a:srgbClr val="0740BF"/>
      </a:hlink>
      <a:folHlink>
        <a:srgbClr val="A75E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1386</Words>
  <Application>Microsoft Office PowerPoint</Application>
  <PresentationFormat>Panorámica</PresentationFormat>
  <Paragraphs>62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Comic Sans MS</vt:lpstr>
      <vt:lpstr>Constantia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</dc:creator>
  <cp:keywords>, docId:FA6D4E3C0013EC59A8154ADA7591C226</cp:keywords>
  <cp:lastModifiedBy>Sergio</cp:lastModifiedBy>
  <cp:revision>25</cp:revision>
  <dcterms:created xsi:type="dcterms:W3CDTF">2026-08-18T22:37:24Z</dcterms:created>
  <dcterms:modified xsi:type="dcterms:W3CDTF">2026-09-14T17:36:16Z</dcterms:modified>
</cp:coreProperties>
</file>