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9" autoAdjust="0"/>
    <p:restoredTop sz="94660"/>
  </p:normalViewPr>
  <p:slideViewPr>
    <p:cSldViewPr snapToGrid="0">
      <p:cViewPr varScale="1">
        <p:scale>
          <a:sx n="102" d="100"/>
          <a:sy n="102" d="100"/>
        </p:scale>
        <p:origin x="144" y="21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1"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en" sz="2000" dirty="0">
              <a:effectLst/>
            </a:rPr>
            <a:t>Как Бог първоначално общуваше с човечеството?</a:t>
          </a: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en" sz="2000" dirty="0">
              <a:effectLst/>
            </a:rPr>
            <a:t>Как човечеството престана да общува с Бога?</a:t>
          </a: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en" sz="2000" dirty="0">
              <a:effectLst/>
            </a:rPr>
            <a:t>Как Бог се опита да възстанови общуването?</a:t>
          </a: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en" sz="2000" dirty="0">
              <a:effectLst/>
            </a:rPr>
            <a:t>Защо днес не можем да общуваме директно с Бога?</a:t>
          </a: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en" sz="2000" dirty="0">
              <a:effectLst/>
            </a:rPr>
            <a:t>Как можем да общуваме с Бога днес?</a:t>
          </a: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1"/>
    <dgm:cxn modelId="{2647FD12-9245-4707-B268-2652E430C9CC}" type="presOf" srcId="{19F867EE-A6CF-4EC1-B7D0-A041C3631F9B}" destId="{782FEEA3-0052-4FF9-A5EA-B54CA2C4537A}" srcOrd="0" destOrd="0" presId="urn:microsoft.com/office/officeart/2026/layout/NumberedDotsVertical#1"/>
    <dgm:cxn modelId="{80ED102C-1CB6-47E6-9547-DEF0E2FBDC13}" type="presOf" srcId="{4C74804E-B125-4A75-9F6C-6BDF3A197543}" destId="{E68D658C-2FE9-43DE-BC4D-A18F6DF55924}" srcOrd="0" destOrd="0" presId="urn:microsoft.com/office/officeart/2026/layout/NumberedDotsVertical#1"/>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1"/>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1"/>
    <dgm:cxn modelId="{2366FD40-8F5A-4864-88BC-67627FA568A6}" type="presOf" srcId="{71E6F894-A02F-486E-9F09-6EB612C80F24}" destId="{B8CF647B-F574-4FCE-8352-FE92FB35CAB3}" srcOrd="0" destOrd="0" presId="urn:microsoft.com/office/officeart/2026/layout/NumberedDotsVertical#1"/>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1"/>
    <dgm:cxn modelId="{B71A5080-BF8D-44BA-986D-E3C1C6BB1AD3}" type="presOf" srcId="{71E6F894-A02F-486E-9F09-6EB612C80F24}" destId="{8F44D221-F2F5-48FD-AE91-8A30813CA4DA}" srcOrd="1" destOrd="0" presId="urn:microsoft.com/office/officeart/2026/layout/NumberedDotsVertical#1"/>
    <dgm:cxn modelId="{3DC6E197-E1E3-47BF-ADAC-FF62292E7CD7}" type="presOf" srcId="{29201ECF-5C39-4F5A-B547-A34BE62A6232}" destId="{27F00753-58F7-45DA-821F-2008EAC94CEB}" srcOrd="0" destOrd="0" presId="urn:microsoft.com/office/officeart/2026/layout/NumberedDotsVertical#1"/>
    <dgm:cxn modelId="{F662399A-467B-445B-ACED-B106703E0D4B}" type="presOf" srcId="{72869244-121B-4780-9BC6-96CD601EFDD7}" destId="{521D96E3-37A7-45CD-B7CD-53A035BA3A3F}" srcOrd="0" destOrd="0" presId="urn:microsoft.com/office/officeart/2026/layout/NumberedDotsVertical#1"/>
    <dgm:cxn modelId="{0DF6EBB3-330B-42BF-9CD6-39D974B4B539}" type="presOf" srcId="{30BC4967-E917-4BA5-8D46-8D5C52F647B9}" destId="{A432D7D2-6FD6-4C39-A8B1-0396848A9681}" srcOrd="0" destOrd="0" presId="urn:microsoft.com/office/officeart/2026/layout/NumberedDotsVertical#1"/>
    <dgm:cxn modelId="{415FC9D7-BB20-46B4-BE38-31ECD0C5EA30}" type="presOf" srcId="{6CC6E6D2-F015-46A6-A7CC-352350BC3278}" destId="{67B9361A-5011-4506-B9D3-9E6D19D05D5F}" srcOrd="1" destOrd="0" presId="urn:microsoft.com/office/officeart/2026/layout/NumberedDotsVertical#1"/>
    <dgm:cxn modelId="{30874ADC-0BC4-48DE-BB06-4FE1B0428A67}" type="presOf" srcId="{6CC6E6D2-F015-46A6-A7CC-352350BC3278}" destId="{1AEFD01D-DD54-47AA-9C6C-E1445084A3DD}" srcOrd="0" destOrd="0" presId="urn:microsoft.com/office/officeart/2026/layout/NumberedDotsVertical#1"/>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1"/>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1"/>
    <dgm:cxn modelId="{A992ED78-FED9-4D20-B719-553E39A7F778}" type="presParOf" srcId="{27F00753-58F7-45DA-821F-2008EAC94CEB}" destId="{497D8036-589A-4F07-A99C-A10D7E59B54B}" srcOrd="0" destOrd="0" presId="urn:microsoft.com/office/officeart/2026/layout/NumberedDotsVertical#1"/>
    <dgm:cxn modelId="{8A8A9439-ACBD-427C-8D7A-EB502A1B2406}" type="presParOf" srcId="{497D8036-589A-4F07-A99C-A10D7E59B54B}" destId="{DA3D02F7-6669-4681-B66B-3EBCF374A276}" srcOrd="0" destOrd="0" presId="urn:microsoft.com/office/officeart/2026/layout/NumberedDotsVertical#1"/>
    <dgm:cxn modelId="{98BD9374-6691-4DC6-AE49-F00001F447A4}" type="presParOf" srcId="{DA3D02F7-6669-4681-B66B-3EBCF374A276}" destId="{982C3882-100A-40BE-B120-6DF36B634F24}" srcOrd="0" destOrd="0" presId="urn:microsoft.com/office/officeart/2026/layout/NumberedDotsVertical#1"/>
    <dgm:cxn modelId="{48F035BE-CD4A-4396-A6B1-26D078FBB99D}" type="presParOf" srcId="{DA3D02F7-6669-4681-B66B-3EBCF374A276}" destId="{88A4B5C2-68AA-461A-A959-82AF1408014E}" srcOrd="1" destOrd="0" presId="urn:microsoft.com/office/officeart/2026/layout/NumberedDotsVertical#1"/>
    <dgm:cxn modelId="{3CF4F067-7185-47CA-900B-65B1FA630FDD}" type="presParOf" srcId="{DA3D02F7-6669-4681-B66B-3EBCF374A276}" destId="{B8CF647B-F574-4FCE-8352-FE92FB35CAB3}" srcOrd="2" destOrd="0" presId="urn:microsoft.com/office/officeart/2026/layout/NumberedDotsVertical#1"/>
    <dgm:cxn modelId="{E90EA2C1-C441-4B96-935A-4B851A1B883B}" type="presParOf" srcId="{DA3D02F7-6669-4681-B66B-3EBCF374A276}" destId="{CACFAD57-DC0C-4376-82EB-20144DAB1996}" srcOrd="3" destOrd="0" presId="urn:microsoft.com/office/officeart/2026/layout/NumberedDotsVertical#1"/>
    <dgm:cxn modelId="{588134A7-3D22-4654-A7D8-7EF39B6FD0C1}" type="presParOf" srcId="{497D8036-589A-4F07-A99C-A10D7E59B54B}" destId="{8F44D221-F2F5-48FD-AE91-8A30813CA4DA}" srcOrd="1" destOrd="0" presId="urn:microsoft.com/office/officeart/2026/layout/NumberedDotsVertical#1"/>
    <dgm:cxn modelId="{B69CABD0-8572-4EDF-95FC-030CA12BC4D9}" type="presParOf" srcId="{497D8036-589A-4F07-A99C-A10D7E59B54B}" destId="{4ACEE19B-DFAE-4BF0-86AB-80C1A4583B30}" srcOrd="2" destOrd="0" presId="urn:microsoft.com/office/officeart/2026/layout/NumberedDotsVertical#1"/>
    <dgm:cxn modelId="{6F0BF5A5-0ACD-46B2-BDCA-70B026BD610E}" type="presParOf" srcId="{4ACEE19B-DFAE-4BF0-86AB-80C1A4583B30}" destId="{8A7783AF-8F2F-45F3-9476-4AEB8AB5AF8C}" srcOrd="0" destOrd="0" presId="urn:microsoft.com/office/officeart/2026/layout/NumberedDotsVertical#1"/>
    <dgm:cxn modelId="{FDFFF691-E6F3-430F-83A7-20D82D33A80C}" type="presParOf" srcId="{4ACEE19B-DFAE-4BF0-86AB-80C1A4583B30}" destId="{E68D658C-2FE9-43DE-BC4D-A18F6DF55924}" srcOrd="1" destOrd="0" presId="urn:microsoft.com/office/officeart/2026/layout/NumberedDotsVertical#1"/>
    <dgm:cxn modelId="{4A1CD154-3E45-4D48-8D16-EDACAE0F98E4}" type="presParOf" srcId="{4ACEE19B-DFAE-4BF0-86AB-80C1A4583B30}" destId="{521D96E3-37A7-45CD-B7CD-53A035BA3A3F}" srcOrd="2" destOrd="0" presId="urn:microsoft.com/office/officeart/2026/layout/NumberedDotsVertical#1"/>
    <dgm:cxn modelId="{964D5389-606D-4DC5-9702-7BA6E7573EB8}" type="presParOf" srcId="{4ACEE19B-DFAE-4BF0-86AB-80C1A4583B30}" destId="{C8C47892-6108-42EE-914F-5B4CF2B93540}" srcOrd="3" destOrd="0" presId="urn:microsoft.com/office/officeart/2026/layout/NumberedDotsVertical#1"/>
    <dgm:cxn modelId="{F91B3335-0BD0-41AD-B83C-1183D48CF0F9}" type="presParOf" srcId="{497D8036-589A-4F07-A99C-A10D7E59B54B}" destId="{DDDFDB86-102D-47F8-BD42-78D627B90AFC}" srcOrd="3" destOrd="0" presId="urn:microsoft.com/office/officeart/2026/layout/NumberedDotsVertical#1"/>
    <dgm:cxn modelId="{398EBB00-29F3-45A6-84F4-6713573FA45F}" type="presParOf" srcId="{497D8036-589A-4F07-A99C-A10D7E59B54B}" destId="{4ACC58D4-7669-45C9-9515-D2DA812815E5}" srcOrd="4" destOrd="0" presId="urn:microsoft.com/office/officeart/2026/layout/NumberedDotsVertical#1"/>
    <dgm:cxn modelId="{CF2811E0-7A72-41E2-AB29-59022EF3C5E1}" type="presParOf" srcId="{4ACC58D4-7669-45C9-9515-D2DA812815E5}" destId="{EC15913F-3925-4F09-A85A-39D1A7197F46}" srcOrd="0" destOrd="0" presId="urn:microsoft.com/office/officeart/2026/layout/NumberedDotsVertical#1"/>
    <dgm:cxn modelId="{43A895DB-79C8-4022-BF7D-50CC886DD520}" type="presParOf" srcId="{4ACC58D4-7669-45C9-9515-D2DA812815E5}" destId="{243124F9-5C60-4E2E-8E4B-19138C17904C}" srcOrd="1" destOrd="0" presId="urn:microsoft.com/office/officeart/2026/layout/NumberedDotsVertical#1"/>
    <dgm:cxn modelId="{14FA1D96-C66F-4AA7-9A00-78B6002A13BC}" type="presParOf" srcId="{4ACC58D4-7669-45C9-9515-D2DA812815E5}" destId="{1AEFD01D-DD54-47AA-9C6C-E1445084A3DD}" srcOrd="2" destOrd="0" presId="urn:microsoft.com/office/officeart/2026/layout/NumberedDotsVertical#1"/>
    <dgm:cxn modelId="{5CF029FD-5E7F-4286-B340-500022139C3C}" type="presParOf" srcId="{4ACC58D4-7669-45C9-9515-D2DA812815E5}" destId="{939EF492-8CE0-4123-B682-BB234C944795}" srcOrd="3" destOrd="0" presId="urn:microsoft.com/office/officeart/2026/layout/NumberedDotsVertical#1"/>
    <dgm:cxn modelId="{926EBFB2-E165-4BDD-820B-0B0553555357}" type="presParOf" srcId="{497D8036-589A-4F07-A99C-A10D7E59B54B}" destId="{67B9361A-5011-4506-B9D3-9E6D19D05D5F}" srcOrd="5" destOrd="0" presId="urn:microsoft.com/office/officeart/2026/layout/NumberedDotsVertical#1"/>
    <dgm:cxn modelId="{C8C9C988-37F6-45DC-A987-571063F7D1FA}" type="presParOf" srcId="{497D8036-589A-4F07-A99C-A10D7E59B54B}" destId="{89A30DBD-D7C6-4398-B220-DB8D30AF4307}" srcOrd="6" destOrd="0" presId="urn:microsoft.com/office/officeart/2026/layout/NumberedDotsVertical#1"/>
    <dgm:cxn modelId="{A74C6D6D-6312-40CA-951B-9D49FDEB67C9}" type="presParOf" srcId="{89A30DBD-D7C6-4398-B220-DB8D30AF4307}" destId="{1AF34E8B-547C-456B-9173-196B71863CE5}" srcOrd="0" destOrd="0" presId="urn:microsoft.com/office/officeart/2026/layout/NumberedDotsVertical#1"/>
    <dgm:cxn modelId="{8A8FE63C-BEC9-4461-938B-71A43F61559A}" type="presParOf" srcId="{89A30DBD-D7C6-4398-B220-DB8D30AF4307}" destId="{782FEEA3-0052-4FF9-A5EA-B54CA2C4537A}" srcOrd="1" destOrd="0" presId="urn:microsoft.com/office/officeart/2026/layout/NumberedDotsVertical#1"/>
    <dgm:cxn modelId="{9B3D4C26-2728-4312-91E2-4992E77ABFE2}" type="presParOf" srcId="{89A30DBD-D7C6-4398-B220-DB8D30AF4307}" destId="{49D5BDFE-8663-4590-9DAD-3F859CCCE0C7}" srcOrd="2" destOrd="0" presId="urn:microsoft.com/office/officeart/2026/layout/NumberedDotsVertical#1"/>
    <dgm:cxn modelId="{C54EEE06-1555-44DC-8034-B42E9EFE7CF5}" type="presParOf" srcId="{89A30DBD-D7C6-4398-B220-DB8D30AF4307}" destId="{4C837333-A2A8-404A-899D-681463BB0E2E}" srcOrd="3" destOrd="0" presId="urn:microsoft.com/office/officeart/2026/layout/NumberedDotsVertical#1"/>
    <dgm:cxn modelId="{ABA1EC80-0837-48FC-A9A3-A5DC5DD96ED8}" type="presParOf" srcId="{497D8036-589A-4F07-A99C-A10D7E59B54B}" destId="{679928AE-2679-4B59-86AC-089A2906A4F5}" srcOrd="7" destOrd="0" presId="urn:microsoft.com/office/officeart/2026/layout/NumberedDotsVertical#1"/>
    <dgm:cxn modelId="{7E6B3029-482C-47AE-9F2F-B66648976C3F}" type="presParOf" srcId="{497D8036-589A-4F07-A99C-A10D7E59B54B}" destId="{C71088E1-D57A-4A08-99BB-3359CE183322}" srcOrd="8" destOrd="0" presId="urn:microsoft.com/office/officeart/2026/layout/NumberedDotsVertical#1"/>
    <dgm:cxn modelId="{9ECE48E4-AF54-459F-8F3E-AED641AF04B2}" type="presParOf" srcId="{C71088E1-D57A-4A08-99BB-3359CE183322}" destId="{7A983CDD-C5D7-4FFA-BBA5-59DF0D692CD0}" srcOrd="0" destOrd="0" presId="urn:microsoft.com/office/officeart/2026/layout/NumberedDotsVertical#1"/>
    <dgm:cxn modelId="{1FF5CB72-91A2-4A60-B841-7D0EB2D11CA8}" type="presParOf" srcId="{C71088E1-D57A-4A08-99BB-3359CE183322}" destId="{FBFD330B-BB8A-4800-A5D2-C3B6AADA529A}" srcOrd="1" destOrd="0" presId="urn:microsoft.com/office/officeart/2026/layout/NumberedDotsVertical#1"/>
    <dgm:cxn modelId="{C22DDA9D-B882-4B22-9109-F5CCD9D0FE0B}" type="presParOf" srcId="{C71088E1-D57A-4A08-99BB-3359CE183322}" destId="{A432D7D2-6FD6-4C39-A8B1-0396848A9681}" srcOrd="2" destOrd="0" presId="urn:microsoft.com/office/officeart/2026/layout/NumberedDotsVertical#1"/>
    <dgm:cxn modelId="{410E1AD4-3321-4700-8C84-2750B2DB7035}" type="presParOf" srcId="{C71088E1-D57A-4A08-99BB-3359CE183322}" destId="{97DBA1A1-0329-49B6-A136-7A68628873EB}" srcOrd="3" destOrd="0" presId="urn:microsoft.com/office/officeart/2026/layout/NumberedDotsVertic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Ева</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Болка при раждането</a:t>
          </a:r>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Загуба на равенството с Адам</a:t>
          </a:r>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Адам</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Трудолюбие</a:t>
          </a: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Отглеждане на храна</a:t>
          </a:r>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Всичко</a:t>
          </a: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Смърт</a:t>
          </a: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Отделяне от Бога</a:t>
          </a: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Как Бог първоначално общуваше с човечеството?</a:t>
          </a: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Как човечеството престана да общува с Бога?</a:t>
          </a: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Как Бог се опита да възстанови общуването?</a:t>
          </a: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Защо днес не можем да общуваме директно с Бога?</a:t>
          </a: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Как можем да общуваме с Бога днес?</a:t>
          </a: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Ева</a:t>
          </a: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Болка при раждането</a:t>
          </a:r>
        </a:p>
        <a:p>
          <a:pPr marL="171450" lvl="1" indent="-171450" algn="l" defTabSz="800100">
            <a:lnSpc>
              <a:spcPct val="90000"/>
            </a:lnSpc>
            <a:spcBef>
              <a:spcPct val="0"/>
            </a:spcBef>
            <a:spcAft>
              <a:spcPts val="0"/>
            </a:spcAft>
            <a:buFontTx/>
            <a:buChar char="–"/>
          </a:pPr>
          <a:r>
            <a:rPr lang="en" sz="1800" b="1" kern="1200" dirty="0"/>
            <a:t>Загуба на равенството с Адам</a:t>
          </a:r>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Адам</a:t>
          </a: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Трудолюбие</a:t>
          </a:r>
        </a:p>
        <a:p>
          <a:pPr marL="171450" lvl="1" indent="-171450" algn="l" defTabSz="800100">
            <a:lnSpc>
              <a:spcPct val="90000"/>
            </a:lnSpc>
            <a:spcBef>
              <a:spcPct val="0"/>
            </a:spcBef>
            <a:spcAft>
              <a:spcPts val="0"/>
            </a:spcAft>
            <a:buFontTx/>
            <a:buChar char="–"/>
          </a:pPr>
          <a:r>
            <a:rPr lang="en" sz="1800" b="1" kern="1200" dirty="0"/>
            <a:t>Отглеждане на храна</a:t>
          </a:r>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Всичко</a:t>
          </a: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Смърт</a:t>
          </a:r>
        </a:p>
        <a:p>
          <a:pPr marL="171450" lvl="1" indent="-171450" algn="l" defTabSz="800100">
            <a:lnSpc>
              <a:spcPct val="90000"/>
            </a:lnSpc>
            <a:spcBef>
              <a:spcPct val="0"/>
            </a:spcBef>
            <a:spcAft>
              <a:spcPts val="0"/>
            </a:spcAft>
            <a:buFontTx/>
            <a:buChar char="–"/>
          </a:pPr>
          <a:r>
            <a:rPr lang="en" sz="1800" b="1" kern="1200" dirty="0"/>
            <a:t>Отделяне от Бога</a:t>
          </a:r>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1">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Кликнете, за да промените стила на заглавието на шаблона</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Кликнете, за да промените стила на подзаглавието на шаблона</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Кликнете, за да промените стила на заглавието на шаблона</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Кликнете, за да промените стиловете на текста в шаблона</a:t>
            </a:r>
          </a:p>
          <a:p>
            <a:pPr lvl="1"/>
            <a:r>
              <a:rPr lang="es-ES"/>
              <a:t>Второ ниво</a:t>
            </a:r>
          </a:p>
          <a:p>
            <a:pPr lvl="2"/>
            <a:r>
              <a:rPr lang="es-ES"/>
              <a:t>Трето ниво</a:t>
            </a:r>
          </a:p>
          <a:p>
            <a:pPr lvl="3"/>
            <a:r>
              <a:rPr lang="es-ES"/>
              <a:t>Четвърто ниво</a:t>
            </a:r>
          </a:p>
          <a:p>
            <a:pPr lvl="4"/>
            <a:r>
              <a:rPr lang="es-ES"/>
              <a:t>Пето ниво</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Кликнете, за да промените стила на заглавието на шаблона</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Кликнете, за да промените стиловете на текста в шаблона</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Кликнете, за да промените стила на заглавието на шаблона</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Кликнете, за да промените стиловете на текста в шаблона</a:t>
            </a:r>
          </a:p>
          <a:p>
            <a:pPr lvl="1"/>
            <a:r>
              <a:rPr lang="es-ES"/>
              <a:t>Второ ниво</a:t>
            </a:r>
          </a:p>
          <a:p>
            <a:pPr lvl="2"/>
            <a:r>
              <a:rPr lang="es-ES"/>
              <a:t>Трето ниво</a:t>
            </a:r>
          </a:p>
          <a:p>
            <a:pPr lvl="3"/>
            <a:r>
              <a:rPr lang="es-ES"/>
              <a:t>Четвърто ниво</a:t>
            </a:r>
          </a:p>
          <a:p>
            <a:pPr lvl="4"/>
            <a:r>
              <a:rPr lang="es-ES"/>
              <a:t>Пето ниво</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Кликнете, за да промените стиловете на текста в шаблона</a:t>
            </a:r>
          </a:p>
          <a:p>
            <a:pPr lvl="1"/>
            <a:r>
              <a:rPr lang="es-ES"/>
              <a:t>Второ ниво</a:t>
            </a:r>
          </a:p>
          <a:p>
            <a:pPr lvl="2"/>
            <a:r>
              <a:rPr lang="es-ES"/>
              <a:t>Трето ниво</a:t>
            </a:r>
          </a:p>
          <a:p>
            <a:pPr lvl="3"/>
            <a:r>
              <a:rPr lang="es-ES"/>
              <a:t>Четвърто ниво</a:t>
            </a:r>
          </a:p>
          <a:p>
            <a:pPr lvl="4"/>
            <a:r>
              <a:rPr lang="es-ES"/>
              <a:t>Пето ниво</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Кликнете, за да промените стила на заглавието на шаблона</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Кликнете, за да промените стиловете на текста в шаблона</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Кликнете, за да промените стиловете на текста в шаблона</a:t>
            </a:r>
          </a:p>
          <a:p>
            <a:pPr lvl="1"/>
            <a:r>
              <a:rPr lang="es-ES"/>
              <a:t>Второ ниво</a:t>
            </a:r>
          </a:p>
          <a:p>
            <a:pPr lvl="2"/>
            <a:r>
              <a:rPr lang="es-ES"/>
              <a:t>Трето ниво</a:t>
            </a:r>
          </a:p>
          <a:p>
            <a:pPr lvl="3"/>
            <a:r>
              <a:rPr lang="es-ES"/>
              <a:t>Четвърто ниво</a:t>
            </a:r>
          </a:p>
          <a:p>
            <a:pPr lvl="4"/>
            <a:r>
              <a:rPr lang="es-ES"/>
              <a:t>Пето ниво</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Кликнете, за да промените стиловете на текста в шаблона</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Кликнете, за да промените стиловете на текста в шаблона</a:t>
            </a:r>
          </a:p>
          <a:p>
            <a:pPr lvl="1"/>
            <a:r>
              <a:rPr lang="es-ES"/>
              <a:t>Второ ниво</a:t>
            </a:r>
          </a:p>
          <a:p>
            <a:pPr lvl="2"/>
            <a:r>
              <a:rPr lang="es-ES"/>
              <a:t>Трето ниво</a:t>
            </a:r>
          </a:p>
          <a:p>
            <a:pPr lvl="3"/>
            <a:r>
              <a:rPr lang="es-ES"/>
              <a:t>Четвърто ниво</a:t>
            </a:r>
          </a:p>
          <a:p>
            <a:pPr lvl="4"/>
            <a:r>
              <a:rPr lang="es-ES"/>
              <a:t>Пето ниво</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Кликнете, за да промените стила на заглавието на шаблона</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Кликнете, за да промените стила на заглавието на шаблона</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Кликнете, за да промените стиловете на текста в шаблона</a:t>
            </a:r>
          </a:p>
          <a:p>
            <a:pPr lvl="1"/>
            <a:r>
              <a:rPr lang="es-ES"/>
              <a:t>Второ ниво</a:t>
            </a:r>
          </a:p>
          <a:p>
            <a:pPr lvl="2"/>
            <a:r>
              <a:rPr lang="es-ES"/>
              <a:t>Трето ниво</a:t>
            </a:r>
          </a:p>
          <a:p>
            <a:pPr lvl="3"/>
            <a:r>
              <a:rPr lang="es-ES"/>
              <a:t>Четвърто ниво</a:t>
            </a:r>
          </a:p>
          <a:p>
            <a:pPr lvl="4"/>
            <a:r>
              <a:rPr lang="es-ES"/>
              <a:t>Пето ниво</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Кликнете, за да промените стиловете на текста в шаблона</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Кликнете, за да промените стила на заглавието на шаблона</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Кликнете, за да промените стиловете на текста в шаблона</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Кликнете, за да промените стила на заглавието на шаблона</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Кликнете, за да промените стиловете на текста в шаблона</a:t>
            </a:r>
          </a:p>
          <a:p>
            <a:pPr lvl="1"/>
            <a:r>
              <a:rPr lang="es-ES"/>
              <a:t>Второ ниво</a:t>
            </a:r>
          </a:p>
          <a:p>
            <a:pPr lvl="2"/>
            <a:r>
              <a:rPr lang="es-ES"/>
              <a:t>Трето ниво</a:t>
            </a:r>
          </a:p>
          <a:p>
            <a:pPr lvl="3"/>
            <a:r>
              <a:rPr lang="es-ES"/>
              <a:t>Четвърто ниво</a:t>
            </a:r>
          </a:p>
          <a:p>
            <a:pPr lvl="4"/>
            <a:r>
              <a:rPr lang="es-ES"/>
              <a:t>Пето ниво</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Кликнете, за да промените стила на заглавието на шаблона</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Кликнете, за да промените стиловете на текста в шаблона</a:t>
            </a:r>
          </a:p>
          <a:p>
            <a:pPr lvl="1"/>
            <a:r>
              <a:rPr lang="es-ES"/>
              <a:t>Второ ниво</a:t>
            </a:r>
          </a:p>
          <a:p>
            <a:pPr lvl="2"/>
            <a:r>
              <a:rPr lang="es-ES"/>
              <a:t>Трето ниво</a:t>
            </a:r>
          </a:p>
          <a:p>
            <a:pPr lvl="3"/>
            <a:r>
              <a:rPr lang="es-ES"/>
              <a:t>Четвърто ниво</a:t>
            </a:r>
          </a:p>
          <a:p>
            <a:pPr lvl="4"/>
            <a:r>
              <a:rPr lang="es-ES"/>
              <a:t>Пето ниво</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Кликнете, за да промените стила на заглавието на шаблона</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Кликнете, за да промените стиловете на текста в шаблона</a:t>
            </a:r>
          </a:p>
          <a:p>
            <a:pPr lvl="1"/>
            <a:r>
              <a:rPr lang="es-ES"/>
              <a:t>Второ ниво</a:t>
            </a:r>
          </a:p>
          <a:p>
            <a:pPr lvl="2"/>
            <a:r>
              <a:rPr lang="es-ES"/>
              <a:t>Трето ниво</a:t>
            </a:r>
          </a:p>
          <a:p>
            <a:pPr lvl="3"/>
            <a:r>
              <a:rPr lang="es-ES"/>
              <a:t>Четвърто ниво</a:t>
            </a:r>
          </a:p>
          <a:p>
            <a:pPr lvl="4"/>
            <a:r>
              <a:rPr lang="es-ES"/>
              <a:t>Пето ниво</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 y="123825"/>
            <a:ext cx="4527176" cy="258532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СЪЗДАТЕЛЯТ ГОВОРИ</a:t>
            </a:r>
          </a:p>
        </p:txBody>
      </p:sp>
      <p:sp>
        <p:nvSpPr>
          <p:cNvPr id="5" name="CuadroTexto 4">
            <a:extLst>
              <a:ext uri="{FF2B5EF4-FFF2-40B4-BE49-F238E27FC236}">
                <a16:creationId xmlns:a16="http://schemas.microsoft.com/office/drawing/2014/main" id="{0182B58B-E9ED-F4B6-9BEA-03BE68F3BA5F}"/>
              </a:ext>
            </a:extLst>
          </p:cNvPr>
          <p:cNvSpPr txBox="1"/>
          <p:nvPr/>
        </p:nvSpPr>
        <p:spPr>
          <a:xfrm>
            <a:off x="8495732" y="6519446"/>
            <a:ext cx="3696268"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Урок 1 за 3 октомври 2026 г.</a:t>
            </a: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14131"/>
            <a:ext cx="10285500" cy="1323439"/>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lang="en-US" sz="2000" b="1" dirty="0">
                <a:solidFill>
                  <a:srgbClr val="E97132">
                    <a:lumMod val="75000"/>
                  </a:srgbClr>
                </a:solidFill>
                <a:latin typeface="Comic Sans MS" panose="030F0702030302020204" pitchFamily="66" charset="0"/>
              </a:rPr>
              <a:t>В миналото Бог многократно и по различни начини е говорил на нашите предци чрез пророците, но в тези последни дни Той ни е говорил чрез Своя Син, когото е назначил за наследник на всичко и чрез когото също е сътворил вселената</a:t>
            </a: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(Евреи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
        <p:nvSpPr>
          <p:cNvPr id="2" name="TextBox 1">
            <a:extLst>
              <a:ext uri="{FF2B5EF4-FFF2-40B4-BE49-F238E27FC236}">
                <a16:creationId xmlns:a16="http://schemas.microsoft.com/office/drawing/2014/main" id="{DDBB7071-C996-2474-6E37-A6570600AFD0}"/>
              </a:ext>
            </a:extLst>
          </p:cNvPr>
          <p:cNvSpPr txBox="1"/>
          <p:nvPr/>
        </p:nvSpPr>
        <p:spPr>
          <a:xfrm>
            <a:off x="4163627" y="-107419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247650"/>
            <a:ext cx="6048375" cy="1015663"/>
          </a:xfrm>
          <a:prstGeom prst="rect">
            <a:avLst/>
          </a:prstGeom>
          <a:noFill/>
        </p:spPr>
        <p:txBody>
          <a:bodyPr wrap="square" rtlCol="0">
            <a:normAutofit fontScale="96634"/>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Говорили ли сте някога </a:t>
            </a:r>
            <a:r>
              <a:rPr kumimoji="0" lang="en" sz="2000" b="1" i="1" u="none" strike="noStrike" kern="1200" cap="none" spc="0" normalizeH="0" baseline="0" noProof="0" dirty="0">
                <a:ln>
                  <a:noFill/>
                </a:ln>
                <a:solidFill>
                  <a:prstClr val="black"/>
                </a:solidFill>
                <a:effectLst/>
                <a:uLnTx/>
                <a:uFillTx/>
                <a:latin typeface="Aptos" panose="02110004020202020204"/>
                <a:ea typeface="+mn-ea"/>
                <a:cs typeface="+mn-cs"/>
              </a:rPr>
              <a:t>директно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с Бога? Успявали ли сте някога да чуете Неговите думи? Отговорът, очевидно, е: „Не.“</a:t>
            </a: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1956360"/>
            <a:ext cx="604837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Каква е причината за невъзможността ни да говорим директно с Бога? Винаги ли е било така? Ще можем ли някога да го направим?</a:t>
            </a: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263313"/>
            <a:ext cx="6048375" cy="707886"/>
          </a:xfrm>
          <a:prstGeom prst="rect">
            <a:avLst/>
          </a:prstGeom>
          <a:noFill/>
        </p:spPr>
        <p:txBody>
          <a:bodyPr wrap="square">
            <a:normAutofit fontScale="97211"/>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Можем да говорим с Бога само чрез непреки начини (молитва, Библията, пророците, …)</a:t>
            </a: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email">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КАК БОГ ПЪРВОНАЧАЛНО ОБЩУВАШЕ С ЧОВЕЧЕСТВОТО?</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504825" y="264052"/>
            <a:ext cx="11182350" cy="584775"/>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И Господ Бог заповяда на човека: „Можеш да ядеш от всяко дърво в градината</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(Битие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В началото Бог сътвори света, за да бъде обитаван от човешки същества (Исая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normAutofit fontScale="980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Човечеството вече беше завършено и готово да насели новосъздадения свят (Бит.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На същия ден Той сътвори Ева от едно от ребрата на Адам (Бит. 2:18, 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Когато всичко беше готово, Той сътвори Адам от пръстта на земята (Бит. 2:4-7).</a:t>
            </a: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По време на този процес имаше много общуване между Бог и Адам:</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542228"/>
            <a:ext cx="299960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Той го запозна с Ева и ги съедини в брак (Бит.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9" y="4727720"/>
            <a:ext cx="3011561" cy="707886"/>
          </a:xfrm>
          <a:prstGeom prst="rect">
            <a:avLst/>
          </a:prstGeom>
          <a:noFill/>
        </p:spPr>
        <p:txBody>
          <a:bodyPr wrap="square">
            <a:normAutofit fontScale="92109"/>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Помоли го да даде имена на животните (Бит.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605436"/>
            <a:ext cx="301156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Посочи му неговите ограничения </a:t>
            </a:r>
            <a:b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(Бит. 2:16-17).</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16169" cy="1323439"/>
          </a:xfrm>
          <a:prstGeom prst="rect">
            <a:avLst/>
          </a:prstGeom>
          <a:noFill/>
        </p:spPr>
        <p:txBody>
          <a:bodyPr wrap="square">
            <a:normAutofit fontScale="97549"/>
          </a:bodyPr>
          <a:lstStyle/>
          <a:p>
            <a:pPr marL="0" marR="0" lvl="0" indent="0" algn="l" defTabSz="914400" rtl="0" eaLnBrk="1" fontAlgn="auto" latinLnBrk="0" hangingPunct="1">
              <a:lnSpc>
                <a:spcPct val="100000"/>
              </a:lnSpc>
              <a:spcBef>
                <a:spcPts val="600"/>
              </a:spcBef>
              <a:spcAft>
                <a:spcPts val="0"/>
              </a:spcAft>
              <a:buClrTx/>
              <a:buSzPct val="150000"/>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Той му даде указания за работата, която трябваше да върши в Едем (Бит.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8229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КАК БОГ ПЪРВОНАЧАЛНО ОБЩУВАШЕ С ЧОВЕЧЕСТВОТО?</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5" y="255035"/>
            <a:ext cx="11182350" cy="584775"/>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И Господ Бог заповяда на човека: „Можеш да ядеш от всяко дърво в градината</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(Битие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6697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793105"/>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606236"/>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27581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Бог даде указания на Адам и Ева как да се държат и какво да ядат (Бит.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От този момент нататък Той се срещаше с тях всеки ден при залез слънце (Бит. 3:8 </a:t>
            </a:r>
            <a:r>
              <a:rPr lang="en" sz="1600" b="1" dirty="0">
                <a:solidFill>
                  <a:prstClr val="black"/>
                </a:solidFill>
                <a:latin typeface="Aptos" panose="02110004020202020204"/>
              </a:rPr>
              <a:t>NIV</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412464"/>
            <a:ext cx="4334685" cy="1015663"/>
          </a:xfrm>
          <a:prstGeom prst="rect">
            <a:avLst/>
          </a:prstGeom>
          <a:noFill/>
        </p:spPr>
        <p:txBody>
          <a:bodyPr wrap="square">
            <a:normAutofit fontScale="88233" lnSpcReduction="200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След това Той създаде седмия ден, за да могат да се наслаждават на взаимната си компания през целия ден.</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568489"/>
            <a:ext cx="4334685"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Той ги сътвори като социални същества, способни да общуват не само помежду си, но и с други същества (като например ангелите).</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9525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КАК БОГ ПЪРВОНАЧАЛНО ОБЩУВАШЕ С ЧОВЕЧЕСТВОТО?</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4" y="274243"/>
            <a:ext cx="11182350" cy="584775"/>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И Господ Бог заповяда на човека: „Можеш да ядеш от всяко дърво в градината</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(Битие 2:16)</a:t>
            </a: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email">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email">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email">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0" cap="none" spc="0" normalizeH="0" baseline="0" noProof="0" dirty="0">
                <a:ln/>
                <a:solidFill>
                  <a:srgbClr val="FFBDBD">
                    <a:lumMod val="50000"/>
                  </a:srgbClr>
                </a:solidFill>
                <a:effectLst/>
                <a:uLnTx/>
                <a:uFillTx/>
                <a:latin typeface="Aptos" panose="02110004020202020204"/>
                <a:ea typeface="+mn-ea"/>
                <a:cs typeface="+mn-cs"/>
              </a:rPr>
              <a:t>КАК ЧОВЕЧЕСТВОТО ПРЕСТАНА ДА ОБЩУВА С БОГА?</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1" y="398288"/>
            <a:ext cx="12192000" cy="369332"/>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en-US" b="1" dirty="0">
                <a:solidFill>
                  <a:srgbClr val="7030A0"/>
                </a:solidFill>
                <a:latin typeface="Comic Sans MS" panose="030F0702030302020204" pitchFamily="66" charset="0"/>
              </a:rPr>
              <a:t>Той отговори: „Чух Те в градината и се уплаших, защото бях гол; затова се скрих</a:t>
            </a: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(Битие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73145"/>
            <a:ext cx="9525011" cy="1015663"/>
          </a:xfrm>
          <a:prstGeom prst="rect">
            <a:avLst/>
          </a:prstGeom>
          <a:noFill/>
        </p:spPr>
        <p:txBody>
          <a:bodyPr wrap="square" rtlCol="0">
            <a:normAutofit fontScale="96631"/>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Адам и Ева бяха създадени със способността да избират свободно. За да могат да упражнят тази свобода, Бог им даде всичко, но запази едно дърво за Себе Си (Бит.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525007" cy="707886"/>
          </a:xfrm>
          <a:prstGeom prst="rect">
            <a:avLst/>
          </a:prstGeom>
          <a:noFill/>
        </p:spPr>
        <p:txBody>
          <a:bodyPr wrap="square">
            <a:normAutofit fontScale="905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Следващата отрицателна реакция беше, че те се почувстваха толкова виновни за неподчинението си, че вече не искаха да общуват с Бога (Бит.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5" y="5454814"/>
            <a:ext cx="9525011" cy="707886"/>
          </a:xfrm>
          <a:prstGeom prst="rect">
            <a:avLst/>
          </a:prstGeom>
          <a:noFill/>
        </p:spPr>
        <p:txBody>
          <a:bodyPr wrap="square">
            <a:normAutofit fontScale="94918"/>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В този момент мантията на славата, която ги покриваше, изчезна; те осъзнаха своята голота; и потърсиха начини да скрият грешката си (Бит.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768701"/>
            <a:ext cx="9525005" cy="707886"/>
          </a:xfrm>
          <a:prstGeom prst="rect">
            <a:avLst/>
          </a:prstGeom>
          <a:noFill/>
        </p:spPr>
        <p:txBody>
          <a:bodyPr wrap="square">
            <a:normAutofit fontScale="94943"/>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Очарована от чудесата на забранения плод, Ева яде от него и подмами Адам, който също яде (Бит.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467035"/>
            <a:ext cx="9525005" cy="1323439"/>
          </a:xfrm>
          <a:prstGeom prst="rect">
            <a:avLst/>
          </a:prstGeom>
          <a:noFill/>
        </p:spPr>
        <p:txBody>
          <a:bodyPr wrap="square">
            <a:normAutofit fontScale="97538"/>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На същото това дърво изкусителят, преоблечен като змия и преструващ се, че иска доброто на Адам и Ева, им разказа поредица от лъжи (които Ева предаде на Адам): вие сте безсмъртни („няма да умрете“); ще бъдете богове („ще бъдете като Бог“); Бог ви крие истината („Бог знае, че…“) (Бит. 3:1-5).</a:t>
            </a: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mn-ea"/>
                <a:cs typeface="+mn-cs"/>
              </a:rPr>
              <a:t>КАК БОГ СЕ ОПИТА ДА ВЪЗСТАНОВИ КОМУНИКАЦИЯТА?</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Но Господ Бог повика човека: „Къде си?</a:t>
            </a: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 </a:t>
            </a:r>
            <a:r>
              <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(Битие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Знаейки, че Адам и Ева са съгрешили, Бог — както обикновено — се приближи до тях, за да говори с тях. За първи път, вместо те с радост да излязат да Го посрещнат, Бог трябваше да ги призове, за да се срещнат с Него (Бит. 3:8-9).</a:t>
            </a: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527980"/>
            <a:ext cx="763698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Векове по-късно Бог насочи погледа Си към друг грешник, за да го доведе до покаяние: Петър (Лука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522495"/>
            <a:ext cx="818707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Днес ние, хората, следваме подобни модели. Придържаме се към греха и се опитваме да се оправдаем. Въпреки че грехът „се лепи“ за нас, Бог все пак иска да ни възстанови и ни призовава: „Елате при Мен“ (Исая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217461"/>
            <a:ext cx="564869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За разлика от Петър, който призна греха си, Адам и Ева започнаха да се оправдават пред Бога и да обвиняват другите за своето престъпление (Бит. 3:12-13).</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22946"/>
            <a:ext cx="629026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Въпреки че те не искаха да общуват с Бога, Бог искаше да общува с тях. Той не се отдръпна от компанията на грешника, а го изправи пред греха му, търсейки покаянието му (Бит. 3:10-11).</a:t>
            </a: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normAutofit fontScale="90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rPr>
              <a:t>ЗАЩО ДНЕС НЕ МОЖЕМ ДА ОБЩУВАМЕ ДИРЕКТНО С БОГА?</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a:t>
            </a:r>
            <a:r>
              <a:rPr lang="en-US"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След като изгони човека, Той постави на източната страна на Едемската градина херувими и пламенен меч, който се въртеше насам-натам, за да пази пътя към дървото на живота</a:t>
            </a: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(Битие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538215" y="1357816"/>
            <a:ext cx="4028760" cy="1938992"/>
          </a:xfrm>
          <a:prstGeom prst="rect">
            <a:avLst/>
          </a:prstGeom>
          <a:noFill/>
        </p:spPr>
        <p:txBody>
          <a:bodyPr wrap="square" rtlCol="0">
            <a:normAutofit fontScale="905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Бог изложи на грешната двойка последствията от греха им, сред които беше и невъзможността да говорят отново директно с Бога след изгонването им от Едем (Бит.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271174"/>
            <a:ext cx="9153525" cy="1015663"/>
          </a:xfrm>
          <a:prstGeom prst="rect">
            <a:avLst/>
          </a:prstGeom>
          <a:noFill/>
        </p:spPr>
        <p:txBody>
          <a:bodyPr wrap="square" rtlCol="0">
            <a:normAutofit fontScale="97500"/>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Преди да им съобщи последствията от греха, Бог им представи решението: един потомък на Ева ще сложи край на властта на дявола и ще възстанови човечеството (Бит. 3:15).</a:t>
            </a: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46351" y="4215423"/>
            <a:ext cx="4992843"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Чрез пророците Бог разкри как ще се осъществи изкуплението: Самият Бог се въплъти, претърпя смърт за нашите грехове, възкръсна и ни дарява вечен живот (Исая 9:6; 53:6, 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050467"/>
            <a:ext cx="4382136" cy="400110"/>
          </a:xfrm>
          <a:prstGeom prst="rect">
            <a:avLst/>
          </a:prstGeom>
          <a:noFill/>
        </p:spPr>
        <p:txBody>
          <a:bodyPr wrap="square">
            <a:normAutofit fontScale="97953"/>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Последици за:</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495143711"/>
              </p:ext>
            </p:extLst>
          </p:nvPr>
        </p:nvGraphicFramePr>
        <p:xfrm>
          <a:off x="7566975" y="134506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Веднага щом се появи грехът, се появи и обещанието за Спасител.</a:t>
            </a: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mn-ea"/>
                <a:cs typeface="+mn-cs"/>
              </a:rPr>
              <a:t>КАК МОЖЕМ ДА ОБЩУВАМЕ С БОГА ДНЕС?</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041972"/>
            <a:ext cx="7747881" cy="83099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r>
              <a:rPr lang="en-US" sz="1600" b="1" dirty="0">
                <a:solidFill>
                  <a:srgbClr val="009999">
                    <a:lumMod val="75000"/>
                  </a:srgbClr>
                </a:solidFill>
                <a:latin typeface="Comic Sans MS" panose="030F0702030302020204" pitchFamily="66" charset="0"/>
              </a:rPr>
              <a:t>Сине човешки, Аз те поставих за страж на израилтяните;                 затова слушай думите, които ти казвам, и ги предупреди от Мое име</a:t>
            </a: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p>
          <a:p>
            <a:pPr lvl="0" algn="ctr">
              <a:defRPr/>
            </a:pPr>
            <a:r>
              <a:rPr kumimoji="0" lang="en" sz="1600" b="1" i="0" u="none" strike="noStrike" kern="1200" cap="none" normalizeH="0" baseline="0" noProof="0" dirty="0">
                <a:ln>
                  <a:noFill/>
                </a:ln>
                <a:solidFill>
                  <a:srgbClr val="009999">
                    <a:lumMod val="75000"/>
                  </a:srgbClr>
                </a:solidFill>
                <a:effectLst/>
                <a:uLnTx/>
                <a:uFillTx/>
                <a:latin typeface="Comic Sans MS" panose="030F0702030302020204" pitchFamily="66" charset="0"/>
                <a:ea typeface="+mn-ea"/>
                <a:cs typeface="+mn-cs"/>
              </a:rPr>
              <a:t> </a:t>
            </a:r>
            <a:r>
              <a:rPr kumimoji="0" lang="en" sz="12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(Езекиил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За да общува с нас днес, Бог е написал две „справочни книги“: Сътворението и Библията (Рим. 1:20; 2 Тим. 3:15).</a:t>
            </a: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786610"/>
            <a:ext cx="74367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Освен това Бог общува с нас чрез молитвата (Псалом 5:2); ангелите (Деяния 8:26); пророците (Йоил 2:28); и, най-вече, чрез Светия Дух (Йоан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60223" y="4984966"/>
            <a:ext cx="743673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В нея откриваме кои сме, откъде идваме и накъде отиваме. Там намираме Божия замисъл за нашия живот.</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2952216"/>
            <a:ext cx="7436739"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Въпреки че творението ни говори за Твореца, то е дълбоко опорочено от греха. Библията обаче съдържа ясни и преки насоки, предадени от пророците, които са получили послания от Бога. В Библията намираме и най-съвършеното проявление на Бога в живота и служението на Исус (Евр. 1:1-2).</a:t>
            </a: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730468" y="351234"/>
            <a:ext cx="10731063" cy="6155531"/>
          </a:xfrm>
          <a:prstGeom prst="rect">
            <a:avLst/>
          </a:prstGeom>
          <a:noFill/>
        </p:spPr>
        <p:txBody>
          <a:bodyPr wrap="square">
            <a:normAutofit fontScale="98000"/>
          </a:bodyPr>
          <a:lstStyle/>
          <a:p>
            <a:pPr lvl="0">
              <a:spcBef>
                <a:spcPts val="600"/>
              </a:spcBef>
              <a:defRPr/>
            </a:pPr>
            <a:r>
              <a:rPr kumimoji="0" lang="en"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r>
              <a:rPr lang="en-US" sz="2400" b="1" dirty="0">
                <a:solidFill>
                  <a:prstClr val="black"/>
                </a:solidFill>
                <a:latin typeface="Constantia" panose="02030602050306030303" pitchFamily="18" charset="0"/>
              </a:rPr>
              <a:t>Трябваше да има сътрудничество между човека и Бога. Но този план беше сериозно нарушен от прегрешението на Адам. Сатана го подтикна към грях, и Господ не общуваше с него след като той съгреши, както правеше, когато той беше безгрешен. </a:t>
            </a:r>
          </a:p>
          <a:p>
            <a:pPr lvl="0">
              <a:spcBef>
                <a:spcPts val="600"/>
              </a:spcBef>
              <a:defRPr/>
            </a:pPr>
            <a:r>
              <a:rPr lang="en-US" sz="2400" b="1" dirty="0">
                <a:solidFill>
                  <a:prstClr val="black"/>
                </a:solidFill>
                <a:latin typeface="Constantia" panose="02030602050306030303" pitchFamily="18" charset="0"/>
              </a:rPr>
              <a:t>След грехопадението Христос стана наставник на Адам. Той действаше вместо Бога спрямо човечеството, спасявайки човешкия род от незабавна смърт. Той пое ролята на посредник. На Адам и Ева беше даден изпитателен срок, в който да се върнат към своята вярност, и в този план бяха включени всичките им потомци. </a:t>
            </a:r>
          </a:p>
          <a:p>
            <a:pPr lvl="0">
              <a:spcBef>
                <a:spcPts val="600"/>
              </a:spcBef>
              <a:defRPr/>
            </a:pPr>
            <a:r>
              <a:rPr lang="en-US" sz="2400" b="1" dirty="0">
                <a:solidFill>
                  <a:prstClr val="black"/>
                </a:solidFill>
                <a:latin typeface="Constantia" panose="02030602050306030303" pitchFamily="18" charset="0"/>
              </a:rPr>
              <a:t>Без изкуплението на Божия Син не би могло да има предаване на благословение или спасение от Бога към човека. Бог ревностно пазеше честта на Своя закон. Нарушението на този закон беше причинило ужасно раздяла между Бога и човека. На Адам в неговата невинност беше дадено общуване — пряко, свободно и щастливо — със своя Създател. След неговото прегрешение Бог общуваше с човека само чрез Христос и ангелите</a:t>
            </a:r>
            <a:r>
              <a:rPr kumimoji="0" lang="en"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square" rtlCol="0">
            <a:normAutofit fontScale="9025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Е. Г. Уайт (Конфликт и кураж, 14 януари)</a:t>
            </a: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542389"/>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ea typeface="+mn-ea"/>
                <a:cs typeface="+mn-cs"/>
              </a:rPr>
              <a:t>ПРИЛОЖЕНИЕ: </a:t>
            </a:r>
            <a:r>
              <a:rPr kumimoji="0" lang="en"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БИОГРАФИЯ НА ЕЛЕН Г. УАЙТ</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Елън Гулд и Елизабет Хармън, най-малката от осемте деца на Юнис и Робърт Хармън, се родиха на 26 ноември 1827 г. в Горхам, щата Мейн, САЩ.</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338700"/>
            <a:ext cx="989595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Когато Елън беше на девет години, съученик хвърли камък по нея, причинявайки ѝ тежка травма по лицето. Травмата ѝ остави трайни последици, които я принудиха да напусне училище и ограничиха социалния ѝ живот.</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324513"/>
            <a:ext cx="650590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Семейството прие ученията на Уилям Милър и Елън беше кръстена в методистката църква през 1842 г.</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002549"/>
            <a:ext cx="5198332"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Но Елън се чувстваше изгубена и смяташе себе си за недостойна за спасение, докато пастор Леви Стокман не ѝ помогна да разбере истинската Божия любов.</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603917"/>
            <a:ext cx="442485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От този момент нататък тя се влюби дълбоко в Исус и му служи до края на живота си.</a:t>
            </a: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660664"/>
            <a:ext cx="827164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Малко след това семейството се премести в Портланд, голям град в щата Мейн, за да разшири бизнеса си с производство на шапки.</a:t>
            </a: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130</TotalTime>
  <Words>1632</Words>
  <Application>Microsoft Office PowerPoint</Application>
  <PresentationFormat>Panorámica</PresentationFormat>
  <Paragraphs>83</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Calibri</vt:lpstr>
      <vt:lpstr>Aptos</vt:lpstr>
      <vt:lpstr>Constantia</vt:lpstr>
      <vt:lpstr>Comic Sans MS</vt:lpstr>
      <vt:lpstr>Aptos Display</vt:lpstr>
      <vt:lpstr>Arial</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keywords>, docId:EF628041FB3A587527E585B0BCAAB7B2</cp:keywords>
  <cp:lastModifiedBy>Sergio</cp:lastModifiedBy>
  <cp:revision>38</cp:revision>
  <dcterms:created xsi:type="dcterms:W3CDTF">2026-09-07T12:37:12Z</dcterms:created>
  <dcterms:modified xsi:type="dcterms:W3CDTF">2026-09-21T19:46:58Z</dcterms:modified>
</cp:coreProperties>
</file>