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Type (Tipo)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(Salmo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Antitype Advertisement (</a:t>
          </a:r>
          <a:r>
            <a:rPr lang="en-PH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Pahibalo</a:t>
          </a:r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Antitipo</a:t>
          </a:r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Bag-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David (Jer. 23:5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Antitype (</a:t>
          </a:r>
          <a:r>
            <a:rPr lang="en-PH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Antitipo</a:t>
          </a:r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Jesus (Mt.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Type (Tipo)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Sacrifices (Lev.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-PH" sz="16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Halad</a:t>
          </a:r>
          <a:r>
            <a:rPr lang="en-PH" sz="1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Sacrifices (Lev. 1–3, 5)</a:t>
          </a:r>
          <a:endParaRPr lang="en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Masakitong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Alagad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(Suffering 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Servant) (Isa. 53:5–7)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Antitype (</a:t>
          </a:r>
          <a:r>
            <a:rPr lang="en-PH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Antitipo</a:t>
          </a:r>
          <a:r>
            <a:rPr lang="en-P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fi-FI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Kamatayon ni Jesus (Juan 19:16–18)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/>
            </a:rPr>
            <a:t>TYPES AND ANTITYPES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Exodus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sanctuary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-PH" sz="2000" b="1" dirty="0">
              <a:solidFill>
                <a:schemeClr val="tx1"/>
              </a:solidFill>
            </a:rPr>
            <a:t>Cristo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PH" sz="2000" b="1" dirty="0" err="1">
              <a:solidFill>
                <a:schemeClr val="tx1"/>
              </a:solidFill>
            </a:rPr>
            <a:t>Iglesia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-PH" sz="2000" b="1" dirty="0">
              <a:solidFill>
                <a:schemeClr val="tx1"/>
              </a:solidFill>
            </a:rPr>
            <a:t>End Times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Cristo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Iglesia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Cristo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Iglesia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Gidala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Siya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Egipto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Mateo 2:13–15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Bag-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Galacia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144,000”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Pinadayag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“40 ka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adlaw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kamingawan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Mateo 3:16–4:2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Gigabayan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ug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gimantalan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ni Cristo”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PH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Corinto</a:t>
          </a: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10:1–6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“Pag-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exodo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gikan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mga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baksliding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mga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iglesia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Pinadayag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“Siya sama sa templo nga anaa kanato”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Juan 1:14; 2:21–22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“Kita ang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templo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Dios”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PH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Corinto</a:t>
          </a: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3:16–17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“Ang Bag-ong Jerusalem — atong templo”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Pinadayag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21:2–3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PH" sz="2000" b="1" dirty="0" err="1">
              <a:solidFill>
                <a:schemeClr val="bg2">
                  <a:lumMod val="20000"/>
                  <a:lumOff val="80000"/>
                </a:schemeClr>
              </a:solidFill>
            </a:rPr>
            <a:t>Mga</a:t>
          </a:r>
          <a:r>
            <a:rPr lang="en-PH" sz="2000" b="1" dirty="0">
              <a:solidFill>
                <a:schemeClr val="bg2">
                  <a:lumMod val="20000"/>
                  <a:lumOff val="80000"/>
                </a:schemeClr>
              </a:solidFill>
            </a:rPr>
            <a:t> Tipo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PH" sz="2000" b="1" dirty="0" err="1">
              <a:solidFill>
                <a:schemeClr val="bg2">
                  <a:lumMod val="20000"/>
                  <a:lumOff val="80000"/>
                </a:schemeClr>
              </a:solidFill>
            </a:rPr>
            <a:t>mga</a:t>
          </a:r>
          <a:r>
            <a:rPr lang="en-PH" sz="2000" b="1" dirty="0">
              <a:solidFill>
                <a:schemeClr val="bg2">
                  <a:lumMod val="20000"/>
                  <a:lumOff val="80000"/>
                </a:schemeClr>
              </a:solidFill>
            </a:rPr>
            <a:t> </a:t>
          </a:r>
          <a:r>
            <a:rPr lang="en-PH" sz="2000" b="1" dirty="0" err="1">
              <a:solidFill>
                <a:schemeClr val="bg2">
                  <a:lumMod val="20000"/>
                  <a:lumOff val="80000"/>
                </a:schemeClr>
              </a:solidFill>
            </a:rPr>
            <a:t>Antitipo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Pagkahuman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bautismo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Jordan,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nakig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-away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batok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kusog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dautan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Magsugod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buluhaton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pagkahuman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ka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adlaw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kamingawan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Gipildi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Gihatagan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kadaugan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batok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espirituwal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Gihatagan Niya kitag tinuod nga kapahulayan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Gihatagan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panulondon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dili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madaut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Type (Tipo)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(Salmo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Antitype Advertisement (</a:t>
          </a:r>
          <a:r>
            <a:rPr lang="en-PH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Pahibalo</a:t>
          </a: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Antitipo</a:t>
          </a: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Bag-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David (Jer. 23:5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Antitype (</a:t>
          </a:r>
          <a:r>
            <a:rPr lang="en-PH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Antitipo</a:t>
          </a: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Jesus (Mt.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Type (Tipo)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Sacrifices (Lev.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Halad</a:t>
          </a:r>
          <a:r>
            <a:rPr lang="en-PH" sz="16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/ Sacrifices (Lev. 1–3, 5)</a:t>
          </a:r>
          <a:endParaRPr lang="en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Masakitong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Alagad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(Suffering 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Servant) (Isa. 53:5–7)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Antitype (</a:t>
          </a:r>
          <a:r>
            <a:rPr lang="en-PH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Antitipo</a:t>
          </a:r>
          <a:r>
            <a:rPr lang="en-P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Kamatayon ni Jesus (Juan 19:16–18)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TYPES AND ANTITYPES</a:t>
          </a: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Mga</a:t>
          </a:r>
          <a:r>
            <a:rPr lang="en-PH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 Tipo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mga</a:t>
          </a:r>
          <a:r>
            <a:rPr lang="en-PH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Antitipo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Cristo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Gidala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Siya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Egipto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Mateo 2:13–15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Iglesia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Bag-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Galacia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End Times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“Ang 144,000”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Pinadayag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Exodus</a:t>
          </a: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Cristo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“40 ka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adlaw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kamingawan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Mateo 3:16–4:2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Iglesia</a:t>
          </a: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Gigabayan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ug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s-E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gimantalan</a:t>
          </a:r>
          <a: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ni Cristo”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PH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Corinto</a:t>
          </a: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10:1–6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“Pag-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exodo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gikan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mga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baksliding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mga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16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iglesia</a:t>
          </a:r>
          <a:r>
            <a:rPr lang="en-PH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  <a:endParaRPr lang="en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Pinadayag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sanctuary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Cristo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“Siya sama sa templo nga anaa kanato”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Juan 1:14; 2:21–22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Iglesia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“Kita ang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templo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Dios”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en-PH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Corinto</a:t>
          </a:r>
          <a:r>
            <a:rPr lang="en-P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3:16–17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End times</a:t>
          </a: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“Ang Bag-ong Jerusalem — atong templo”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Pinadayag</a:t>
          </a:r>
          <a:r>
            <a:rPr lang="en-P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21:2–3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Pagkahuman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bautismo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Jordan,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nakig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-away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batok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kusog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dautan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Magsugod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Iyang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buluhaton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pagkahuman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ka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adlaw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kamingawan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Gipildi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pinaagi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krus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Gihatagan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kadaugan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batok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espirituwal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Gihatagan Niya kitag tinuod nga kapahulayan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Gihatagan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panulondon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dili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madaut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91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743575" y="9525"/>
            <a:ext cx="642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AM</a:t>
            </a:r>
            <a:r>
              <a:rPr lang="en-P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G TINUOD NGA JOSUE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991559" y="6519446"/>
            <a:ext cx="270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December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JOSUE INGON NGA TIPO SA IGLESIA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“Kay ang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atong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pakigbisog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batok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unod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dugo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batok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kamhanan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kagamhanan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pangulo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kangitngit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kalibutan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batok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espirituwal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gahum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dautan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langitnong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dapit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Efeso</a:t>
            </a:r>
            <a:r>
              <a:rPr lang="en-PH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6:12)</a:t>
            </a:r>
            <a:endParaRPr lang="en" sz="1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45927" y="1586376"/>
            <a:ext cx="6245785" cy="23391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>
                <a:solidFill>
                  <a:schemeClr val="accent3">
                    <a:lumMod val="75000"/>
                  </a:schemeClr>
                </a:solidFill>
              </a:rPr>
              <a:t>JOSUE UG ANG IGLESIA</a:t>
            </a:r>
          </a:p>
          <a:p>
            <a:pPr algn="ctr">
              <a:spcBef>
                <a:spcPts val="600"/>
              </a:spcBef>
            </a:pPr>
            <a:r>
              <a:rPr lang="en-PH" sz="2000" b="1" dirty="0">
                <a:solidFill>
                  <a:schemeClr val="tx1"/>
                </a:solidFill>
              </a:rPr>
              <a:t>Karon, </a:t>
            </a:r>
            <a:r>
              <a:rPr lang="en-PH" sz="2000" b="1" dirty="0" err="1">
                <a:solidFill>
                  <a:schemeClr val="tx1"/>
                </a:solidFill>
              </a:rPr>
              <a:t>kita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adunay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gubat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atong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atubangon</a:t>
            </a:r>
            <a:r>
              <a:rPr lang="en-PH" sz="2000" b="1" dirty="0">
                <a:solidFill>
                  <a:schemeClr val="tx1"/>
                </a:solidFill>
              </a:rPr>
              <a:t>, ug ang </a:t>
            </a:r>
            <a:r>
              <a:rPr lang="en-PH" sz="2000" b="1" dirty="0" err="1">
                <a:solidFill>
                  <a:schemeClr val="tx1"/>
                </a:solidFill>
              </a:rPr>
              <a:t>nagmando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nato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mao</a:t>
            </a:r>
            <a:r>
              <a:rPr lang="en-PH" sz="2000" b="1" dirty="0">
                <a:solidFill>
                  <a:schemeClr val="tx1"/>
                </a:solidFill>
              </a:rPr>
              <a:t> ang </a:t>
            </a:r>
            <a:r>
              <a:rPr lang="en-PH" sz="2000" b="1" dirty="0" err="1">
                <a:solidFill>
                  <a:schemeClr val="tx1"/>
                </a:solidFill>
              </a:rPr>
              <a:t>atong</a:t>
            </a:r>
            <a:r>
              <a:rPr lang="en-PH" sz="2000" b="1" dirty="0">
                <a:solidFill>
                  <a:schemeClr val="tx1"/>
                </a:solidFill>
              </a:rPr>
              <a:t> “Josue,”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naghatag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kanato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kinahanglanon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hinagiban</a:t>
            </a:r>
            <a:r>
              <a:rPr lang="en-PH" sz="2000" b="1" dirty="0">
                <a:solidFill>
                  <a:schemeClr val="tx1"/>
                </a:solidFill>
              </a:rPr>
              <a:t> (</a:t>
            </a:r>
            <a:r>
              <a:rPr lang="en-PH" sz="2000" b="1" dirty="0" err="1">
                <a:solidFill>
                  <a:schemeClr val="tx1"/>
                </a:solidFill>
              </a:rPr>
              <a:t>Ef</a:t>
            </a:r>
            <a:r>
              <a:rPr lang="en-PH" sz="2000" b="1" dirty="0">
                <a:solidFill>
                  <a:schemeClr val="tx1"/>
                </a:solidFill>
              </a:rPr>
              <a:t>. 6:10–12).</a:t>
            </a:r>
            <a:endParaRPr lang="en" sz="2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PH" b="1" dirty="0" err="1">
                <a:solidFill>
                  <a:schemeClr val="tx1"/>
                </a:solidFill>
              </a:rPr>
              <a:t>Dugang</a:t>
            </a:r>
            <a:r>
              <a:rPr lang="en-PH" b="1" dirty="0">
                <a:solidFill>
                  <a:schemeClr val="tx1"/>
                </a:solidFill>
              </a:rPr>
              <a:t> pa, </a:t>
            </a:r>
            <a:r>
              <a:rPr lang="en-PH" b="1" dirty="0" err="1">
                <a:solidFill>
                  <a:schemeClr val="tx1"/>
                </a:solidFill>
              </a:rPr>
              <a:t>gitagana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Niya</a:t>
            </a:r>
            <a:r>
              <a:rPr lang="en-PH" b="1" dirty="0">
                <a:solidFill>
                  <a:schemeClr val="tx1"/>
                </a:solidFill>
              </a:rPr>
              <a:t> ang </a:t>
            </a:r>
            <a:r>
              <a:rPr lang="en-PH" b="1" dirty="0" err="1">
                <a:solidFill>
                  <a:schemeClr val="tx1"/>
                </a:solidFill>
              </a:rPr>
              <a:t>atong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panulondon</a:t>
            </a:r>
            <a:r>
              <a:rPr lang="en-PH" b="1" dirty="0">
                <a:solidFill>
                  <a:schemeClr val="tx1"/>
                </a:solidFill>
              </a:rPr>
              <a:t>, ug </a:t>
            </a:r>
            <a:r>
              <a:rPr lang="en-PH" b="1" dirty="0" err="1">
                <a:solidFill>
                  <a:schemeClr val="tx1"/>
                </a:solidFill>
              </a:rPr>
              <a:t>gipuno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kita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sa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espirituwal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nga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mga</a:t>
            </a:r>
            <a:r>
              <a:rPr lang="en-PH" b="1" dirty="0">
                <a:solidFill>
                  <a:schemeClr val="tx1"/>
                </a:solidFill>
              </a:rPr>
              <a:t> </a:t>
            </a:r>
            <a:r>
              <a:rPr lang="en-PH" b="1" dirty="0" err="1">
                <a:solidFill>
                  <a:schemeClr val="tx1"/>
                </a:solidFill>
              </a:rPr>
              <a:t>panalangin</a:t>
            </a:r>
            <a:r>
              <a:rPr lang="en-PH" b="1" dirty="0">
                <a:solidFill>
                  <a:schemeClr val="tx1"/>
                </a:solidFill>
              </a:rPr>
              <a:t> (</a:t>
            </a:r>
            <a:r>
              <a:rPr lang="en-PH" b="1" dirty="0" err="1">
                <a:solidFill>
                  <a:schemeClr val="tx1"/>
                </a:solidFill>
              </a:rPr>
              <a:t>Ef</a:t>
            </a:r>
            <a:r>
              <a:rPr lang="en-PH" b="1" dirty="0">
                <a:solidFill>
                  <a:schemeClr val="tx1"/>
                </a:solidFill>
              </a:rPr>
              <a:t>. 1:3, 11).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81744" y="3283931"/>
            <a:ext cx="5720223" cy="35548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>
                <a:solidFill>
                  <a:schemeClr val="accent3">
                    <a:lumMod val="75000"/>
                  </a:schemeClr>
                </a:solidFill>
              </a:rPr>
              <a:t>JOSUE UG ANG KATAPUSANG PANAHON</a:t>
            </a:r>
          </a:p>
          <a:p>
            <a:pPr algn="ctr">
              <a:spcBef>
                <a:spcPts val="600"/>
              </a:spcBef>
            </a:pPr>
            <a:r>
              <a:rPr lang="en-PH" sz="2000" b="1" dirty="0" err="1">
                <a:solidFill>
                  <a:schemeClr val="tx1"/>
                </a:solidFill>
              </a:rPr>
              <a:t>Apan</a:t>
            </a:r>
            <a:r>
              <a:rPr lang="en-PH" sz="2000" b="1" dirty="0">
                <a:solidFill>
                  <a:schemeClr val="tx1"/>
                </a:solidFill>
              </a:rPr>
              <a:t> ang </a:t>
            </a:r>
            <a:r>
              <a:rPr lang="en-PH" sz="2000" b="1" dirty="0" err="1">
                <a:solidFill>
                  <a:schemeClr val="tx1"/>
                </a:solidFill>
              </a:rPr>
              <a:t>hingpit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pagtuman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tipolohiya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ni</a:t>
            </a:r>
            <a:r>
              <a:rPr lang="en-PH" sz="2000" b="1" dirty="0">
                <a:solidFill>
                  <a:schemeClr val="tx1"/>
                </a:solidFill>
              </a:rPr>
              <a:t> Josue </a:t>
            </a:r>
            <a:r>
              <a:rPr lang="en-PH" sz="2000" b="1" dirty="0" err="1">
                <a:solidFill>
                  <a:schemeClr val="tx1"/>
                </a:solidFill>
              </a:rPr>
              <a:t>mahitabo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katapusan</a:t>
            </a:r>
            <a:r>
              <a:rPr lang="en-PH" sz="2000" b="1" dirty="0">
                <a:solidFill>
                  <a:schemeClr val="tx1"/>
                </a:solidFill>
              </a:rPr>
              <a:t>,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dihang</a:t>
            </a:r>
            <a:r>
              <a:rPr lang="en-PH" sz="2000" b="1" dirty="0">
                <a:solidFill>
                  <a:schemeClr val="tx1"/>
                </a:solidFill>
              </a:rPr>
              <a:t> ang </a:t>
            </a:r>
            <a:r>
              <a:rPr lang="en-PH" sz="2000" b="1" dirty="0" err="1">
                <a:solidFill>
                  <a:schemeClr val="tx1"/>
                </a:solidFill>
              </a:rPr>
              <a:t>tanang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pwersa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dautan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laglagon</a:t>
            </a:r>
            <a:r>
              <a:rPr lang="en-PH" sz="2000" b="1" dirty="0">
                <a:solidFill>
                  <a:schemeClr val="tx1"/>
                </a:solidFill>
              </a:rPr>
              <a:t>, ug </a:t>
            </a:r>
            <a:r>
              <a:rPr lang="en-PH" sz="2000" b="1" dirty="0" err="1">
                <a:solidFill>
                  <a:schemeClr val="tx1"/>
                </a:solidFill>
              </a:rPr>
              <a:t>atong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dawaton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hingpit</a:t>
            </a:r>
            <a:r>
              <a:rPr lang="en-PH" sz="2000" b="1" dirty="0">
                <a:solidFill>
                  <a:schemeClr val="tx1"/>
                </a:solidFill>
              </a:rPr>
              <a:t> ang </a:t>
            </a:r>
            <a:r>
              <a:rPr lang="en-PH" sz="2000" b="1" dirty="0" err="1">
                <a:solidFill>
                  <a:schemeClr val="tx1"/>
                </a:solidFill>
              </a:rPr>
              <a:t>atong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panulondon</a:t>
            </a:r>
            <a:r>
              <a:rPr lang="en-PH" sz="2000" b="1" dirty="0">
                <a:solidFill>
                  <a:schemeClr val="tx1"/>
                </a:solidFill>
              </a:rPr>
              <a:t> —</a:t>
            </a:r>
            <a:r>
              <a:rPr lang="en-PH" sz="2000" b="1" dirty="0" err="1">
                <a:solidFill>
                  <a:schemeClr val="tx1"/>
                </a:solidFill>
              </a:rPr>
              <a:t>usa</a:t>
            </a:r>
            <a:r>
              <a:rPr lang="en-PH" sz="2000" b="1" dirty="0">
                <a:solidFill>
                  <a:schemeClr val="tx1"/>
                </a:solidFill>
              </a:rPr>
              <a:t> ka </a:t>
            </a:r>
            <a:r>
              <a:rPr lang="en-PH" sz="2000" b="1" dirty="0" err="1">
                <a:solidFill>
                  <a:schemeClr val="tx1"/>
                </a:solidFill>
              </a:rPr>
              <a:t>yuta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diin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kita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makapuyo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adunay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kasiguruhan</a:t>
            </a:r>
            <a:r>
              <a:rPr lang="en-PH" sz="2000" b="1" dirty="0">
                <a:solidFill>
                  <a:schemeClr val="tx1"/>
                </a:solidFill>
              </a:rPr>
              <a:t> (Pin. 20:7–9; Ez. 28:26).</a:t>
            </a:r>
            <a:r>
              <a:rPr lang="en-PH" sz="2000" b="1" dirty="0" err="1">
                <a:solidFill>
                  <a:schemeClr val="tx1"/>
                </a:solidFill>
              </a:rPr>
              <a:t>Hangtod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moabot</a:t>
            </a:r>
            <a:r>
              <a:rPr lang="en-PH" sz="2000" b="1" dirty="0">
                <a:solidFill>
                  <a:schemeClr val="tx1"/>
                </a:solidFill>
              </a:rPr>
              <a:t> kana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adlaw</a:t>
            </a:r>
            <a:r>
              <a:rPr lang="en-PH" sz="2000" b="1" dirty="0">
                <a:solidFill>
                  <a:schemeClr val="tx1"/>
                </a:solidFill>
              </a:rPr>
              <a:t>, </a:t>
            </a:r>
            <a:r>
              <a:rPr lang="en-PH" sz="2000" b="1" dirty="0" err="1">
                <a:solidFill>
                  <a:schemeClr val="tx1"/>
                </a:solidFill>
              </a:rPr>
              <a:t>magatubo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kita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grasya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sama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sa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gibuhat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ni</a:t>
            </a:r>
            <a:r>
              <a:rPr lang="en-PH" sz="2000" b="1" dirty="0">
                <a:solidFill>
                  <a:schemeClr val="tx1"/>
                </a:solidFill>
              </a:rPr>
              <a:t> Josue, </a:t>
            </a:r>
            <a:r>
              <a:rPr lang="en-PH" sz="2000" b="1" dirty="0" err="1">
                <a:solidFill>
                  <a:schemeClr val="tx1"/>
                </a:solidFill>
              </a:rPr>
              <a:t>tugoti</a:t>
            </a:r>
            <a:r>
              <a:rPr lang="en-PH" sz="2000" b="1" dirty="0">
                <a:solidFill>
                  <a:schemeClr val="tx1"/>
                </a:solidFill>
              </a:rPr>
              <a:t> ang Dios </a:t>
            </a:r>
            <a:r>
              <a:rPr lang="en-PH" sz="2000" b="1" dirty="0" err="1">
                <a:solidFill>
                  <a:schemeClr val="tx1"/>
                </a:solidFill>
              </a:rPr>
              <a:t>nga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magbag</a:t>
            </a:r>
            <a:r>
              <a:rPr lang="en-PH" sz="2000" b="1" dirty="0">
                <a:solidFill>
                  <a:schemeClr val="tx1"/>
                </a:solidFill>
              </a:rPr>
              <a:t>-o </a:t>
            </a:r>
            <a:r>
              <a:rPr lang="en-PH" sz="2000" b="1" dirty="0" err="1">
                <a:solidFill>
                  <a:schemeClr val="tx1"/>
                </a:solidFill>
              </a:rPr>
              <a:t>kanato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matag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adlaw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aron</a:t>
            </a:r>
            <a:r>
              <a:rPr lang="en-PH" sz="2000" b="1" dirty="0">
                <a:solidFill>
                  <a:schemeClr val="tx1"/>
                </a:solidFill>
              </a:rPr>
              <a:t> </a:t>
            </a:r>
            <a:r>
              <a:rPr lang="en-PH" sz="2000" b="1" dirty="0" err="1">
                <a:solidFill>
                  <a:schemeClr val="tx1"/>
                </a:solidFill>
              </a:rPr>
              <a:t>mahimong</a:t>
            </a:r>
            <a:r>
              <a:rPr lang="en-PH" sz="2000" b="1" dirty="0">
                <a:solidFill>
                  <a:schemeClr val="tx1"/>
                </a:solidFill>
              </a:rPr>
              <a:t> mas </a:t>
            </a:r>
            <a:r>
              <a:rPr lang="en-PH" sz="2000" b="1" dirty="0" err="1">
                <a:solidFill>
                  <a:schemeClr val="tx1"/>
                </a:solidFill>
              </a:rPr>
              <a:t>susama</a:t>
            </a:r>
            <a:r>
              <a:rPr lang="en-PH" sz="2000" b="1" dirty="0">
                <a:solidFill>
                  <a:schemeClr val="tx1"/>
                </a:solidFill>
              </a:rPr>
              <a:t> Kaniya.</a:t>
            </a:r>
            <a:endParaRPr lang="en" sz="20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4025400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4025399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5783" y="1652959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46441" y="1025035"/>
            <a:ext cx="93461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800" b="1" dirty="0">
                <a:latin typeface="Constantia" panose="02030602050306030303" pitchFamily="18" charset="0"/>
              </a:rPr>
              <a:t>“Ang Israel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Dios,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nagpanaw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padulong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langitnong</a:t>
            </a:r>
            <a:r>
              <a:rPr lang="en-PH" sz="2800" b="1" dirty="0">
                <a:latin typeface="Constantia" panose="02030602050306030303" pitchFamily="18" charset="0"/>
              </a:rPr>
              <a:t> Canaan, </a:t>
            </a:r>
            <a:r>
              <a:rPr lang="en-PH" sz="2800" b="1" dirty="0" err="1">
                <a:latin typeface="Constantia" panose="02030602050306030303" pitchFamily="18" charset="0"/>
              </a:rPr>
              <a:t>adunay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Usa</a:t>
            </a:r>
            <a:r>
              <a:rPr lang="en-PH" sz="2800" b="1" dirty="0">
                <a:latin typeface="Constantia" panose="02030602050306030303" pitchFamily="18" charset="0"/>
              </a:rPr>
              <a:t> ka </a:t>
            </a:r>
            <a:r>
              <a:rPr lang="en-PH" sz="2800" b="1" dirty="0" err="1">
                <a:latin typeface="Constantia" panose="02030602050306030303" pitchFamily="18" charset="0"/>
              </a:rPr>
              <a:t>Kapitan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wala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magkinahanglan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og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pagtulon</a:t>
            </a:r>
            <a:r>
              <a:rPr lang="en-PH" sz="2800" b="1" dirty="0">
                <a:latin typeface="Constantia" panose="02030602050306030303" pitchFamily="18" charset="0"/>
              </a:rPr>
              <a:t>-an </a:t>
            </a:r>
            <a:r>
              <a:rPr lang="en-PH" sz="2800" b="1" dirty="0" err="1">
                <a:latin typeface="Constantia" panose="02030602050306030303" pitchFamily="18" charset="0"/>
              </a:rPr>
              <a:t>gikan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tawo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aron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maandam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Siya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alang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Iyang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buluhaton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isip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balaang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pinuno</a:t>
            </a:r>
            <a:r>
              <a:rPr lang="en-PH" sz="2800" b="1" dirty="0">
                <a:latin typeface="Constantia" panose="02030602050306030303" pitchFamily="18" charset="0"/>
              </a:rPr>
              <a:t>; </a:t>
            </a:r>
            <a:r>
              <a:rPr lang="en-PH" sz="2800" b="1" dirty="0" err="1">
                <a:latin typeface="Constantia" panose="02030602050306030303" pitchFamily="18" charset="0"/>
              </a:rPr>
              <a:t>apan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Siya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nahimong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hingpit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pinaagi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pag-antos</a:t>
            </a:r>
            <a:r>
              <a:rPr lang="en-PH" sz="2800" b="1" dirty="0">
                <a:latin typeface="Constantia" panose="02030602050306030303" pitchFamily="18" charset="0"/>
              </a:rPr>
              <a:t>; ug, </a:t>
            </a:r>
            <a:r>
              <a:rPr lang="en-PH" sz="2800" b="1" dirty="0" err="1">
                <a:latin typeface="Constantia" panose="02030602050306030303" pitchFamily="18" charset="0"/>
              </a:rPr>
              <a:t>tungod</a:t>
            </a:r>
            <a:r>
              <a:rPr lang="en-PH" sz="2800" b="1" dirty="0">
                <a:latin typeface="Constantia" panose="02030602050306030303" pitchFamily="18" charset="0"/>
              </a:rPr>
              <a:t> kay </a:t>
            </a:r>
            <a:r>
              <a:rPr lang="en-PH" sz="2800" b="1" dirty="0" err="1">
                <a:latin typeface="Constantia" panose="02030602050306030303" pitchFamily="18" charset="0"/>
              </a:rPr>
              <a:t>Siya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mismo</a:t>
            </a:r>
            <a:r>
              <a:rPr lang="en-PH" sz="2800" b="1" dirty="0">
                <a:latin typeface="Constantia" panose="02030602050306030303" pitchFamily="18" charset="0"/>
              </a:rPr>
              <a:t> nag-</a:t>
            </a:r>
            <a:r>
              <a:rPr lang="en-PH" sz="2800" b="1" dirty="0" err="1">
                <a:latin typeface="Constantia" panose="02030602050306030303" pitchFamily="18" charset="0"/>
              </a:rPr>
              <a:t>antos</a:t>
            </a:r>
            <a:r>
              <a:rPr lang="en-PH" sz="2800" b="1" dirty="0">
                <a:latin typeface="Constantia" panose="02030602050306030303" pitchFamily="18" charset="0"/>
              </a:rPr>
              <a:t> ug </a:t>
            </a:r>
            <a:r>
              <a:rPr lang="en-PH" sz="2800" b="1" dirty="0" err="1">
                <a:latin typeface="Constantia" panose="02030602050306030303" pitchFamily="18" charset="0"/>
              </a:rPr>
              <a:t>natintal</a:t>
            </a:r>
            <a:r>
              <a:rPr lang="en-PH" sz="2800" b="1" dirty="0">
                <a:latin typeface="Constantia" panose="02030602050306030303" pitchFamily="18" charset="0"/>
              </a:rPr>
              <a:t>, </a:t>
            </a:r>
            <a:r>
              <a:rPr lang="en-PH" sz="2800" b="1" dirty="0" err="1">
                <a:latin typeface="Constantia" panose="02030602050306030303" pitchFamily="18" charset="0"/>
              </a:rPr>
              <a:t>Siya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makahimo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pagtabang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kanila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gitintal</a:t>
            </a:r>
            <a:r>
              <a:rPr lang="en-PH" sz="2800" b="1" dirty="0">
                <a:latin typeface="Constantia" panose="02030602050306030303" pitchFamily="18" charset="0"/>
              </a:rPr>
              <a:t>.” (</a:t>
            </a:r>
            <a:r>
              <a:rPr lang="en-PH" sz="2800" b="1" dirty="0" err="1">
                <a:latin typeface="Constantia" panose="02030602050306030303" pitchFamily="18" charset="0"/>
              </a:rPr>
              <a:t>Hebreohanon</a:t>
            </a:r>
            <a:r>
              <a:rPr lang="en-PH" sz="2800" b="1" dirty="0">
                <a:latin typeface="Constantia" panose="02030602050306030303" pitchFamily="18" charset="0"/>
              </a:rPr>
              <a:t> 2:10, 18)“Ang </a:t>
            </a:r>
            <a:r>
              <a:rPr lang="en-PH" sz="2800" b="1" dirty="0" err="1">
                <a:latin typeface="Constantia" panose="02030602050306030303" pitchFamily="18" charset="0"/>
              </a:rPr>
              <a:t>atong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Manluluwas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wala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magpakita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og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bisan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unsang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katawohanon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kahuyang</a:t>
            </a:r>
            <a:r>
              <a:rPr lang="en-PH" sz="2800" b="1" dirty="0">
                <a:latin typeface="Constantia" panose="02030602050306030303" pitchFamily="18" charset="0"/>
              </a:rPr>
              <a:t> o </a:t>
            </a:r>
            <a:r>
              <a:rPr lang="en-PH" sz="2800" b="1" dirty="0" err="1">
                <a:latin typeface="Constantia" panose="02030602050306030303" pitchFamily="18" charset="0"/>
              </a:rPr>
              <a:t>kakulangan</a:t>
            </a:r>
            <a:r>
              <a:rPr lang="en-PH" sz="2800" b="1" dirty="0">
                <a:latin typeface="Constantia" panose="02030602050306030303" pitchFamily="18" charset="0"/>
              </a:rPr>
              <a:t>; </a:t>
            </a:r>
            <a:r>
              <a:rPr lang="en-PH" sz="2800" b="1" dirty="0" err="1">
                <a:latin typeface="Constantia" panose="02030602050306030303" pitchFamily="18" charset="0"/>
              </a:rPr>
              <a:t>apan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Siya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namatay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aron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makuha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nato</a:t>
            </a:r>
            <a:r>
              <a:rPr lang="en-PH" sz="2800" b="1" dirty="0">
                <a:latin typeface="Constantia" panose="02030602050306030303" pitchFamily="18" charset="0"/>
              </a:rPr>
              <a:t> ang </a:t>
            </a:r>
            <a:r>
              <a:rPr lang="en-PH" sz="2800" b="1" dirty="0" err="1">
                <a:latin typeface="Constantia" panose="02030602050306030303" pitchFamily="18" charset="0"/>
              </a:rPr>
              <a:t>katungod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pagsulod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ngadto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sa</a:t>
            </a:r>
            <a:r>
              <a:rPr lang="en-PH" sz="2800" b="1" dirty="0">
                <a:latin typeface="Constantia" panose="02030602050306030303" pitchFamily="18" charset="0"/>
              </a:rPr>
              <a:t> </a:t>
            </a:r>
            <a:r>
              <a:rPr lang="en-PH" sz="2800" b="1" dirty="0" err="1">
                <a:latin typeface="Constantia" panose="02030602050306030303" pitchFamily="18" charset="0"/>
              </a:rPr>
              <a:t>Yutang</a:t>
            </a:r>
            <a:r>
              <a:rPr lang="en-PH" sz="2800" b="1" dirty="0">
                <a:latin typeface="Constantia" panose="02030602050306030303" pitchFamily="18" charset="0"/>
              </a:rPr>
              <a:t> Saad.”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“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Karon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kini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nga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mga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butang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nahitabo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kanila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ingon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nga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panig-ingnan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,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ug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gisulat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kini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aron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mahimong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pagtulon-an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alang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kanato,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nga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mao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gikatakdang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makaabut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sa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katapusan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sa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mga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kapanahonan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.”(1 Corinto 10:11, ESV)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5EA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rgbClr val="793BF9"/>
                </a:solidFill>
              </a:rPr>
              <a:t>Biblikal</a:t>
            </a:r>
            <a:r>
              <a:rPr lang="en-PH" sz="2000" b="1" dirty="0">
                <a:solidFill>
                  <a:srgbClr val="793BF9"/>
                </a:solidFill>
              </a:rPr>
              <a:t> </a:t>
            </a:r>
            <a:r>
              <a:rPr lang="en-PH" sz="2000" b="1" dirty="0" err="1">
                <a:solidFill>
                  <a:srgbClr val="793BF9"/>
                </a:solidFill>
              </a:rPr>
              <a:t>nga</a:t>
            </a:r>
            <a:r>
              <a:rPr lang="en-PH" sz="2000" b="1" dirty="0">
                <a:solidFill>
                  <a:srgbClr val="793BF9"/>
                </a:solidFill>
              </a:rPr>
              <a:t> </a:t>
            </a:r>
            <a:r>
              <a:rPr lang="en-PH" sz="2000" b="1" dirty="0" err="1">
                <a:solidFill>
                  <a:srgbClr val="793BF9"/>
                </a:solidFill>
              </a:rPr>
              <a:t>simbolismo</a:t>
            </a:r>
            <a:r>
              <a:rPr lang="en-PH" sz="2000" b="1" dirty="0">
                <a:solidFill>
                  <a:srgbClr val="793BF9"/>
                </a:solidFill>
              </a:rPr>
              <a:t>: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tipolohiya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klase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tipolohiya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A80052"/>
                </a:solidFill>
              </a:rPr>
              <a:t>Ang </a:t>
            </a:r>
            <a:r>
              <a:rPr lang="en-PH" sz="2000" b="1" dirty="0" err="1">
                <a:solidFill>
                  <a:srgbClr val="A80052"/>
                </a:solidFill>
              </a:rPr>
              <a:t>simbolismo</a:t>
            </a:r>
            <a:r>
              <a:rPr lang="en-PH" sz="2000" b="1" dirty="0">
                <a:solidFill>
                  <a:srgbClr val="A80052"/>
                </a:solidFill>
              </a:rPr>
              <a:t> </a:t>
            </a:r>
            <a:r>
              <a:rPr lang="en-PH" sz="2000" b="1" dirty="0" err="1">
                <a:solidFill>
                  <a:srgbClr val="A80052"/>
                </a:solidFill>
              </a:rPr>
              <a:t>ni</a:t>
            </a:r>
            <a:r>
              <a:rPr lang="en-PH" sz="2000" b="1" dirty="0">
                <a:solidFill>
                  <a:srgbClr val="A80052"/>
                </a:solidFill>
              </a:rPr>
              <a:t> Josue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Si Josue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tipo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antitipo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Si Josue isip tipo sa Iglesia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Makabasa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gihulagway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Pentateuch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basahon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 </a:t>
            </a:r>
            <a:r>
              <a:rPr lang="en-PH" sz="2000" b="1" dirty="0" err="1"/>
              <a:t>mismo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ka lain-lain (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nagtinabangay</a:t>
            </a:r>
            <a:r>
              <a:rPr lang="en-PH" sz="2000" b="1" dirty="0"/>
              <a:t>)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: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kasaysayan</a:t>
            </a:r>
            <a:r>
              <a:rPr lang="en-PH" sz="2000" b="1" dirty="0"/>
              <a:t> ug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simboliko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712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Human </a:t>
            </a:r>
            <a:r>
              <a:rPr lang="en-PH" sz="2000" b="1" dirty="0" err="1"/>
              <a:t>niini</a:t>
            </a:r>
            <a:r>
              <a:rPr lang="en-PH" sz="2000" b="1" dirty="0"/>
              <a:t>,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susihon</a:t>
            </a:r>
            <a:r>
              <a:rPr lang="en-PH" sz="2000" b="1" dirty="0"/>
              <a:t> ang </a:t>
            </a:r>
            <a:r>
              <a:rPr lang="en-PH" sz="2000" b="1" dirty="0" err="1"/>
              <a:t>simbolismo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makuha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mensahe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gibilin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</a:t>
            </a:r>
            <a:r>
              <a:rPr lang="en-PH" sz="2000" b="1" dirty="0" err="1"/>
              <a:t>simbolikong</a:t>
            </a:r>
            <a:r>
              <a:rPr lang="en-PH" sz="2000" b="1" dirty="0"/>
              <a:t> Josue.”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4515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Aron </a:t>
            </a:r>
            <a:r>
              <a:rPr lang="en-PH" sz="2000" b="1" dirty="0" err="1"/>
              <a:t>makahimo</a:t>
            </a:r>
            <a:r>
              <a:rPr lang="en-PH" sz="2000" b="1" dirty="0"/>
              <a:t> </a:t>
            </a:r>
            <a:r>
              <a:rPr lang="en-PH" sz="2000" b="1" dirty="0" err="1"/>
              <a:t>kitag</a:t>
            </a:r>
            <a:r>
              <a:rPr lang="en-PH" sz="2000" b="1" dirty="0"/>
              <a:t> </a:t>
            </a:r>
            <a:r>
              <a:rPr lang="en-PH" sz="2000" b="1" dirty="0" err="1"/>
              <a:t>tukma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simbolikong</a:t>
            </a:r>
            <a:r>
              <a:rPr lang="en-PH" sz="2000" b="1" dirty="0"/>
              <a:t> </a:t>
            </a:r>
            <a:r>
              <a:rPr lang="en-PH" sz="2000" b="1" dirty="0" err="1"/>
              <a:t>paghubad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hulagway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Josue, </a:t>
            </a:r>
            <a:r>
              <a:rPr lang="en-PH" sz="2000" b="1" dirty="0" err="1"/>
              <a:t>kinahanglan</a:t>
            </a:r>
            <a:r>
              <a:rPr lang="en-PH" sz="2000" b="1" dirty="0"/>
              <a:t> una </a:t>
            </a:r>
            <a:r>
              <a:rPr lang="en-PH" sz="2000" b="1" dirty="0" err="1"/>
              <a:t>natong</a:t>
            </a:r>
            <a:r>
              <a:rPr lang="en-PH" sz="2000" b="1" dirty="0"/>
              <a:t> </a:t>
            </a:r>
            <a:r>
              <a:rPr lang="en-PH" sz="2000" b="1" dirty="0" err="1"/>
              <a:t>mahibal</a:t>
            </a:r>
            <a:r>
              <a:rPr lang="en-PH" sz="2000" b="1" dirty="0"/>
              <a:t>-an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lagda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nagadumala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biblikal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simbolismo</a:t>
            </a:r>
            <a:r>
              <a:rPr lang="en-PH" sz="2000" b="1" dirty="0"/>
              <a:t>: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tipo</a:t>
            </a:r>
            <a:r>
              <a:rPr lang="en-PH" sz="2000" b="1" dirty="0"/>
              <a:t> ug </a:t>
            </a:r>
            <a:r>
              <a:rPr lang="en-PH" sz="2000" b="1" dirty="0" err="1"/>
              <a:t>antitipo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746408" y="1591288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BIBLICAL NGA SIMBOLISMO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spc="300" dirty="0">
                <a:ln/>
                <a:solidFill>
                  <a:srgbClr val="C00000"/>
                </a:solidFill>
              </a:rPr>
              <a:t>UNSA ANG TIPOLOHIYA?</a:t>
            </a:r>
            <a:endParaRPr lang="en" sz="4400" b="1" spc="300" dirty="0">
              <a:ln/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“Karon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nahitabo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panig-ingnan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gisulat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pagtulon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-an,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maoy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giabtan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katapusan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.”(1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Corinto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Pablo — ug </a:t>
            </a:r>
            <a:r>
              <a:rPr lang="en-PH" b="1" dirty="0" err="1"/>
              <a:t>ubang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biblikal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magsusulat</a:t>
            </a:r>
            <a:r>
              <a:rPr lang="en-PH" b="1" dirty="0"/>
              <a:t> — </a:t>
            </a:r>
            <a:r>
              <a:rPr lang="en-PH" b="1" dirty="0" err="1"/>
              <a:t>gamiton</a:t>
            </a:r>
            <a:r>
              <a:rPr lang="en-PH" b="1" dirty="0"/>
              <a:t> ang </a:t>
            </a:r>
            <a:r>
              <a:rPr lang="en-PH" b="1" dirty="0" err="1"/>
              <a:t>pulong</a:t>
            </a:r>
            <a:r>
              <a:rPr lang="en-PH" b="1" dirty="0"/>
              <a:t> “</a:t>
            </a:r>
            <a:r>
              <a:rPr lang="en-PH" b="1" dirty="0" err="1"/>
              <a:t>tipo</a:t>
            </a:r>
            <a:r>
              <a:rPr lang="en-PH" b="1" dirty="0"/>
              <a:t>”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</a:t>
            </a:r>
            <a:r>
              <a:rPr lang="en-PH" b="1" dirty="0"/>
              <a:t>-refer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makasaysayanong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o </a:t>
            </a:r>
            <a:r>
              <a:rPr lang="en-PH" b="1" dirty="0" err="1"/>
              <a:t>hitabo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nagrepresenta</a:t>
            </a:r>
            <a:r>
              <a:rPr lang="en-PH" b="1" dirty="0"/>
              <a:t> ug </a:t>
            </a:r>
            <a:r>
              <a:rPr lang="en-PH" b="1" dirty="0" err="1"/>
              <a:t>butang</a:t>
            </a:r>
            <a:r>
              <a:rPr lang="en-PH" b="1" dirty="0"/>
              <a:t> o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o </a:t>
            </a:r>
            <a:r>
              <a:rPr lang="en-PH" b="1" dirty="0" err="1"/>
              <a:t>moabot</a:t>
            </a:r>
            <a:r>
              <a:rPr lang="en-PH" b="1" dirty="0"/>
              <a:t> pa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umaabot</a:t>
            </a:r>
            <a:r>
              <a:rPr lang="en-PH" b="1" dirty="0"/>
              <a:t> (</a:t>
            </a:r>
            <a:r>
              <a:rPr lang="en-PH" b="1" dirty="0" err="1"/>
              <a:t>gitawag</a:t>
            </a:r>
            <a:r>
              <a:rPr lang="en-PH" b="1" dirty="0"/>
              <a:t> ug “</a:t>
            </a:r>
            <a:r>
              <a:rPr lang="en-PH" b="1" dirty="0" err="1"/>
              <a:t>antitipo</a:t>
            </a:r>
            <a:r>
              <a:rPr lang="en-PH" b="1" dirty="0"/>
              <a:t>”).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021745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923624"/>
            <a:ext cx="2601665" cy="163913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0" y="4589743"/>
            <a:ext cx="36219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daghang</a:t>
            </a:r>
            <a:r>
              <a:rPr lang="en-PH" sz="2000" b="1" dirty="0"/>
              <a:t> </a:t>
            </a:r>
            <a:r>
              <a:rPr lang="en-PH" sz="2000" b="1" dirty="0" err="1"/>
              <a:t>higayon</a:t>
            </a:r>
            <a:r>
              <a:rPr lang="en-PH" sz="2000" b="1" dirty="0"/>
              <a:t>, </a:t>
            </a:r>
            <a:r>
              <a:rPr lang="en-PH" sz="2000" b="1" dirty="0" err="1"/>
              <a:t>makit</a:t>
            </a:r>
            <a:r>
              <a:rPr lang="en-PH" sz="2000" b="1" dirty="0"/>
              <a:t>-an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Karaang</a:t>
            </a:r>
            <a:r>
              <a:rPr lang="en-PH" sz="2000" b="1" dirty="0"/>
              <a:t> </a:t>
            </a:r>
            <a:r>
              <a:rPr lang="en-PH" sz="2000" b="1" dirty="0" err="1"/>
              <a:t>Tugon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timailhan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pipila</a:t>
            </a:r>
            <a:r>
              <a:rPr lang="en-PH" sz="2000" b="1" dirty="0"/>
              <a:t> ka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karakter</a:t>
            </a:r>
            <a:r>
              <a:rPr lang="en-PH" sz="2000" b="1" dirty="0"/>
              <a:t> o </a:t>
            </a:r>
            <a:r>
              <a:rPr lang="en-PH" sz="2000" b="1" dirty="0" err="1"/>
              <a:t>hitabo</a:t>
            </a:r>
            <a:r>
              <a:rPr lang="en-PH" sz="2000" b="1" dirty="0"/>
              <a:t> </a:t>
            </a:r>
            <a:r>
              <a:rPr lang="en-PH" sz="2000" b="1" dirty="0" err="1"/>
              <a:t>mao’y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tipo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moabot</a:t>
            </a:r>
            <a:r>
              <a:rPr lang="en-PH" sz="2000" b="1" dirty="0"/>
              <a:t>. </a:t>
            </a:r>
            <a:r>
              <a:rPr lang="en-PH" sz="2000" b="1" dirty="0" err="1"/>
              <a:t>Ania</a:t>
            </a:r>
            <a:r>
              <a:rPr lang="en-PH" sz="2000" b="1" dirty="0"/>
              <a:t> ang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pananglitan</a:t>
            </a:r>
            <a:r>
              <a:rPr lang="en-PH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169881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D22D50E-35E5-4F7F-ABB3-5A6AD2F0C3AB}"/>
              </a:ext>
            </a:extLst>
          </p:cNvPr>
          <p:cNvSpPr/>
          <p:nvPr/>
        </p:nvSpPr>
        <p:spPr>
          <a:xfrm>
            <a:off x="3362189" y="2770091"/>
            <a:ext cx="8525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b="1" dirty="0" err="1"/>
              <a:t>Pananglitan</a:t>
            </a:r>
            <a:r>
              <a:rPr lang="en-PH" b="1" dirty="0"/>
              <a:t>, </a:t>
            </a:r>
            <a:r>
              <a:rPr lang="en-PH" b="1" dirty="0" err="1"/>
              <a:t>sa</a:t>
            </a:r>
            <a:r>
              <a:rPr lang="en-PH" b="1" dirty="0"/>
              <a:t> Roma 5:14, </a:t>
            </a:r>
            <a:r>
              <a:rPr lang="en-PH" b="1" dirty="0" err="1"/>
              <a:t>gisulti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Adan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tipo</a:t>
            </a:r>
            <a:r>
              <a:rPr lang="en-PH" b="1" dirty="0"/>
              <a:t> (“</a:t>
            </a:r>
            <a:r>
              <a:rPr lang="en-PH" b="1" dirty="0" err="1"/>
              <a:t>hulagway</a:t>
            </a:r>
            <a:r>
              <a:rPr lang="en-PH" b="1" dirty="0"/>
              <a:t>” </a:t>
            </a:r>
            <a:r>
              <a:rPr lang="en-PH" b="1" dirty="0" err="1"/>
              <a:t>sa</a:t>
            </a:r>
            <a:r>
              <a:rPr lang="en-PH" b="1" dirty="0"/>
              <a:t> KJV)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moanhi</a:t>
            </a:r>
            <a:r>
              <a:rPr lang="en-PH" b="1" dirty="0"/>
              <a:t>,” </a:t>
            </a:r>
            <a:r>
              <a:rPr lang="en-PH" b="1" dirty="0" err="1"/>
              <a:t>si</a:t>
            </a:r>
            <a:r>
              <a:rPr lang="en-PH" b="1" dirty="0"/>
              <a:t> Jesus —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antitipo</a:t>
            </a:r>
            <a:r>
              <a:rPr lang="en-PH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KLASE-KLASE SA TIPOLOHIYA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nagpabilin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namatay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Herodes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Ug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natuman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gisulti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propeta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Egipto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gitawag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ang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.’”(Mateo 2:15)</a:t>
            </a:r>
            <a:endParaRPr lang="en" sz="1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123825" y="1218128"/>
            <a:ext cx="568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tipo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Karaang</a:t>
            </a:r>
            <a:r>
              <a:rPr lang="en-PH" b="1" dirty="0"/>
              <a:t> </a:t>
            </a:r>
            <a:r>
              <a:rPr lang="en-PH" b="1" dirty="0" err="1"/>
              <a:t>Tugon</a:t>
            </a:r>
            <a:r>
              <a:rPr lang="en-PH" b="1" dirty="0"/>
              <a:t> </a:t>
            </a:r>
            <a:r>
              <a:rPr lang="en-PH" b="1" dirty="0" err="1"/>
              <a:t>nagtudlo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tulo</a:t>
            </a:r>
            <a:r>
              <a:rPr lang="en-PH" b="1" dirty="0"/>
              <a:t> ka lain-</a:t>
            </a:r>
            <a:r>
              <a:rPr lang="en-PH" b="1" dirty="0" err="1"/>
              <a:t>laing</a:t>
            </a:r>
            <a:r>
              <a:rPr lang="en-PH" b="1" dirty="0"/>
              <a:t> </a:t>
            </a:r>
            <a:r>
              <a:rPr lang="en-PH" b="1" dirty="0" err="1"/>
              <a:t>klase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antitipo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Bag-</a:t>
            </a:r>
            <a:r>
              <a:rPr lang="en-PH" b="1" dirty="0" err="1"/>
              <a:t>ong</a:t>
            </a:r>
            <a:r>
              <a:rPr lang="en-PH" b="1" dirty="0"/>
              <a:t> </a:t>
            </a:r>
            <a:r>
              <a:rPr lang="en-PH" b="1" dirty="0" err="1"/>
              <a:t>Tugon:Si</a:t>
            </a:r>
            <a:r>
              <a:rPr lang="en-PH" b="1" dirty="0"/>
              <a:t> </a:t>
            </a:r>
            <a:r>
              <a:rPr lang="en-PH" b="1" dirty="0" err="1"/>
              <a:t>CristoAng</a:t>
            </a:r>
            <a:r>
              <a:rPr lang="en-PH" b="1" dirty="0"/>
              <a:t> </a:t>
            </a:r>
            <a:r>
              <a:rPr lang="en-PH" b="1" dirty="0" err="1"/>
              <a:t>IglesiaAng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749168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1536174"/>
            <a:ext cx="669918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PH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ANG SIMBOLISMO NI JOSUE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it-IT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SI JOSUE INGON NGA TIPO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magpatindog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propeta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kaugalingong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Israelitas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Kinahanglan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maminaw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sz="1600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Deuteronomio</a:t>
            </a:r>
            <a:r>
              <a:rPr lang="en-PH" sz="16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18:15)</a:t>
            </a:r>
            <a:endParaRPr lang="es-ES" sz="1600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47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Si Josue partial nga nagtuman sa tagna ni Moises bahin sa usa pa ka propeta nga magmangulo sa katawhan (Deut. 18:15–19).</a:t>
            </a:r>
            <a:endParaRPr lang="en" sz="2000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399" y="1428750"/>
            <a:ext cx="1922947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5" y="3640886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287431" y="5190445"/>
            <a:ext cx="68981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nasabtan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tagna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Moises </a:t>
            </a:r>
            <a:r>
              <a:rPr lang="en-PH" sz="2000" b="1" dirty="0" err="1"/>
              <a:t>naglangkob</a:t>
            </a:r>
            <a:r>
              <a:rPr lang="en-PH" sz="2000" b="1" dirty="0"/>
              <a:t> </a:t>
            </a:r>
            <a:r>
              <a:rPr lang="en-PH" sz="2000" b="1" dirty="0" err="1"/>
              <a:t>labaw</a:t>
            </a:r>
            <a:r>
              <a:rPr lang="en-PH" sz="2000" b="1" dirty="0"/>
              <a:t> pa kay Josue (Juan 1:21).</a:t>
            </a:r>
            <a:r>
              <a:rPr lang="en-PH" sz="2000" b="1" dirty="0" err="1"/>
              <a:t>Busa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Moises ug </a:t>
            </a:r>
            <a:r>
              <a:rPr lang="en-PH" sz="2000" b="1" dirty="0" err="1"/>
              <a:t>si</a:t>
            </a:r>
            <a:r>
              <a:rPr lang="en-PH" sz="2000" b="1" dirty="0"/>
              <a:t> Josue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tipo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Antitipo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nagtuman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tagna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</a:t>
            </a:r>
            <a:r>
              <a:rPr lang="en-PH" sz="2000" b="1" dirty="0" err="1"/>
              <a:t>Propeta</a:t>
            </a:r>
            <a:r>
              <a:rPr lang="en-PH" sz="2000" b="1" dirty="0"/>
              <a:t>”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gihatag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Moises: </a:t>
            </a:r>
            <a:r>
              <a:rPr lang="en-PH" sz="2000" b="1" dirty="0" err="1"/>
              <a:t>si</a:t>
            </a:r>
            <a:r>
              <a:rPr lang="en-PH" sz="2000" b="1" dirty="0"/>
              <a:t> Jesus (</a:t>
            </a:r>
            <a:r>
              <a:rPr lang="en-PH" sz="2000" b="1" dirty="0" err="1"/>
              <a:t>Buhat</a:t>
            </a:r>
            <a:r>
              <a:rPr lang="en-PH" sz="2000" b="1" dirty="0"/>
              <a:t> 3:22–26).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488945"/>
            <a:ext cx="529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Samtang</a:t>
            </a:r>
            <a:r>
              <a:rPr lang="en-PH" b="1" dirty="0"/>
              <a:t> ang manna </a:t>
            </a:r>
            <a:r>
              <a:rPr lang="en-PH" b="1" dirty="0" err="1"/>
              <a:t>nanghulog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ilalom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Moises,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mihunong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Josue. </a:t>
            </a:r>
            <a:r>
              <a:rPr lang="en-PH" b="1" dirty="0" err="1"/>
              <a:t>Dugang</a:t>
            </a:r>
            <a:r>
              <a:rPr lang="en-PH" b="1" dirty="0"/>
              <a:t> pa, </a:t>
            </a:r>
            <a:r>
              <a:rPr lang="en-PH" b="1" dirty="0" err="1"/>
              <a:t>si</a:t>
            </a:r>
            <a:r>
              <a:rPr lang="en-PH" b="1" dirty="0"/>
              <a:t> Josue </a:t>
            </a:r>
            <a:r>
              <a:rPr lang="en-PH" b="1" dirty="0" err="1"/>
              <a:t>nagpadayon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instruksyon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sa:pagbahin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yuta</a:t>
            </a:r>
            <a:r>
              <a:rPr lang="en-PH" b="1" dirty="0"/>
              <a:t>, </a:t>
            </a:r>
            <a:r>
              <a:rPr lang="en-PH" b="1" dirty="0" err="1"/>
              <a:t>ugmga</a:t>
            </a:r>
            <a:r>
              <a:rPr lang="en-PH" b="1" dirty="0"/>
              <a:t> </a:t>
            </a:r>
            <a:r>
              <a:rPr lang="en-PH" b="1" dirty="0" err="1"/>
              <a:t>siyudad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dalangpanan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gihatag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Moises.</a:t>
            </a:r>
            <a:endParaRPr lang="en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96" y="5162530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2803" y="5162530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727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ni</a:t>
            </a:r>
            <a:r>
              <a:rPr lang="en-PH" b="1" dirty="0"/>
              <a:t> Moises,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Josue:nadawat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direktang</a:t>
            </a:r>
            <a:r>
              <a:rPr lang="en-PH" b="1" dirty="0"/>
              <a:t> </a:t>
            </a:r>
            <a:r>
              <a:rPr lang="en-PH" b="1" dirty="0" err="1"/>
              <a:t>mensahe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Dios,nagsaulog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Paska,mitabok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tubig,nakakita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Manolunda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Ginoo,ang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giunat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kamot</a:t>
            </a:r>
            <a:r>
              <a:rPr lang="en-PH" b="1" dirty="0"/>
              <a:t> </a:t>
            </a:r>
            <a:r>
              <a:rPr lang="en-PH" b="1" dirty="0" err="1"/>
              <a:t>nagdala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kadaugan,giimbitar</a:t>
            </a:r>
            <a:r>
              <a:rPr lang="en-PH" b="1" dirty="0"/>
              <a:t> ang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magpabilin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matinumanon</a:t>
            </a:r>
            <a:r>
              <a:rPr lang="en-PH" b="1" dirty="0"/>
              <a:t> </a:t>
            </a:r>
            <a:r>
              <a:rPr lang="en-PH" b="1" dirty="0" err="1"/>
              <a:t>pagkahuman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kamatayon</a:t>
            </a:r>
            <a:r>
              <a:rPr lang="en-PH" b="1" dirty="0"/>
              <a:t>, ug </a:t>
            </a:r>
            <a:r>
              <a:rPr lang="en-PH" b="1" dirty="0" err="1"/>
              <a:t>uban</a:t>
            </a:r>
            <a:r>
              <a:rPr lang="en-PH" b="1" dirty="0"/>
              <a:t> pa.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PH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ANG ANTITIPO NI JOSUE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panahon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pabor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tubagon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kaluwasan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tabangan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pagabantayan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paghimoon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tugon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katawhan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pag-uli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pagtudlo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pag-usab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ilang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nahimong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kawad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-on.”(</a:t>
            </a:r>
            <a:r>
              <a:rPr lang="en-PH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Isaías</a:t>
            </a:r>
            <a:r>
              <a:rPr lang="en-PH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49:8, NIV)</a:t>
            </a:r>
            <a:endParaRPr lang="en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74195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tumong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gipangulohan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pagpahimutang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Yutang</a:t>
            </a:r>
            <a:r>
              <a:rPr lang="en-PH" sz="2000" b="1" dirty="0"/>
              <a:t> Saad. Si </a:t>
            </a:r>
            <a:r>
              <a:rPr lang="en-PH" sz="2000" b="1" dirty="0" err="1"/>
              <a:t>Isaías</a:t>
            </a:r>
            <a:r>
              <a:rPr lang="en-PH" sz="2000" b="1" dirty="0"/>
              <a:t> </a:t>
            </a:r>
            <a:r>
              <a:rPr lang="en-PH" sz="2000" b="1" dirty="0" err="1"/>
              <a:t>naghulagway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buluhaton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Mesias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pagtudlo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“</a:t>
            </a:r>
            <a:r>
              <a:rPr lang="en-PH" sz="2000" b="1" dirty="0" err="1"/>
              <a:t>napabayaang</a:t>
            </a:r>
            <a:r>
              <a:rPr lang="en-PH" sz="2000" b="1" dirty="0"/>
              <a:t> </a:t>
            </a:r>
            <a:r>
              <a:rPr lang="en-PH" sz="2000" b="1" dirty="0" err="1"/>
              <a:t>panulondon</a:t>
            </a:r>
            <a:r>
              <a:rPr lang="en-PH" sz="2000" b="1" dirty="0"/>
              <a:t>” (Isa. 49:8), </a:t>
            </a:r>
            <a:r>
              <a:rPr lang="en-PH" sz="2000" b="1" dirty="0" err="1"/>
              <a:t>gamit</a:t>
            </a:r>
            <a:r>
              <a:rPr lang="en-PH" sz="2000" b="1" dirty="0"/>
              <a:t> ang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pinulongan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makit</a:t>
            </a:r>
            <a:r>
              <a:rPr lang="en-PH" sz="2000" b="1" dirty="0"/>
              <a:t>-an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basahon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Josue.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957443"/>
              </p:ext>
            </p:extLst>
          </p:nvPr>
        </p:nvGraphicFramePr>
        <p:xfrm>
          <a:off x="85725" y="4044330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753" y="1729846"/>
            <a:ext cx="3556747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74195" y="3257312"/>
            <a:ext cx="8253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Sa unsang paagi makita ang kinabuhi ug buluhaton ni Josue (ingon nga tipo) nga natuman sa kinabuhi ug buluhaton ni Jesus (ang antitipo)?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1313</Words>
  <Application>Microsoft Office PowerPoint</Application>
  <PresentationFormat>Panorámica</PresentationFormat>
  <Paragraphs>95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100</cp:revision>
  <dcterms:created xsi:type="dcterms:W3CDTF">2025-11-01T16:23:57Z</dcterms:created>
  <dcterms:modified xsi:type="dcterms:W3CDTF">2025-11-24T21:16:50Z</dcterms:modified>
</cp:coreProperties>
</file>