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94" r:id="rId3"/>
    <p:sldId id="295" r:id="rId4"/>
    <p:sldId id="257" r:id="rId5"/>
    <p:sldId id="258" r:id="rId6"/>
    <p:sldId id="292" r:id="rId7"/>
    <p:sldId id="259" r:id="rId8"/>
    <p:sldId id="260" r:id="rId9"/>
    <p:sldId id="293" r:id="rId10"/>
    <p:sldId id="261" r:id="rId11"/>
    <p:sldId id="262" r:id="rId12"/>
    <p:sldId id="289" r:id="rId13"/>
    <p:sldId id="264"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423"/>
    <a:srgbClr val="B9F5FD"/>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18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3" qsCatId="simple" csTypeId="urn:microsoft.com/office/officeart/2005/8/colors/colorful4#2" csCatId="colorful" phldr="1"/>
      <dgm:spPr/>
      <dgm:t>
        <a:bodyPr>
          <a:normAutofit/>
        </a:bodyPr>
        <a:lstStyle/>
        <a:p>
          <a:endParaRPr lang="es-ES"/>
        </a:p>
      </dgm:t>
    </dgm:pt>
    <dgm:pt modelId="{F4610E80-4EA3-47E2-B382-D17B8EA4B5F0}">
      <dgm:prSet custT="1"/>
      <dgm:spPr>
        <a:solidFill>
          <a:schemeClr val="accent5">
            <a:lumMod val="50000"/>
          </a:schemeClr>
        </a:solidFill>
      </dgm:spPr>
      <dgm:t>
        <a:bodyPr>
          <a:normAutofit/>
        </a:bodyPr>
        <a:lstStyle/>
        <a:p>
          <a:r>
            <a:rPr lang="ceb-PH" sz="2000" b="1" noProof="0" dirty="0">
              <a:effectLst>
                <a:outerShdw blurRad="38100" dist="38100" dir="2700000" algn="tl">
                  <a:srgbClr val="000000">
                    <a:alpha val="60000"/>
                  </a:srgbClr>
                </a:outerShdw>
              </a:effectLst>
            </a:rPr>
            <a:t>Niadtong higayona, nakigsaad ang Diyos kang Abram, nga miagi sa taliwala sa mga halad (Gen. 15:7–21)</a:t>
          </a:r>
          <a:endParaRPr lang="en-US" sz="2000" noProof="0" dirty="0">
            <a:effectLst>
              <a:outerShdw blurRad="38100" dist="38100" dir="2700000" algn="tl">
                <a:srgbClr val="000000">
                  <a:alpha val="60000"/>
                </a:srgbClr>
              </a:outerShdw>
            </a:effectLst>
          </a:endParaRPr>
        </a:p>
      </dgm:t>
    </dgm:pt>
    <dgm:pt modelId="{8353B093-9109-42EB-BD5A-090A5E1C16A3}" type="parTrans" cxnId="{1EC815A1-B5DF-462B-86FB-0E5455F31542}">
      <dgm:prSet/>
      <dgm:spPr/>
      <dgm:t>
        <a:bodyPr>
          <a:normAutofit/>
        </a:bodyPr>
        <a:lstStyle/>
        <a:p>
          <a:endParaRPr lang="es-ES" sz="2000">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normAutofit/>
        </a:bodyPr>
        <a:lstStyle/>
        <a:p>
          <a:endParaRPr lang="es-ES" sz="2000">
            <a:effectLst>
              <a:outerShdw blurRad="38100" dist="38100" dir="2700000" algn="tl">
                <a:srgbClr val="000000">
                  <a:alpha val="60000"/>
                </a:srgbClr>
              </a:outerShdw>
            </a:effectLst>
          </a:endParaRPr>
        </a:p>
      </dgm:t>
    </dgm:pt>
    <dgm:pt modelId="{1645775C-B166-4877-AE68-92D7E00D3383}">
      <dgm:prSet custT="1"/>
      <dgm:spPr>
        <a:solidFill>
          <a:schemeClr val="accent6">
            <a:lumMod val="75000"/>
          </a:schemeClr>
        </a:solidFill>
      </dgm:spPr>
      <dgm:t>
        <a:bodyPr>
          <a:normAutofit/>
        </a:bodyPr>
        <a:lstStyle/>
        <a:p>
          <a:r>
            <a:rPr lang="ceb-PH" sz="2000" b="1" noProof="0" dirty="0">
              <a:effectLst>
                <a:outerShdw blurRad="38100" dist="38100" dir="2700000" algn="tl">
                  <a:srgbClr val="000000">
                    <a:alpha val="60000"/>
                  </a:srgbClr>
                </a:outerShdw>
              </a:effectLst>
            </a:rPr>
            <a:t>Giusab sa Diyos ang iyang ngalan ug kang Sara. Gipasaligan siya nga ang iyang kaliwat anak ni Sara (Gen. 17:1–8, 15–16)</a:t>
          </a:r>
          <a:endParaRPr lang="en-US" sz="2000" noProof="0" dirty="0">
            <a:effectLst>
              <a:outerShdw blurRad="38100" dist="38100" dir="2700000" algn="tl">
                <a:srgbClr val="000000">
                  <a:alpha val="60000"/>
                </a:srgbClr>
              </a:outerShdw>
            </a:effectLst>
          </a:endParaRPr>
        </a:p>
      </dgm:t>
    </dgm:pt>
    <dgm:pt modelId="{439587C3-614E-4022-AA57-695FD291A010}" type="parTrans" cxnId="{FBC7A2D6-AF22-412A-B5CF-180697255346}">
      <dgm:prSet/>
      <dgm:spPr/>
      <dgm:t>
        <a:bodyPr>
          <a:normAutofit/>
        </a:bodyPr>
        <a:lstStyle/>
        <a:p>
          <a:endParaRPr lang="es-ES" sz="2000">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normAutofit/>
        </a:bodyPr>
        <a:lstStyle/>
        <a:p>
          <a:endParaRPr lang="es-ES" sz="2000">
            <a:effectLst>
              <a:outerShdw blurRad="38100" dist="38100" dir="2700000" algn="tl">
                <a:srgbClr val="000000">
                  <a:alpha val="60000"/>
                </a:srgbClr>
              </a:outerShdw>
            </a:effectLst>
          </a:endParaRPr>
        </a:p>
      </dgm:t>
    </dgm:pt>
    <dgm:pt modelId="{B80B4D25-B8C0-4234-BE4B-8943C9D019EA}">
      <dgm:prSet custT="1"/>
      <dgm:spPr>
        <a:solidFill>
          <a:schemeClr val="tx2">
            <a:lumMod val="75000"/>
          </a:schemeClr>
        </a:solidFill>
      </dgm:spPr>
      <dgm:t>
        <a:bodyPr>
          <a:normAutofit/>
        </a:bodyPr>
        <a:lstStyle/>
        <a:p>
          <a:r>
            <a:rPr lang="ceb-PH" sz="2000" b="1" noProof="0" dirty="0">
              <a:effectLst>
                <a:outerShdw blurRad="38100" dist="38100" dir="2700000" algn="tl">
                  <a:srgbClr val="000000">
                    <a:alpha val="60000"/>
                  </a:srgbClr>
                </a:outerShdw>
              </a:effectLst>
            </a:rPr>
            <a:t>Nagpakita ang Diyos kang Abraham uban sa duha ka anghel, ug nagpahibalo sa pagkatawo ni Isaac (Gen. 18:1–2, 10)</a:t>
          </a:r>
          <a:endParaRPr lang="en-US" sz="2000" noProof="0" dirty="0">
            <a:effectLst>
              <a:outerShdw blurRad="38100" dist="38100" dir="2700000" algn="tl">
                <a:srgbClr val="000000">
                  <a:alpha val="60000"/>
                </a:srgbClr>
              </a:outerShdw>
            </a:effectLst>
          </a:endParaRPr>
        </a:p>
      </dgm:t>
    </dgm:pt>
    <dgm:pt modelId="{E725FF78-E1EB-405F-B5AE-BB22635CF6D2}" type="parTrans" cxnId="{9B79708B-1172-4FF3-B0B8-B74CFC0D409E}">
      <dgm:prSet/>
      <dgm:spPr/>
      <dgm:t>
        <a:bodyPr>
          <a:normAutofit/>
        </a:bodyPr>
        <a:lstStyle/>
        <a:p>
          <a:endParaRPr lang="es-ES" sz="2000">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normAutofit/>
        </a:bodyPr>
        <a:lstStyle/>
        <a:p>
          <a:endParaRPr lang="es-ES" sz="2000">
            <a:effectLst>
              <a:outerShdw blurRad="38100" dist="38100" dir="2700000" algn="tl">
                <a:srgbClr val="000000">
                  <a:alpha val="60000"/>
                </a:srgbClr>
              </a:outerShdw>
            </a:effectLst>
          </a:endParaRPr>
        </a:p>
      </dgm:t>
    </dgm:pt>
    <dgm:pt modelId="{C980763B-B45D-47D8-A091-59CD3B2ED63E}">
      <dgm:prSet custT="1"/>
      <dgm:spPr>
        <a:solidFill>
          <a:srgbClr val="98465F"/>
        </a:solidFill>
      </dgm:spPr>
      <dgm:t>
        <a:bodyPr>
          <a:normAutofit/>
        </a:bodyPr>
        <a:lstStyle/>
        <a:p>
          <a:r>
            <a:rPr lang="ceb-PH" sz="2000" b="1" noProof="0" dirty="0">
              <a:effectLst>
                <a:outerShdw blurRad="38100" dist="38100" dir="2700000" algn="tl">
                  <a:srgbClr val="000000">
                    <a:alpha val="60000"/>
                  </a:srgbClr>
                </a:outerShdw>
              </a:effectLst>
            </a:rPr>
            <a:t>Gisugo sa Diyos si Abraham sa paghalad kang Isaac. Pinaagi sa puli nga halad, gipadayag kaniya ang dakong plano sa pagtubos (Gen. 22:1–3, 9–13).</a:t>
          </a:r>
          <a:endParaRPr lang="en-US" sz="2000" noProof="0" dirty="0">
            <a:effectLst>
              <a:outerShdw blurRad="38100" dist="38100" dir="2700000" algn="tl">
                <a:srgbClr val="000000">
                  <a:alpha val="60000"/>
                </a:srgbClr>
              </a:outerShdw>
            </a:effectLst>
          </a:endParaRPr>
        </a:p>
      </dgm:t>
    </dgm:pt>
    <dgm:pt modelId="{423A6DB8-6814-41AA-B090-4773B9A5A29D}" type="parTrans" cxnId="{E41CD9B1-E9ED-486C-AEBD-D51F57A94D2B}">
      <dgm:prSet/>
      <dgm:spPr/>
      <dgm:t>
        <a:bodyPr>
          <a:normAutofit/>
        </a:bodyPr>
        <a:lstStyle/>
        <a:p>
          <a:endParaRPr lang="es-ES" sz="2000">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normAutofit/>
        </a:bodyPr>
        <a:lstStyle/>
        <a:p>
          <a:endParaRPr lang="es-ES" sz="2000">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4" qsCatId="simple" csTypeId="urn:microsoft.com/office/officeart/2005/8/colors/colorful1#3" csCatId="colorful" phldr="1"/>
      <dgm:spPr/>
      <dgm:t>
        <a:bodyPr>
          <a:normAutofit/>
        </a:bodyPr>
        <a:lstStyle/>
        <a:p>
          <a:endParaRPr lang="es-ES"/>
        </a:p>
      </dgm:t>
    </dgm:pt>
    <dgm:pt modelId="{A7D4F87E-0341-4A97-BC66-2F68D2A2E44E}">
      <dgm:prSet custT="1"/>
      <dgm:spPr>
        <a:solidFill>
          <a:srgbClr val="9F7919"/>
        </a:solidFill>
      </dgm:spPr>
      <dgm:t>
        <a:bodyPr>
          <a:normAutofit/>
        </a:bodyPr>
        <a:lstStyle/>
        <a:p>
          <a:r>
            <a:rPr lang="ceb-PH" sz="2000" b="1" noProof="0" dirty="0">
              <a:effectLst>
                <a:outerShdw blurRad="38100" dist="38100" dir="2700000" algn="tl">
                  <a:srgbClr val="000000">
                    <a:alpha val="59000"/>
                  </a:srgbClr>
                </a:outerShdw>
              </a:effectLst>
            </a:rPr>
            <a:t>Sa Sichem, gisaad nga ang iyang kaliwat makapanunod sa yuta sa Canaan (Gen. 12:6–7)</a:t>
          </a:r>
          <a:endParaRPr lang="en-US" sz="2000" noProof="0"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normAutofit/>
        </a:bodyPr>
        <a:lstStyle/>
        <a:p>
          <a:endParaRPr lang="es-ES" sz="2000">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normAutofit/>
        </a:bodyPr>
        <a:lstStyle/>
        <a:p>
          <a:endParaRPr lang="es-ES" sz="2000">
            <a:effectLst>
              <a:outerShdw blurRad="38100" dist="38100" dir="2700000" algn="tl">
                <a:srgbClr val="000000">
                  <a:alpha val="59000"/>
                </a:srgbClr>
              </a:outerShdw>
            </a:effectLst>
          </a:endParaRPr>
        </a:p>
      </dgm:t>
    </dgm:pt>
    <dgm:pt modelId="{491BE7FD-8FE6-44EE-AF33-5F9CB9DC3673}">
      <dgm:prSet custT="1"/>
      <dgm:spPr>
        <a:solidFill>
          <a:schemeClr val="accent1">
            <a:lumMod val="75000"/>
          </a:schemeClr>
        </a:solidFill>
      </dgm:spPr>
      <dgm:t>
        <a:bodyPr>
          <a:normAutofit/>
        </a:bodyPr>
        <a:lstStyle/>
        <a:p>
          <a:pPr rtl="0"/>
          <a:r>
            <a:rPr lang="ceb-PH" sz="2000" b="1" noProof="0" dirty="0">
              <a:effectLst>
                <a:outerShdw blurRad="38100" dist="38100" dir="2700000" algn="tl">
                  <a:srgbClr val="000000">
                    <a:alpha val="59000"/>
                  </a:srgbClr>
                </a:outerShdw>
              </a:effectLst>
            </a:rPr>
            <a:t>Sa Bethel, gibag-o sa Diyos ang pakigsaad: ang iyang kaliwat mahisama sa “abog sa yuta” (Gen. 13:14–18)</a:t>
          </a:r>
          <a:endParaRPr lang="en-US" sz="2000" noProof="0"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normAutofit/>
        </a:bodyPr>
        <a:lstStyle/>
        <a:p>
          <a:endParaRPr lang="es-ES" sz="2000">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normAutofit/>
        </a:bodyPr>
        <a:lstStyle/>
        <a:p>
          <a:endParaRPr lang="es-ES" sz="2000">
            <a:effectLst>
              <a:outerShdw blurRad="38100" dist="38100" dir="2700000" algn="tl">
                <a:srgbClr val="000000">
                  <a:alpha val="59000"/>
                </a:srgbClr>
              </a:outerShdw>
            </a:effectLst>
          </a:endParaRPr>
        </a:p>
      </dgm:t>
    </dgm:pt>
    <dgm:pt modelId="{C3D3DA70-85C8-4FD5-99F3-98BF13042262}">
      <dgm:prSet custT="1"/>
      <dgm:spPr>
        <a:solidFill>
          <a:schemeClr val="accent3">
            <a:lumMod val="75000"/>
          </a:schemeClr>
        </a:solidFill>
      </dgm:spPr>
      <dgm:t>
        <a:bodyPr>
          <a:normAutofit/>
        </a:bodyPr>
        <a:lstStyle/>
        <a:p>
          <a:r>
            <a:rPr lang="ceb-PH" sz="2000" b="1" noProof="0" dirty="0">
              <a:effectLst>
                <a:outerShdw blurRad="38100" dist="38100" dir="2700000" algn="tl">
                  <a:srgbClr val="000000">
                    <a:alpha val="59000"/>
                  </a:srgbClr>
                </a:outerShdw>
              </a:effectLst>
            </a:rPr>
            <a:t>Sa Mamre, gisaad nga ang iyang kaliwat sama kadaghan sa mga bituon. “Mituo si Abram sa Ginoo, ug giisip kini Kaniya nga pagkamatarong” (Gen.</a:t>
          </a:r>
          <a:r>
            <a:rPr lang="ceb-PH" sz="1600" b="1" noProof="0" dirty="0">
              <a:effectLst>
                <a:outerShdw blurRad="38100" dist="38100" dir="2700000" algn="tl">
                  <a:srgbClr val="000000">
                    <a:alpha val="59000"/>
                  </a:srgbClr>
                </a:outerShdw>
              </a:effectLst>
            </a:rPr>
            <a:t> 15:1–6)</a:t>
          </a:r>
          <a:endParaRPr lang="en-US" sz="2000" noProof="0"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normAutofit/>
        </a:bodyPr>
        <a:lstStyle/>
        <a:p>
          <a:endParaRPr lang="es-ES" sz="2000">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normAutofit/>
        </a:bodyPr>
        <a:lstStyle/>
        <a:p>
          <a:endParaRPr lang="es-ES" sz="2000">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2" qsCatId="3D" csTypeId="urn:microsoft.com/office/officeart/2005/8/colors/colorful1#4" csCatId="colorful" phldr="1"/>
      <dgm:spPr/>
      <dgm:t>
        <a:bodyPr>
          <a:normAutofi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normAutofit/>
        </a:bodyPr>
        <a:lstStyle/>
        <a:p>
          <a:r>
            <a:rPr lang="ceb-PH" sz="1800" b="1" noProof="0" dirty="0"/>
            <a:t>Espirituhanon ang Iyang kaanyag, dili sa panagway (b. 2)</a:t>
          </a:r>
          <a:endParaRPr lang="en-US" sz="1800" noProof="0" dirty="0"/>
        </a:p>
      </dgm:t>
    </dgm:pt>
    <dgm:pt modelId="{9EF17351-858D-42CC-A53A-654F3F1A230E}" type="parTrans" cxnId="{8EF2366F-25A2-44F0-8103-4FBABD4D95B5}">
      <dgm:prSet/>
      <dgm:spPr/>
      <dgm:t>
        <a:bodyPr>
          <a:normAutofit/>
        </a:bodyPr>
        <a:lstStyle/>
        <a:p>
          <a:endParaRPr lang="es-ES" sz="1800"/>
        </a:p>
      </dgm:t>
    </dgm:pt>
    <dgm:pt modelId="{6012DC52-1026-4642-8474-5511A643BF7D}" type="sibTrans" cxnId="{8EF2366F-25A2-44F0-8103-4FBABD4D95B5}">
      <dgm:prSet/>
      <dgm:spPr/>
      <dgm:t>
        <a:bodyPr>
          <a:normAutofi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normAutofit/>
        </a:bodyPr>
        <a:lstStyle/>
        <a:p>
          <a:r>
            <a:rPr lang="ceb-PH" sz="1800" b="1" noProof="0" dirty="0"/>
            <a:t>Gitamay, gisakitan ug gisalikway Siya (b. 3)</a:t>
          </a:r>
          <a:endParaRPr lang="en-US" sz="1800" noProof="0" dirty="0"/>
        </a:p>
      </dgm:t>
    </dgm:pt>
    <dgm:pt modelId="{B733B311-22A7-4109-9E76-D4DED783F57E}" type="parTrans" cxnId="{1B818C11-BA74-4D62-8CF0-EA08E0B958D5}">
      <dgm:prSet/>
      <dgm:spPr/>
      <dgm:t>
        <a:bodyPr>
          <a:normAutofit/>
        </a:bodyPr>
        <a:lstStyle/>
        <a:p>
          <a:endParaRPr lang="es-ES" sz="1800"/>
        </a:p>
      </dgm:t>
    </dgm:pt>
    <dgm:pt modelId="{6991A908-6CC1-4845-8E33-A4D94CD0CB88}" type="sibTrans" cxnId="{1B818C11-BA74-4D62-8CF0-EA08E0B958D5}">
      <dgm:prSet/>
      <dgm:spPr/>
      <dgm:t>
        <a:bodyPr>
          <a:normAutofi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normAutofit/>
        </a:bodyPr>
        <a:lstStyle/>
        <a:p>
          <a:r>
            <a:rPr lang="ceb-PH" sz="1800" b="1" noProof="0" dirty="0"/>
            <a:t>Daghan ang Iyang giayo, apan wala Siya dawata (b. 4)</a:t>
          </a:r>
          <a:endParaRPr lang="en-US" sz="1800" noProof="0" dirty="0"/>
        </a:p>
      </dgm:t>
    </dgm:pt>
    <dgm:pt modelId="{248FCA8B-D634-4C59-80EB-9365DC7BBFFC}" type="parTrans" cxnId="{FD0FB32C-23BB-4B35-A9C7-686DA919AF8D}">
      <dgm:prSet/>
      <dgm:spPr/>
      <dgm:t>
        <a:bodyPr>
          <a:normAutofit/>
        </a:bodyPr>
        <a:lstStyle/>
        <a:p>
          <a:endParaRPr lang="es-ES" sz="1800"/>
        </a:p>
      </dgm:t>
    </dgm:pt>
    <dgm:pt modelId="{29FA3C20-713A-4918-AADC-E88263134FF7}" type="sibTrans" cxnId="{FD0FB32C-23BB-4B35-A9C7-686DA919AF8D}">
      <dgm:prSet/>
      <dgm:spPr/>
      <dgm:t>
        <a:bodyPr>
          <a:normAutofi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normAutofit/>
        </a:bodyPr>
        <a:lstStyle/>
        <a:p>
          <a:r>
            <a:rPr lang="ceb-PH" sz="1800" b="1" noProof="0" dirty="0"/>
            <a:t>Sa Iyang kamatayon sa krus, giluwas kita (b. 5)</a:t>
          </a:r>
          <a:endParaRPr lang="en-US" sz="1800" noProof="0" dirty="0"/>
        </a:p>
      </dgm:t>
    </dgm:pt>
    <dgm:pt modelId="{09FF405C-48B6-4750-AE10-89659BE9B458}" type="parTrans" cxnId="{820B0BAE-47AE-49AC-B82E-E050E2D8EE63}">
      <dgm:prSet/>
      <dgm:spPr/>
      <dgm:t>
        <a:bodyPr>
          <a:normAutofit/>
        </a:bodyPr>
        <a:lstStyle/>
        <a:p>
          <a:endParaRPr lang="es-ES" sz="1800"/>
        </a:p>
      </dgm:t>
    </dgm:pt>
    <dgm:pt modelId="{45E1D0F5-6913-4BC9-A914-36B0546AD27E}" type="sibTrans" cxnId="{820B0BAE-47AE-49AC-B82E-E050E2D8EE63}">
      <dgm:prSet/>
      <dgm:spPr/>
      <dgm:t>
        <a:bodyPr>
          <a:normAutofi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normAutofit/>
        </a:bodyPr>
        <a:lstStyle/>
        <a:p>
          <a:r>
            <a:rPr lang="ceb-PH" sz="1800" b="1" noProof="0" dirty="0"/>
            <a:t>Gipahamtang sa Diyos Kaniya ang atong mga sala (b. 6)</a:t>
          </a:r>
          <a:endParaRPr lang="en-US" sz="1800" noProof="0" dirty="0"/>
        </a:p>
      </dgm:t>
    </dgm:pt>
    <dgm:pt modelId="{D725D9D1-8860-46B5-899B-2392C3737577}" type="parTrans" cxnId="{FEAB4EA7-3DD3-49F0-9F37-39539930F610}">
      <dgm:prSet/>
      <dgm:spPr/>
      <dgm:t>
        <a:bodyPr>
          <a:normAutofit/>
        </a:bodyPr>
        <a:lstStyle/>
        <a:p>
          <a:endParaRPr lang="es-ES" sz="1800"/>
        </a:p>
      </dgm:t>
    </dgm:pt>
    <dgm:pt modelId="{7DB41B7B-54C8-4BD5-9F9F-40BA8F957016}" type="sibTrans" cxnId="{FEAB4EA7-3DD3-49F0-9F37-39539930F610}">
      <dgm:prSet/>
      <dgm:spPr/>
      <dgm:t>
        <a:bodyPr>
          <a:normAutofi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normAutofit/>
        </a:bodyPr>
        <a:lstStyle/>
        <a:p>
          <a:r>
            <a:rPr lang="ceb-PH" sz="1800" b="1" noProof="0" dirty="0"/>
            <a:t>Wala Siya modepensa batok sa mga nagsumbong (b. 7)</a:t>
          </a:r>
          <a:endParaRPr lang="en-US" sz="1800" noProof="0" dirty="0"/>
        </a:p>
      </dgm:t>
    </dgm:pt>
    <dgm:pt modelId="{008715D0-6B1D-4526-8C5B-CFB06D81D2BF}" type="parTrans" cxnId="{874E38AD-1524-4897-88A0-34FE8A86B650}">
      <dgm:prSet/>
      <dgm:spPr/>
      <dgm:t>
        <a:bodyPr>
          <a:normAutofit/>
        </a:bodyPr>
        <a:lstStyle/>
        <a:p>
          <a:endParaRPr lang="es-ES" sz="1800"/>
        </a:p>
      </dgm:t>
    </dgm:pt>
    <dgm:pt modelId="{0DEADBDD-8602-4BA7-8B3F-2E9D04E12553}" type="sibTrans" cxnId="{874E38AD-1524-4897-88A0-34FE8A86B650}">
      <dgm:prSet/>
      <dgm:spPr/>
      <dgm:t>
        <a:bodyPr>
          <a:normAutofit/>
        </a:bodyPr>
        <a:lstStyle/>
        <a:p>
          <a:endParaRPr lang="es-ES" sz="1800"/>
        </a:p>
      </dgm:t>
    </dgm:pt>
    <dgm:pt modelId="{21EE72C8-3711-4DB1-A109-33D4D7CD99F3}">
      <dgm:prSet custT="1"/>
      <dgm:spPr>
        <a:solidFill>
          <a:srgbClr val="FFE697"/>
        </a:solidFill>
        <a:ln>
          <a:solidFill>
            <a:srgbClr val="FFC000"/>
          </a:solidFill>
        </a:ln>
      </dgm:spPr>
      <dgm:t>
        <a:bodyPr>
          <a:normAutofit/>
        </a:bodyPr>
        <a:lstStyle/>
        <a:p>
          <a:r>
            <a:rPr lang="ceb-PH" sz="1800" b="1" noProof="0" dirty="0"/>
            <a:t>Gihukman Siya ug gisilotan sa kamatayon (b. 8)</a:t>
          </a:r>
          <a:endParaRPr lang="en-US" sz="1800" noProof="0" dirty="0"/>
        </a:p>
      </dgm:t>
    </dgm:pt>
    <dgm:pt modelId="{E136CDE6-FB94-4C34-B03E-ED4F6D51F429}" type="parTrans" cxnId="{9B4C6B4C-84B2-4F86-AE05-8BAB70C0434B}">
      <dgm:prSet/>
      <dgm:spPr/>
      <dgm:t>
        <a:bodyPr>
          <a:normAutofit/>
        </a:bodyPr>
        <a:lstStyle/>
        <a:p>
          <a:endParaRPr lang="es-ES" sz="1800"/>
        </a:p>
      </dgm:t>
    </dgm:pt>
    <dgm:pt modelId="{FEF0D992-562B-4EBA-86B1-8749E906A822}" type="sibTrans" cxnId="{9B4C6B4C-84B2-4F86-AE05-8BAB70C0434B}">
      <dgm:prSet/>
      <dgm:spPr/>
      <dgm:t>
        <a:bodyPr>
          <a:normAutofit/>
        </a:bodyPr>
        <a:lstStyle/>
        <a:p>
          <a:endParaRPr lang="es-ES" sz="1800"/>
        </a:p>
      </dgm:t>
    </dgm:pt>
    <dgm:pt modelId="{E51F8748-5080-4473-A708-CBDE928097B8}">
      <dgm:prSet custT="1"/>
      <dgm:spPr>
        <a:solidFill>
          <a:srgbClr val="FEC3A8"/>
        </a:solidFill>
        <a:ln>
          <a:solidFill>
            <a:srgbClr val="FF0000"/>
          </a:solidFill>
        </a:ln>
      </dgm:spPr>
      <dgm:t>
        <a:bodyPr>
          <a:normAutofit/>
        </a:bodyPr>
        <a:lstStyle/>
        <a:p>
          <a:r>
            <a:rPr lang="ceb-PH" sz="1800" b="1" noProof="0" dirty="0"/>
            <a:t>Gilubong Siya uban sa mga dato (b. 9a)</a:t>
          </a:r>
          <a:endParaRPr lang="en-US" sz="1800" noProof="0" dirty="0"/>
        </a:p>
      </dgm:t>
    </dgm:pt>
    <dgm:pt modelId="{3274F435-899E-4A53-B2CF-6FEB74E19A5B}" type="parTrans" cxnId="{3EB70F7C-679D-4A68-B04D-FAC24E6503CB}">
      <dgm:prSet/>
      <dgm:spPr/>
      <dgm:t>
        <a:bodyPr>
          <a:normAutofit/>
        </a:bodyPr>
        <a:lstStyle/>
        <a:p>
          <a:endParaRPr lang="es-ES" sz="1800"/>
        </a:p>
      </dgm:t>
    </dgm:pt>
    <dgm:pt modelId="{C4EC3406-B545-44B5-91BD-6A8F470D4471}" type="sibTrans" cxnId="{3EB70F7C-679D-4A68-B04D-FAC24E6503CB}">
      <dgm:prSet/>
      <dgm:spPr/>
      <dgm:t>
        <a:bodyPr>
          <a:normAutofit/>
        </a:bodyPr>
        <a:lstStyle/>
        <a:p>
          <a:endParaRPr lang="es-ES" sz="1800"/>
        </a:p>
      </dgm:t>
    </dgm:pt>
    <dgm:pt modelId="{A8489E5A-4D3C-4631-9A0A-1917F9FD7026}">
      <dgm:prSet custT="1"/>
      <dgm:spPr>
        <a:solidFill>
          <a:srgbClr val="EBE600"/>
        </a:solidFill>
        <a:ln>
          <a:solidFill>
            <a:srgbClr val="9E9A00"/>
          </a:solidFill>
        </a:ln>
      </dgm:spPr>
      <dgm:t>
        <a:bodyPr>
          <a:normAutofit/>
        </a:bodyPr>
        <a:lstStyle/>
        <a:p>
          <a:r>
            <a:rPr lang="ceb-PH" sz="1800" b="1" noProof="0" dirty="0"/>
            <a:t>Wala gayod Siya makasala (b. 9b)</a:t>
          </a:r>
          <a:endParaRPr lang="en-US" sz="1800" noProof="0" dirty="0"/>
        </a:p>
      </dgm:t>
    </dgm:pt>
    <dgm:pt modelId="{06D51938-7E7D-4514-BF73-9834CA84EB0E}" type="parTrans" cxnId="{C029E5B5-3427-48E8-904B-AEDAF0C0FB23}">
      <dgm:prSet/>
      <dgm:spPr/>
      <dgm:t>
        <a:bodyPr>
          <a:normAutofit/>
        </a:bodyPr>
        <a:lstStyle/>
        <a:p>
          <a:endParaRPr lang="es-ES" sz="1800"/>
        </a:p>
      </dgm:t>
    </dgm:pt>
    <dgm:pt modelId="{535EFA2F-14F3-4CB6-8C07-21741E6B72D6}" type="sibTrans" cxnId="{C029E5B5-3427-48E8-904B-AEDAF0C0FB23}">
      <dgm:prSet/>
      <dgm:spPr/>
      <dgm:t>
        <a:bodyPr>
          <a:normAutofit/>
        </a:bodyPr>
        <a:lstStyle/>
        <a:p>
          <a:endParaRPr lang="es-ES" sz="1800"/>
        </a:p>
      </dgm:t>
    </dgm:pt>
    <dgm:pt modelId="{CCBFFEC0-A33B-4D8F-8A80-432BF59E3C6C}">
      <dgm:prSet custT="1"/>
      <dgm:spPr>
        <a:solidFill>
          <a:srgbClr val="DCC5ED"/>
        </a:solidFill>
        <a:ln>
          <a:solidFill>
            <a:srgbClr val="7030A0"/>
          </a:solidFill>
        </a:ln>
      </dgm:spPr>
      <dgm:t>
        <a:bodyPr>
          <a:normAutofit/>
        </a:bodyPr>
        <a:lstStyle/>
        <a:p>
          <a:r>
            <a:rPr lang="ceb-PH" sz="1800" b="1" noProof="0" dirty="0"/>
            <a:t>Nabanhaw Siya human sa matubosong kamatayon (b. 10)</a:t>
          </a:r>
          <a:endParaRPr lang="en-US" sz="1800" noProof="0" dirty="0"/>
        </a:p>
      </dgm:t>
    </dgm:pt>
    <dgm:pt modelId="{2DD4180E-9E58-41E1-B518-AE10E8829094}" type="parTrans" cxnId="{B924DCFA-CB7F-4CCE-AF57-B1160064C72C}">
      <dgm:prSet/>
      <dgm:spPr/>
      <dgm:t>
        <a:bodyPr>
          <a:normAutofit/>
        </a:bodyPr>
        <a:lstStyle/>
        <a:p>
          <a:endParaRPr lang="es-ES" sz="1800"/>
        </a:p>
      </dgm:t>
    </dgm:pt>
    <dgm:pt modelId="{0756EBA2-2341-4E04-8A81-7C6E95A35EB8}" type="sibTrans" cxnId="{B924DCFA-CB7F-4CCE-AF57-B1160064C72C}">
      <dgm:prSet/>
      <dgm:spPr/>
      <dgm:t>
        <a:bodyPr>
          <a:normAutofit/>
        </a:bodyPr>
        <a:lstStyle/>
        <a:p>
          <a:endParaRPr lang="es-ES" sz="1800"/>
        </a:p>
      </dgm:t>
    </dgm:pt>
    <dgm:pt modelId="{E5A4BF27-BB31-463F-ABAD-0BA3DDFCB256}">
      <dgm:prSet custT="1"/>
      <dgm:spPr>
        <a:solidFill>
          <a:srgbClr val="B5E5BE"/>
        </a:solidFill>
        <a:ln>
          <a:solidFill>
            <a:srgbClr val="3CAA51"/>
          </a:solidFill>
        </a:ln>
      </dgm:spPr>
      <dgm:t>
        <a:bodyPr>
          <a:normAutofit/>
        </a:bodyPr>
        <a:lstStyle/>
        <a:p>
          <a:r>
            <a:rPr lang="ceb-PH" sz="1800" b="1" noProof="0" dirty="0"/>
            <a:t>Makig-uban Siya sa Iyang mga tinubos (b. 11)</a:t>
          </a:r>
          <a:endParaRPr lang="en-US" sz="1800" noProof="0" dirty="0"/>
        </a:p>
      </dgm:t>
    </dgm:pt>
    <dgm:pt modelId="{05537A22-D189-4770-B207-2D979DAB1F35}" type="parTrans" cxnId="{55AF1E61-DAF6-4BB7-AD4F-7F2D9A0FBB8E}">
      <dgm:prSet/>
      <dgm:spPr/>
      <dgm:t>
        <a:bodyPr>
          <a:normAutofit/>
        </a:bodyPr>
        <a:lstStyle/>
        <a:p>
          <a:endParaRPr lang="es-ES" sz="1800"/>
        </a:p>
      </dgm:t>
    </dgm:pt>
    <dgm:pt modelId="{099F6F00-4A8A-4EEB-93AB-78F9DE250298}" type="sibTrans" cxnId="{55AF1E61-DAF6-4BB7-AD4F-7F2D9A0FBB8E}">
      <dgm:prSet/>
      <dgm:spPr/>
      <dgm:t>
        <a:bodyPr>
          <a:normAutofit/>
        </a:bodyPr>
        <a:lstStyle/>
        <a:p>
          <a:endParaRPr lang="es-ES" sz="1800"/>
        </a:p>
      </dgm:t>
    </dgm:pt>
    <dgm:pt modelId="{C95EA1E6-6989-4819-AA86-E90AFEFE3ADD}">
      <dgm:prSet custT="1"/>
      <dgm:spPr>
        <a:solidFill>
          <a:srgbClr val="B7CFFF"/>
        </a:solidFill>
        <a:ln>
          <a:solidFill>
            <a:srgbClr val="6699FF"/>
          </a:solidFill>
        </a:ln>
      </dgm:spPr>
      <dgm:t>
        <a:bodyPr>
          <a:normAutofit/>
        </a:bodyPr>
        <a:lstStyle/>
        <a:p>
          <a:r>
            <a:rPr lang="ceb-PH" sz="1800" b="1" noProof="0" dirty="0"/>
            <a:t>Karon, nangamuyo Siya alang nato (b. 12)</a:t>
          </a:r>
          <a:endParaRPr lang="en-US" sz="1800" noProof="0" dirty="0"/>
        </a:p>
      </dgm:t>
    </dgm:pt>
    <dgm:pt modelId="{4B1392BB-9B4A-4A66-914A-A563ACFA2EE5}" type="parTrans" cxnId="{A032D48D-ED10-4494-AED1-6F01C97C0125}">
      <dgm:prSet/>
      <dgm:spPr/>
      <dgm:t>
        <a:bodyPr>
          <a:normAutofit/>
        </a:bodyPr>
        <a:lstStyle/>
        <a:p>
          <a:endParaRPr lang="es-ES" sz="1800"/>
        </a:p>
      </dgm:t>
    </dgm:pt>
    <dgm:pt modelId="{2A7C9424-2497-4FFC-ADF3-A620F5D311EE}" type="sibTrans" cxnId="{A032D48D-ED10-4494-AED1-6F01C97C0125}">
      <dgm:prSet/>
      <dgm:spPr/>
      <dgm:t>
        <a:bodyPr>
          <a:normAutofi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ceb-PH" sz="2000" b="1" kern="1200" noProof="0" dirty="0">
              <a:effectLst>
                <a:outerShdw blurRad="38100" dist="38100" dir="2700000" algn="tl">
                  <a:srgbClr val="000000">
                    <a:alpha val="60000"/>
                  </a:srgbClr>
                </a:outerShdw>
              </a:effectLst>
            </a:rPr>
            <a:t>Niadtong higayona, nakigsaad ang Diyos kang Abram, nga miagi sa taliwala sa mga halad (Gen. 15:7–21)</a:t>
          </a:r>
          <a:endParaRPr lang="en-US" sz="2000" kern="1200" noProof="0" dirty="0">
            <a:effectLst>
              <a:outerShdw blurRad="38100" dist="38100" dir="2700000" algn="tl">
                <a:srgbClr val="000000">
                  <a:alpha val="60000"/>
                </a:srgbClr>
              </a:outerShdw>
            </a:effectLst>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ceb-PH" sz="2000" b="1" kern="1200" noProof="0" dirty="0">
              <a:effectLst>
                <a:outerShdw blurRad="38100" dist="38100" dir="2700000" algn="tl">
                  <a:srgbClr val="000000">
                    <a:alpha val="60000"/>
                  </a:srgbClr>
                </a:outerShdw>
              </a:effectLst>
            </a:rPr>
            <a:t>Giusab sa Diyos ang iyang ngalan ug kang Sara. Gipasaligan siya nga ang iyang kaliwat anak ni Sara (Gen. 17:1–8, 15–16)</a:t>
          </a:r>
          <a:endParaRPr lang="en-US" sz="2000" kern="1200" noProof="0" dirty="0">
            <a:effectLst>
              <a:outerShdw blurRad="38100" dist="38100" dir="2700000" algn="tl">
                <a:srgbClr val="000000">
                  <a:alpha val="60000"/>
                </a:srgbClr>
              </a:outerShdw>
            </a:effectLst>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ceb-PH" sz="2000" b="1" kern="1200" noProof="0" dirty="0">
              <a:effectLst>
                <a:outerShdw blurRad="38100" dist="38100" dir="2700000" algn="tl">
                  <a:srgbClr val="000000">
                    <a:alpha val="60000"/>
                  </a:srgbClr>
                </a:outerShdw>
              </a:effectLst>
            </a:rPr>
            <a:t>Nagpakita ang Diyos kang Abraham uban sa duha ka anghel, ug nagpahibalo sa pagkatawo ni Isaac (Gen. 18:1–2, 10)</a:t>
          </a:r>
          <a:endParaRPr lang="en-US" sz="2000" kern="1200" noProof="0" dirty="0">
            <a:effectLst>
              <a:outerShdw blurRad="38100" dist="38100" dir="2700000" algn="tl">
                <a:srgbClr val="000000">
                  <a:alpha val="60000"/>
                </a:srgbClr>
              </a:outerShdw>
            </a:effectLst>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ceb-PH" sz="2000" b="1" kern="1200" noProof="0" dirty="0">
              <a:effectLst>
                <a:outerShdw blurRad="38100" dist="38100" dir="2700000" algn="tl">
                  <a:srgbClr val="000000">
                    <a:alpha val="60000"/>
                  </a:srgbClr>
                </a:outerShdw>
              </a:effectLst>
            </a:rPr>
            <a:t>Gisugo sa Diyos si Abraham sa paghalad kang Isaac. Pinaagi sa puli nga halad, gipadayag kaniya ang dakong plano sa pagtubos (Gen. 22:1–3, 9–13).</a:t>
          </a:r>
          <a:endParaRPr lang="en-US" sz="2000" kern="1200" noProof="0" dirty="0">
            <a:effectLst>
              <a:outerShdw blurRad="38100" dist="38100" dir="2700000" algn="tl">
                <a:srgbClr val="000000">
                  <a:alpha val="60000"/>
                </a:srgbClr>
              </a:outerShdw>
            </a:effectLst>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158186"/>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ceb-PH" sz="2000" b="1" kern="1200" noProof="0" dirty="0">
              <a:effectLst>
                <a:outerShdw blurRad="38100" dist="38100" dir="2700000" algn="tl">
                  <a:srgbClr val="000000">
                    <a:alpha val="59000"/>
                  </a:srgbClr>
                </a:outerShdw>
              </a:effectLst>
            </a:rPr>
            <a:t>Sa Sichem, gisaad nga ang iyang kaliwat makapanunod sa yuta sa Canaan (Gen. 12:6–7)</a:t>
          </a:r>
          <a:endParaRPr lang="en-US" sz="2000" kern="1200" noProof="0" dirty="0">
            <a:effectLst>
              <a:outerShdw blurRad="38100" dist="38100" dir="2700000" algn="tl">
                <a:srgbClr val="000000">
                  <a:alpha val="59000"/>
                </a:srgbClr>
              </a:outerShdw>
            </a:effectLst>
          </a:endParaRPr>
        </a:p>
      </dsp:txBody>
      <dsp:txXfrm>
        <a:off x="1228339" y="0"/>
        <a:ext cx="4334262" cy="1158186"/>
      </dsp:txXfrm>
    </dsp:sp>
    <dsp:sp modelId="{FDBE7BA9-F2C9-492E-83BA-2EED7B3E52A1}">
      <dsp:nvSpPr>
        <dsp:cNvPr id="0" name=""/>
        <dsp:cNvSpPr/>
      </dsp:nvSpPr>
      <dsp:spPr>
        <a:xfrm>
          <a:off x="115818" y="115818"/>
          <a:ext cx="1112520" cy="9265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274004"/>
          <a:ext cx="5562602" cy="1158186"/>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ceb-PH" sz="2000" b="1" kern="1200" noProof="0" dirty="0">
              <a:effectLst>
                <a:outerShdw blurRad="38100" dist="38100" dir="2700000" algn="tl">
                  <a:srgbClr val="000000">
                    <a:alpha val="59000"/>
                  </a:srgbClr>
                </a:outerShdw>
              </a:effectLst>
            </a:rPr>
            <a:t>Sa Bethel, gibag-o sa Diyos ang pakigsaad: ang iyang kaliwat mahisama sa “abog sa yuta” (Gen. 13:14–18)</a:t>
          </a:r>
          <a:endParaRPr lang="en-US" sz="2000" kern="1200" noProof="0" dirty="0">
            <a:effectLst>
              <a:outerShdw blurRad="38100" dist="38100" dir="2700000" algn="tl">
                <a:srgbClr val="000000">
                  <a:alpha val="59000"/>
                </a:srgbClr>
              </a:outerShdw>
            </a:effectLst>
          </a:endParaRPr>
        </a:p>
      </dsp:txBody>
      <dsp:txXfrm>
        <a:off x="1228339" y="1274004"/>
        <a:ext cx="4334262" cy="1158186"/>
      </dsp:txXfrm>
    </dsp:sp>
    <dsp:sp modelId="{64766CB8-A1C6-464D-9FA2-A493A09185E9}">
      <dsp:nvSpPr>
        <dsp:cNvPr id="0" name=""/>
        <dsp:cNvSpPr/>
      </dsp:nvSpPr>
      <dsp:spPr>
        <a:xfrm>
          <a:off x="115818" y="1389823"/>
          <a:ext cx="1112520" cy="92654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548009"/>
          <a:ext cx="5562602" cy="1461596"/>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ceb-PH" sz="2000" b="1" kern="1200" noProof="0" dirty="0">
              <a:effectLst>
                <a:outerShdw blurRad="38100" dist="38100" dir="2700000" algn="tl">
                  <a:srgbClr val="000000">
                    <a:alpha val="59000"/>
                  </a:srgbClr>
                </a:outerShdw>
              </a:effectLst>
            </a:rPr>
            <a:t>Sa Mamre, gisaad nga ang iyang kaliwat sama kadaghan sa mga bituon. “Mituo si Abram sa Ginoo, ug giisip kini Kaniya nga pagkamatarong” (Gen.</a:t>
          </a:r>
          <a:r>
            <a:rPr lang="ceb-PH" sz="1600" b="1" kern="1200" noProof="0" dirty="0">
              <a:effectLst>
                <a:outerShdw blurRad="38100" dist="38100" dir="2700000" algn="tl">
                  <a:srgbClr val="000000">
                    <a:alpha val="59000"/>
                  </a:srgbClr>
                </a:outerShdw>
              </a:effectLst>
            </a:rPr>
            <a:t> 15:1–6)</a:t>
          </a:r>
          <a:endParaRPr lang="en-US" sz="2000" kern="1200" noProof="0" dirty="0">
            <a:effectLst>
              <a:outerShdw blurRad="38100" dist="38100" dir="2700000" algn="tl">
                <a:srgbClr val="000000">
                  <a:alpha val="59000"/>
                </a:srgbClr>
              </a:outerShdw>
            </a:effectLst>
          </a:endParaRPr>
        </a:p>
      </dsp:txBody>
      <dsp:txXfrm>
        <a:off x="1228339" y="2548009"/>
        <a:ext cx="4334262" cy="1461596"/>
      </dsp:txXfrm>
    </dsp:sp>
    <dsp:sp modelId="{EB2C40E9-8ADC-4E8F-B069-5B0EF8221EA8}">
      <dsp:nvSpPr>
        <dsp:cNvPr id="0" name=""/>
        <dsp:cNvSpPr/>
      </dsp:nvSpPr>
      <dsp:spPr>
        <a:xfrm>
          <a:off x="115818" y="2815533"/>
          <a:ext cx="1112520" cy="92654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ceb-PH" sz="1800" b="1" kern="1200" noProof="0" dirty="0"/>
            <a:t>Espirituhanon ang Iyang kaanyag, dili sa panagway (b. 2)</a:t>
          </a:r>
          <a:endParaRPr lang="en-US" sz="1800" kern="1200" noProof="0" dirty="0"/>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ceb-PH" sz="1800" b="1" kern="1200" noProof="0" dirty="0"/>
            <a:t>Gitamay, gisakitan ug gisalikway Siya (b. 3)</a:t>
          </a:r>
          <a:endParaRPr lang="en-US" sz="1800" kern="1200" noProof="0" dirty="0"/>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ceb-PH" sz="1800" b="1" kern="1200" noProof="0" dirty="0"/>
            <a:t>Daghan ang Iyang giayo, apan wala Siya dawata (b. 4)</a:t>
          </a:r>
          <a:endParaRPr lang="en-US" sz="1800" kern="1200" noProof="0" dirty="0"/>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ceb-PH" sz="1800" b="1" kern="1200" noProof="0" dirty="0"/>
            <a:t>Sa Iyang kamatayon sa krus, giluwas kita (b. 5)</a:t>
          </a:r>
          <a:endParaRPr lang="en-US" sz="1800" kern="1200" noProof="0" dirty="0"/>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ceb-PH" sz="1800" b="1" kern="1200" noProof="0" dirty="0"/>
            <a:t>Gipahamtang sa Diyos Kaniya ang atong mga sala (b. 6)</a:t>
          </a:r>
          <a:endParaRPr lang="en-US" sz="1800" kern="1200" noProof="0" dirty="0"/>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ceb-PH" sz="1800" b="1" kern="1200" noProof="0" dirty="0"/>
            <a:t>Wala Siya modepensa batok sa mga nagsumbong (b. 7)</a:t>
          </a:r>
          <a:endParaRPr lang="en-US" sz="1800" kern="1200" noProof="0" dirty="0"/>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ceb-PH" sz="1800" b="1" kern="1200" noProof="0" dirty="0"/>
            <a:t>Gihukman Siya ug gisilotan sa kamatayon (b. 8)</a:t>
          </a:r>
          <a:endParaRPr lang="en-US" sz="1800" kern="1200" noProof="0" dirty="0"/>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ceb-PH" sz="1800" b="1" kern="1200" noProof="0" dirty="0"/>
            <a:t>Gilubong Siya uban sa mga dato (b. 9a)</a:t>
          </a:r>
          <a:endParaRPr lang="en-US" sz="1800" kern="1200" noProof="0" dirty="0"/>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ceb-PH" sz="1800" b="1" kern="1200" noProof="0" dirty="0"/>
            <a:t>Wala gayod Siya makasala (b. 9b)</a:t>
          </a:r>
          <a:endParaRPr lang="en-US" sz="1800" kern="1200" noProof="0" dirty="0"/>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ceb-PH" sz="1800" b="1" kern="1200" noProof="0" dirty="0"/>
            <a:t>Nabanhaw Siya human sa matubosong kamatayon (b. 10)</a:t>
          </a:r>
          <a:endParaRPr lang="en-US" sz="1800" kern="1200" noProof="0" dirty="0"/>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ceb-PH" sz="1800" b="1" kern="1200" noProof="0" dirty="0"/>
            <a:t>Makig-uban Siya sa Iyang mga tinubos (b. 11)</a:t>
          </a:r>
          <a:endParaRPr lang="en-US" sz="1800" kern="1200" noProof="0" dirty="0"/>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ceb-PH" sz="1800" b="1" kern="1200" noProof="0" dirty="0"/>
            <a:t>Karon, nangamuyo Siya alang nato (b. 12)</a:t>
          </a:r>
          <a:endParaRPr lang="en-US" sz="1800" kern="1200" noProof="0" dirty="0"/>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4">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g"/><Relationship Id="rId7" Type="http://schemas.microsoft.com/office/2007/relationships/hdphoto" Target="../media/hdphoto9.wdp"/><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g"/><Relationship Id="rId5" Type="http://schemas.microsoft.com/office/2007/relationships/hdphoto" Target="../media/hdphoto11.wdp"/><Relationship Id="rId10" Type="http://schemas.openxmlformats.org/officeDocument/2006/relationships/image" Target="../media/image38.jp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g"/><Relationship Id="rId7" Type="http://schemas.openxmlformats.org/officeDocument/2006/relationships/image" Target="../media/image58.jpeg"/><Relationship Id="rId12" Type="http://schemas.openxmlformats.org/officeDocument/2006/relationships/image" Target="../media/image63.jp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g"/><Relationship Id="rId9" Type="http://schemas.openxmlformats.org/officeDocument/2006/relationships/image" Target="../media/image60.jp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noProof="0" dirty="0"/>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noProof="0" dirty="0"/>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313131" y="4006962"/>
            <a:ext cx="4572625" cy="1815882"/>
          </a:xfrm>
          <a:prstGeom prst="rect">
            <a:avLst/>
          </a:prstGeom>
          <a:noFill/>
        </p:spPr>
        <p:txBody>
          <a:bodyPr wrap="square" rtlCol="0">
            <a:normAutofit fontScale="77500" lnSpcReduction="20000"/>
          </a:bodyPr>
          <a:lstStyle/>
          <a:p>
            <a:pPr algn="ctr">
              <a:spcBef>
                <a:spcPts val="600"/>
              </a:spcBef>
            </a:pPr>
            <a:r>
              <a:rPr lang="ceb-PH" sz="5600" b="1" noProof="0" dirty="0">
                <a:ln w="10160">
                  <a:solidFill>
                    <a:schemeClr val="accent5"/>
                  </a:solidFill>
                  <a:prstDash val="solid"/>
                </a:ln>
                <a:solidFill>
                  <a:srgbClr val="FFFFFF"/>
                </a:solidFill>
                <a:effectLst>
                  <a:outerShdw blurRad="38100" dist="22860" dir="5400000" algn="tl" rotWithShape="0">
                    <a:srgbClr val="000000"/>
                  </a:outerShdw>
                </a:effectLst>
              </a:rPr>
              <a:t>ANG PAGTAWAG SA USA KA PROPETA</a:t>
            </a: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normAutofit/>
          </a:bodyPr>
          <a:lstStyle/>
          <a:p>
            <a:pPr algn="ctr"/>
            <a:r>
              <a:rPr lang="ceb-PH" sz="1600" b="1" noProof="0" dirty="0">
                <a:solidFill>
                  <a:srgbClr val="145423"/>
                </a:solidFill>
              </a:rPr>
              <a:t>Leksyon 2 alang sa Oktubre 10, 2026</a:t>
            </a: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458200" y="853522"/>
            <a:ext cx="3562350" cy="3416320"/>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“Nadungog usab nako ang tingog sa Ginoo nga nag-ingon: ‘Kinsa ang Akong ipadala, ug kinsa ang moadto alang Kanato?’ Unya miingon ako: ‘Ania ako! Ipadala ako.’”</a:t>
            </a:r>
            <a:endParaRPr kumimoji="0" lang="es-E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(Isaias</a:t>
            </a:r>
            <a:r>
              <a:rPr kumimoji="0" lang="ceb-PH" sz="1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6:8, hubad sa</a:t>
            </a:r>
            <a:r>
              <a:rPr kumimoji="0" lang="ceb-PH" sz="1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Bisaya)</a:t>
            </a:r>
            <a:endPar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3425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5010150" cy="2554545"/>
          </a:xfrm>
          <a:prstGeom prst="rect">
            <a:avLst/>
          </a:prstGeom>
          <a:noFill/>
        </p:spPr>
        <p:txBody>
          <a:bodyPr wrap="square" rtlCol="0">
            <a:scene3d>
              <a:camera prst="orthographicFront"/>
              <a:lightRig rig="threePt" dir="t"/>
            </a:scene3d>
            <a:sp3d extrusionH="57150">
              <a:bevelT w="38100" h="38100"/>
            </a:sp3d>
          </a:bodyPr>
          <a:lstStyle/>
          <a:p>
            <a:pPr>
              <a:spcBef>
                <a:spcPts val="1800"/>
              </a:spcBef>
            </a:pPr>
            <a:r>
              <a:rPr lang="ceb-PH" sz="2000" b="1" noProof="0" dirty="0">
                <a:solidFill>
                  <a:srgbClr val="373574"/>
                </a:solidFill>
              </a:rPr>
              <a:t>Abraham:</a:t>
            </a:r>
            <a:r>
              <a:rPr lang="ceb-PH" sz="2000" b="1" noProof="0" dirty="0"/>
              <a:t> Propeta sa pakigsaad</a:t>
            </a:r>
          </a:p>
          <a:p>
            <a:pPr>
              <a:spcBef>
                <a:spcPts val="1800"/>
              </a:spcBef>
            </a:pPr>
            <a:r>
              <a:rPr lang="ceb-PH" sz="2000" b="1" noProof="0" dirty="0">
                <a:solidFill>
                  <a:srgbClr val="723574"/>
                </a:solidFill>
              </a:rPr>
              <a:t>Elias:</a:t>
            </a:r>
            <a:r>
              <a:rPr lang="ceb-PH" sz="2000" b="1" noProof="0" dirty="0"/>
              <a:t> Propeta sa pagpasig-uli</a:t>
            </a:r>
          </a:p>
          <a:p>
            <a:pPr>
              <a:spcBef>
                <a:spcPts val="1800"/>
              </a:spcBef>
            </a:pPr>
            <a:r>
              <a:rPr lang="ceb-PH" sz="2000" b="1" noProof="0" dirty="0">
                <a:solidFill>
                  <a:srgbClr val="98465F"/>
                </a:solidFill>
              </a:rPr>
              <a:t>Isaias:</a:t>
            </a:r>
            <a:r>
              <a:rPr lang="ceb-PH" sz="2000" b="1" noProof="0" dirty="0"/>
              <a:t> Propeta bahin sa Mesiyas</a:t>
            </a:r>
          </a:p>
          <a:p>
            <a:pPr>
              <a:spcBef>
                <a:spcPts val="1800"/>
              </a:spcBef>
            </a:pPr>
            <a:r>
              <a:rPr lang="ceb-PH" sz="2000" b="1" noProof="0" dirty="0">
                <a:solidFill>
                  <a:srgbClr val="744235"/>
                </a:solidFill>
              </a:rPr>
              <a:t>Daniel:</a:t>
            </a:r>
            <a:r>
              <a:rPr lang="ceb-PH" sz="2000" b="1" noProof="0" dirty="0"/>
              <a:t> Propeta sa umaabot</a:t>
            </a:r>
          </a:p>
          <a:p>
            <a:pPr>
              <a:spcBef>
                <a:spcPts val="1800"/>
              </a:spcBef>
            </a:pPr>
            <a:r>
              <a:rPr lang="ceb-PH" sz="2000" b="1" noProof="0" dirty="0">
                <a:solidFill>
                  <a:srgbClr val="746435"/>
                </a:solidFill>
              </a:rPr>
              <a:t>Juan Bautista:</a:t>
            </a:r>
            <a:r>
              <a:rPr lang="ceb-PH" sz="2000" b="1" noProof="0" dirty="0"/>
              <a:t> Propeta</a:t>
            </a:r>
            <a:r>
              <a:rPr lang="ceb-PH" sz="2000" b="1" dirty="0"/>
              <a:t> nga</a:t>
            </a:r>
            <a:r>
              <a:rPr lang="ceb-PH" sz="2000" b="1" noProof="0" dirty="0"/>
              <a:t> nag-una</a:t>
            </a:r>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28813"/>
            <a:ext cx="8801101" cy="707886"/>
          </a:xfrm>
          <a:prstGeom prst="rect">
            <a:avLst/>
          </a:prstGeom>
          <a:noFill/>
        </p:spPr>
        <p:txBody>
          <a:bodyPr wrap="square" rtlCol="0">
            <a:normAutofit/>
          </a:bodyPr>
          <a:lstStyle/>
          <a:p>
            <a:pPr>
              <a:spcBef>
                <a:spcPts val="600"/>
              </a:spcBef>
            </a:pPr>
            <a:r>
              <a:rPr lang="ceb-PH" sz="2000" b="1" noProof="0" dirty="0"/>
              <a:t>Mga 1,900 ka tuig ang gilay-on gikan kang Abraham (unang propeta sa Daang Tugon) ngadto kang Juan Bautista (unang propeta sa Bag-ong Tugon).</a:t>
            </a:r>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normAutofit/>
            </a:bodyPr>
            <a:lstStyle/>
            <a:p>
              <a:pPr algn="ctr">
                <a:lnSpc>
                  <a:spcPts val="1400"/>
                </a:lnSpc>
              </a:pPr>
              <a:r>
                <a:rPr lang="ceb-PH" sz="1300" b="1" noProof="0" dirty="0"/>
                <a:t>±1,900</a:t>
              </a:r>
            </a:p>
            <a:p>
              <a:pPr algn="ctr">
                <a:lnSpc>
                  <a:spcPts val="1400"/>
                </a:lnSpc>
              </a:pPr>
              <a:r>
                <a:rPr lang="ceb-PH" sz="1300" b="1" noProof="0" dirty="0"/>
                <a:t>ka tuig</a:t>
              </a:r>
            </a:p>
          </p:txBody>
        </p:sp>
        <p:sp>
          <p:nvSpPr>
            <p:cNvPr id="7" name="CuadroTexto 6">
              <a:extLst>
                <a:ext uri="{FF2B5EF4-FFF2-40B4-BE49-F238E27FC236}">
                  <a16:creationId xmlns:a16="http://schemas.microsoft.com/office/drawing/2014/main" id="{F5508BFB-C3C1-E320-9BDD-89D76A0C4E2D}"/>
                </a:ext>
              </a:extLst>
            </p:cNvPr>
            <p:cNvSpPr txBox="1"/>
            <p:nvPr/>
          </p:nvSpPr>
          <p:spPr>
            <a:xfrm>
              <a:off x="542924" y="5838825"/>
              <a:ext cx="1247775" cy="738664"/>
            </a:xfrm>
            <a:prstGeom prst="rect">
              <a:avLst/>
            </a:prstGeom>
            <a:noFill/>
          </p:spPr>
          <p:txBody>
            <a:bodyPr wrap="square" rtlCol="0">
              <a:normAutofit/>
            </a:bodyPr>
            <a:lstStyle/>
            <a:p>
              <a:pPr algn="ctr"/>
              <a:r>
                <a:rPr lang="ceb-PH" sz="1400" b="1" noProof="0" dirty="0">
                  <a:solidFill>
                    <a:schemeClr val="bg1"/>
                  </a:solidFill>
                  <a:effectLst>
                    <a:outerShdw blurRad="38100" dist="38100" dir="2700000" algn="tl">
                      <a:srgbClr val="000000">
                        <a:alpha val="43137"/>
                      </a:srgbClr>
                    </a:outerShdw>
                  </a:effectLst>
                </a:rPr>
                <a:t>ABRAHAM</a:t>
              </a:r>
            </a:p>
            <a:p>
              <a:pPr algn="ctr"/>
              <a:r>
                <a:rPr lang="ceb-PH" sz="1400" b="1" noProof="0" dirty="0">
                  <a:solidFill>
                    <a:schemeClr val="bg1"/>
                  </a:solidFill>
                  <a:effectLst>
                    <a:outerShdw blurRad="38100" dist="38100" dir="2700000" algn="tl">
                      <a:srgbClr val="000000">
                        <a:alpha val="43137"/>
                      </a:srgbClr>
                    </a:outerShdw>
                  </a:effectLst>
                </a:rPr>
                <a:t>Ika-19 nga siglo BC</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095751" y="5857875"/>
              <a:ext cx="1409700" cy="738664"/>
            </a:xfrm>
            <a:prstGeom prst="rect">
              <a:avLst/>
            </a:prstGeom>
            <a:noFill/>
          </p:spPr>
          <p:txBody>
            <a:bodyPr wrap="square" rtlCol="0">
              <a:normAutofit/>
            </a:bodyPr>
            <a:lstStyle/>
            <a:p>
              <a:pPr algn="ctr"/>
              <a:r>
                <a:rPr lang="ceb-PH" sz="1400" b="1" noProof="0" dirty="0">
                  <a:solidFill>
                    <a:schemeClr val="bg1"/>
                  </a:solidFill>
                  <a:effectLst>
                    <a:outerShdw blurRad="38100" dist="38100" dir="2700000" algn="tl">
                      <a:srgbClr val="000000">
                        <a:alpha val="43137"/>
                      </a:srgbClr>
                    </a:outerShdw>
                  </a:effectLst>
                </a:rPr>
                <a:t>JUAN BAUTISTA</a:t>
              </a:r>
            </a:p>
            <a:p>
              <a:pPr algn="ctr"/>
              <a:r>
                <a:rPr lang="ceb-PH" sz="1400" b="1" noProof="0" dirty="0">
                  <a:solidFill>
                    <a:schemeClr val="bg1"/>
                  </a:solidFill>
                  <a:effectLst>
                    <a:outerShdw blurRad="38100" dist="38100" dir="2700000" algn="tl">
                      <a:srgbClr val="000000">
                        <a:alpha val="43137"/>
                      </a:srgbClr>
                    </a:outerShdw>
                  </a:effectLst>
                </a:rPr>
                <a:t>Unang siglo AD</a:t>
              </a: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11447"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696170"/>
            <a:ext cx="8786814" cy="707886"/>
          </a:xfrm>
          <a:prstGeom prst="rect">
            <a:avLst/>
          </a:prstGeom>
          <a:noFill/>
        </p:spPr>
        <p:txBody>
          <a:bodyPr wrap="square">
            <a:normAutofit/>
          </a:bodyPr>
          <a:lstStyle/>
          <a:p>
            <a:pPr lvl="0">
              <a:spcBef>
                <a:spcPts val="600"/>
              </a:spcBef>
              <a:defRPr/>
            </a:pPr>
            <a:r>
              <a:rPr lang="ceb-PH" sz="2000" b="1" noProof="0" dirty="0">
                <a:solidFill>
                  <a:prstClr val="black"/>
                </a:solidFill>
              </a:rPr>
              <a:t>Giunsa pagpili kining mga propeta? Giunsa nila pagtubag ang tawag sa Diyos?</a:t>
            </a: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704458"/>
            <a:ext cx="8786814" cy="1015663"/>
          </a:xfrm>
          <a:prstGeom prst="rect">
            <a:avLst/>
          </a:prstGeom>
          <a:noFill/>
        </p:spPr>
        <p:txBody>
          <a:bodyPr wrap="square">
            <a:normAutofit/>
          </a:bodyPr>
          <a:lstStyle/>
          <a:p>
            <a:pPr lvl="0">
              <a:spcBef>
                <a:spcPts val="600"/>
              </a:spcBef>
              <a:defRPr/>
            </a:pPr>
            <a:r>
              <a:rPr lang="ceb-PH" sz="2000" b="1" noProof="0" dirty="0">
                <a:solidFill>
                  <a:prstClr val="black"/>
                </a:solidFill>
              </a:rPr>
              <a:t>Niining panahona, gitawag ang ubang propeta aron ipasig-uli ang pakig-uban sa katawhan sa Diyos ug ipadayon ang pagpaabot sa Mesiyas. Ang uban nagpahibalo pa sa tukmang panahon sa Iyang pag-abot.</a:t>
            </a: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712747"/>
            <a:ext cx="8801100" cy="1015663"/>
          </a:xfrm>
          <a:prstGeom prst="rect">
            <a:avLst/>
          </a:prstGeom>
          <a:noFill/>
        </p:spPr>
        <p:txBody>
          <a:bodyPr wrap="square">
            <a:normAutofit/>
          </a:bodyPr>
          <a:lstStyle/>
          <a:p>
            <a:pPr lvl="0">
              <a:spcBef>
                <a:spcPts val="600"/>
              </a:spcBef>
              <a:defRPr/>
            </a:pPr>
            <a:r>
              <a:rPr lang="ceb-PH" sz="2000" b="1" noProof="0" dirty="0">
                <a:solidFill>
                  <a:prstClr val="black"/>
                </a:solidFill>
              </a:rPr>
              <a:t>Ang una nagpahibalo sa pakigsaad pinaagi sa “kaliwat.” Ang ikaduha nagpahibalo sa pag-abot sa “kaliwat” (Jesus), nga motuman sa gisaad nga pakigsaad.</a:t>
            </a: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noProof="0" dirty="0"/>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07886"/>
          </a:xfrm>
          <a:prstGeom prst="rect">
            <a:avLst/>
          </a:prstGeom>
          <a:noFill/>
        </p:spPr>
        <p:txBody>
          <a:bodyPr wrap="square">
            <a:scene3d>
              <a:camera prst="orthographicFront"/>
              <a:lightRig rig="sunset" dir="t"/>
            </a:scene3d>
            <a:sp3d extrusionH="57150" prstMaterial="matte">
              <a:bevelT w="63500" h="12700" prst="angle"/>
              <a:contourClr>
                <a:schemeClr val="bg1">
                  <a:lumMod val="65000"/>
                </a:schemeClr>
              </a:contourClr>
            </a:sp3d>
          </a:bodyPr>
          <a:lstStyle/>
          <a:p>
            <a:pPr algn="ctr"/>
            <a:r>
              <a:rPr lang="ceb-PH" sz="4000" b="1" spc="300" noProof="0" dirty="0">
                <a:ln/>
                <a:solidFill>
                  <a:schemeClr val="accent3"/>
                </a:solidFill>
                <a:effectLst>
                  <a:outerShdw blurRad="50800" dist="63500" dir="13320000" algn="ctr" rotWithShape="0">
                    <a:schemeClr val="bg1"/>
                  </a:outerShdw>
                </a:effectLst>
              </a:rPr>
              <a:t>ABRAHAM: PROPETA SA PAKIGSAAD</a:t>
            </a:r>
          </a:p>
        </p:txBody>
      </p:sp>
      <p:sp>
        <p:nvSpPr>
          <p:cNvPr id="4" name="CuadroTexto 3">
            <a:extLst>
              <a:ext uri="{FF2B5EF4-FFF2-40B4-BE49-F238E27FC236}">
                <a16:creationId xmlns:a16="http://schemas.microsoft.com/office/drawing/2014/main" id="{93C06E67-4FC6-0C7E-6F02-A29FAD02842F}"/>
              </a:ext>
            </a:extLst>
          </p:cNvPr>
          <p:cNvSpPr txBox="1"/>
          <p:nvPr/>
        </p:nvSpPr>
        <p:spPr>
          <a:xfrm>
            <a:off x="1352549" y="693241"/>
            <a:ext cx="9486900" cy="646331"/>
          </a:xfrm>
          <a:prstGeom prst="rect">
            <a:avLst/>
          </a:prstGeom>
          <a:noFill/>
        </p:spPr>
        <p:txBody>
          <a:bodyPr wrap="square">
            <a:scene3d>
              <a:camera prst="orthographicFront"/>
              <a:lightRig rig="threePt" dir="t"/>
            </a:scene3d>
            <a:sp3d extrusionH="57150">
              <a:bevelT w="38100" h="38100"/>
            </a:sp3d>
          </a:bodyPr>
          <a:lstStyle/>
          <a:p>
            <a:pPr algn="ctr"/>
            <a:r>
              <a:rPr lang="ceb-PH" b="1" noProof="0" dirty="0">
                <a:solidFill>
                  <a:schemeClr val="accent1">
                    <a:lumMod val="75000"/>
                  </a:schemeClr>
                </a:solidFill>
                <a:latin typeface="Comic Sans MS" panose="030F0702030302020204" pitchFamily="66" charset="0"/>
              </a:rPr>
              <a:t>“Miingon ang Ginoo kang Abram: ‘Biya sa imong nasod, sa imong katawhan ug sa panimalay sa imong amahan, ug adto sa yuta nga Akong</a:t>
            </a:r>
            <a:r>
              <a:rPr lang="ceb-PH" sz="1400" b="1" noProof="0" dirty="0">
                <a:solidFill>
                  <a:schemeClr val="accent1">
                    <a:lumMod val="75000"/>
                  </a:schemeClr>
                </a:solidFill>
                <a:latin typeface="Comic Sans MS" panose="030F0702030302020204" pitchFamily="66" charset="0"/>
              </a:rPr>
              <a:t> ipakita kanimo.’” (Genesis</a:t>
            </a:r>
            <a:r>
              <a:rPr lang="ceb-PH" sz="1100" b="1" noProof="0" dirty="0">
                <a:solidFill>
                  <a:schemeClr val="accent1">
                    <a:lumMod val="75000"/>
                  </a:schemeClr>
                </a:solidFill>
                <a:latin typeface="Comic Sans MS" panose="030F0702030302020204" pitchFamily="66" charset="0"/>
              </a:rPr>
              <a:t> 12:1)</a:t>
            </a:r>
            <a:endParaRPr lang="en-US" b="1" noProof="0" dirty="0">
              <a:solidFill>
                <a:schemeClr val="accent1">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710156E6-405B-AC44-F786-BD81D2E03F93}"/>
              </a:ext>
            </a:extLst>
          </p:cNvPr>
          <p:cNvSpPr txBox="1"/>
          <p:nvPr/>
        </p:nvSpPr>
        <p:spPr>
          <a:xfrm>
            <a:off x="1" y="1462682"/>
            <a:ext cx="6660682" cy="1323439"/>
          </a:xfrm>
          <a:prstGeom prst="rect">
            <a:avLst/>
          </a:prstGeom>
          <a:noFill/>
        </p:spPr>
        <p:txBody>
          <a:bodyPr wrap="square" rtlCol="0">
            <a:normAutofit fontScale="92500"/>
          </a:bodyPr>
          <a:lstStyle/>
          <a:p>
            <a:pPr>
              <a:spcBef>
                <a:spcPts val="600"/>
              </a:spcBef>
            </a:pPr>
            <a:r>
              <a:rPr lang="ceb-PH" sz="2000" b="1" noProof="0" dirty="0"/>
              <a:t>Si Abraham ang unang gitawag nga “propeta” (Gen. 20:7). Gitawag siya mismo sa Diyos sa pagbiya sa pagsimba sa mga diosdios ug imoralidad sa iyang palibot, ug pag-adto sa dapit nga wala niya mailhi (Gen. 12:1).</a:t>
            </a: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078" r="3078"/>
          <a:stretch>
            <a:fillRect/>
          </a:stretch>
        </p:blipFill>
        <p:spPr>
          <a:xfrm>
            <a:off x="6660682" y="1482560"/>
            <a:ext cx="5380522"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400550" y="4742936"/>
            <a:ext cx="7791451" cy="1323439"/>
          </a:xfrm>
          <a:prstGeom prst="rect">
            <a:avLst/>
          </a:prstGeom>
          <a:noFill/>
        </p:spPr>
        <p:txBody>
          <a:bodyPr wrap="square">
            <a:normAutofit/>
          </a:bodyPr>
          <a:lstStyle/>
          <a:p>
            <a:pPr>
              <a:spcBef>
                <a:spcPts val="600"/>
              </a:spcBef>
            </a:pPr>
            <a:r>
              <a:rPr lang="ceb-PH" sz="2000" b="1" noProof="0" dirty="0"/>
              <a:t>Giunsa niya pagtubag ang tawag?</a:t>
            </a:r>
            <a:r>
              <a:rPr lang="ceb-PH" sz="2000" b="1" dirty="0"/>
              <a:t> “Pinaagi sa pagtuo, mituman si Abraham sa pagtawag kaniya sa pag-adto sa dapit nga iyang madawat nga panulondon. Milakaw siya bisan wala mahibalo kon asa siya paingon”</a:t>
            </a:r>
            <a:r>
              <a:rPr lang="ceb-PH" sz="2000" b="1" noProof="0" dirty="0"/>
              <a:t> (Hebreohanon 11:8).</a:t>
            </a: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92002"/>
            <a:ext cx="4031416" cy="226767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4781551" y="3807517"/>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0" y="2786121"/>
            <a:ext cx="6572249" cy="1323439"/>
          </a:xfrm>
          <a:prstGeom prst="rect">
            <a:avLst/>
          </a:prstGeom>
          <a:noFill/>
        </p:spPr>
        <p:txBody>
          <a:bodyPr wrap="square">
            <a:normAutofit/>
          </a:bodyPr>
          <a:lstStyle/>
          <a:p>
            <a:pPr lvl="0">
              <a:spcBef>
                <a:spcPts val="600"/>
              </a:spcBef>
              <a:defRPr/>
            </a:pPr>
            <a:r>
              <a:rPr lang="ceb-PH" sz="2000" b="1" noProof="0" dirty="0">
                <a:solidFill>
                  <a:prstClr val="black"/>
                </a:solidFill>
              </a:rPr>
              <a:t>Kauban sa tawag ang mga saad: panalanginan siya sa Diyos, himoon siyang bantogan, ug pinaagi kaniya mapanalanginan ang “tanang panimalay sa yuta”</a:t>
            </a:r>
            <a:br>
              <a:rPr lang="es-ES" sz="2000" b="1" noProof="0" dirty="0">
                <a:solidFill>
                  <a:prstClr val="black"/>
                </a:solidFill>
              </a:rPr>
            </a:br>
            <a:r>
              <a:rPr lang="ceb-PH" sz="2000" b="1" noProof="0" dirty="0">
                <a:solidFill>
                  <a:prstClr val="black"/>
                </a:solidFill>
              </a:rPr>
              <a:t>(Gen. 12:2–3).</a:t>
            </a: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882424"/>
            <a:ext cx="7579929" cy="1015663"/>
          </a:xfrm>
          <a:prstGeom prst="rect">
            <a:avLst/>
          </a:prstGeom>
          <a:noFill/>
        </p:spPr>
        <p:txBody>
          <a:bodyPr wrap="square">
            <a:normAutofit/>
          </a:bodyPr>
          <a:lstStyle/>
          <a:p>
            <a:pPr lvl="0">
              <a:spcBef>
                <a:spcPts val="600"/>
              </a:spcBef>
              <a:defRPr/>
            </a:pPr>
            <a:r>
              <a:rPr lang="ceb-PH" sz="2000" b="1" noProof="0" dirty="0">
                <a:solidFill>
                  <a:prstClr val="black"/>
                </a:solidFill>
              </a:rPr>
              <a:t>Isip propeta, gitawag si Abraham sa pagpaila sa tinuod nga Diyos ug sa saad sa kaluwasan pinaagi sa Mesiyas, imbes sa pagpahibalo sa umaabot nga katalagman.</a:t>
            </a: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noProof="0" dirty="0"/>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07886"/>
          </a:xfrm>
          <a:prstGeom prst="rect">
            <a:avLst/>
          </a:prstGeom>
          <a:noFill/>
        </p:spPr>
        <p:txBody>
          <a:bodyPr wrap="square">
            <a:scene3d>
              <a:camera prst="orthographicFront"/>
              <a:lightRig rig="sunset" dir="t"/>
            </a:scene3d>
            <a:sp3d extrusionH="57150" prstMaterial="matte">
              <a:bevelT w="63500" h="12700" prst="angle"/>
              <a:contourClr>
                <a:schemeClr val="bg1">
                  <a:lumMod val="65000"/>
                </a:schemeClr>
              </a:contourClr>
            </a:sp3d>
          </a:bodyPr>
          <a:lstStyle/>
          <a:p>
            <a:pPr algn="ctr"/>
            <a:r>
              <a:rPr lang="ceb-PH" sz="4000" b="1" spc="300" noProof="0" dirty="0">
                <a:ln/>
                <a:solidFill>
                  <a:schemeClr val="accent3"/>
                </a:solidFill>
                <a:effectLst>
                  <a:outerShdw blurRad="50800" dist="63500" dir="13320000" algn="ctr" rotWithShape="0">
                    <a:schemeClr val="bg1"/>
                  </a:outerShdw>
                </a:effectLst>
              </a:rPr>
              <a:t>ABRAHAM: PROPETA SA PAKIGSAAD</a:t>
            </a:r>
          </a:p>
        </p:txBody>
      </p:sp>
      <p:sp>
        <p:nvSpPr>
          <p:cNvPr id="10" name="CuadroTexto 9">
            <a:extLst>
              <a:ext uri="{FF2B5EF4-FFF2-40B4-BE49-F238E27FC236}">
                <a16:creationId xmlns:a16="http://schemas.microsoft.com/office/drawing/2014/main" id="{C596B2F7-9CA4-A993-9138-FD29245F8923}"/>
              </a:ext>
            </a:extLst>
          </p:cNvPr>
          <p:cNvSpPr txBox="1"/>
          <p:nvPr/>
        </p:nvSpPr>
        <p:spPr>
          <a:xfrm>
            <a:off x="1352549" y="693241"/>
            <a:ext cx="9486900" cy="646331"/>
          </a:xfrm>
          <a:prstGeom prst="rect">
            <a:avLst/>
          </a:prstGeom>
          <a:noFill/>
        </p:spPr>
        <p:txBody>
          <a:bodyPr wrap="square">
            <a:scene3d>
              <a:camera prst="orthographicFront"/>
              <a:lightRig rig="threePt" dir="t"/>
            </a:scene3d>
            <a:sp3d extrusionH="57150">
              <a:bevelT w="38100" h="38100"/>
            </a:sp3d>
          </a:bodyPr>
          <a:lstStyle/>
          <a:p>
            <a:pPr algn="ctr"/>
            <a:r>
              <a:rPr lang="ceb-PH" b="1" noProof="0" dirty="0">
                <a:solidFill>
                  <a:schemeClr val="accent1">
                    <a:lumMod val="75000"/>
                  </a:schemeClr>
                </a:solidFill>
                <a:latin typeface="Comic Sans MS" panose="030F0702030302020204" pitchFamily="66" charset="0"/>
              </a:rPr>
              <a:t>“Miingon ang Ginoo kang Abram: ‘Biya sa imong nasod, sa imong katawhan ug sa panimalay sa imong amahan, ug adto sa yuta nga Akong</a:t>
            </a:r>
            <a:r>
              <a:rPr lang="ceb-PH" sz="1400" b="1" noProof="0" dirty="0">
                <a:solidFill>
                  <a:schemeClr val="accent1">
                    <a:lumMod val="75000"/>
                  </a:schemeClr>
                </a:solidFill>
                <a:latin typeface="Comic Sans MS" panose="030F0702030302020204" pitchFamily="66" charset="0"/>
              </a:rPr>
              <a:t> ipakita kanimo.’” (Genesis</a:t>
            </a:r>
            <a:r>
              <a:rPr lang="ceb-PH" sz="1100" b="1" noProof="0" dirty="0">
                <a:solidFill>
                  <a:schemeClr val="accent1">
                    <a:lumMod val="75000"/>
                  </a:schemeClr>
                </a:solidFill>
                <a:latin typeface="Comic Sans MS" panose="030F0702030302020204" pitchFamily="66" charset="0"/>
              </a:rPr>
              <a:t> 12:1)</a:t>
            </a:r>
            <a:endParaRPr lang="en-US" b="1" noProof="0" dirty="0">
              <a:solidFill>
                <a:schemeClr val="accent1">
                  <a:lumMod val="75000"/>
                </a:schemeClr>
              </a:solidFill>
              <a:latin typeface="Comic Sans MS" panose="030F0702030302020204" pitchFamily="66" charset="0"/>
            </a:endParaRP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1622380561"/>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1362175525"/>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323439"/>
          </a:xfrm>
          <a:prstGeom prst="rect">
            <a:avLst/>
          </a:prstGeom>
          <a:noFill/>
        </p:spPr>
        <p:txBody>
          <a:bodyPr wrap="square">
            <a:normAutofit/>
          </a:bodyPr>
          <a:lstStyle/>
          <a:p>
            <a:pPr>
              <a:spcBef>
                <a:spcPts val="600"/>
              </a:spcBef>
            </a:pPr>
            <a:r>
              <a:rPr lang="ceb-PH" sz="2000" b="1" noProof="0" dirty="0"/>
              <a:t>Sa iyang pagpuyo sa Canaan, si Abraham (nga Abram ang unang ngalan) nakigtagbo sa Diyos sa makadaghang higayon ug nakadawat niining mga mensahe:</a:t>
            </a: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noProof="0" dirty="0"/>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769441"/>
          </a:xfrm>
          <a:prstGeom prst="rect">
            <a:avLst/>
          </a:prstGeom>
          <a:noFill/>
        </p:spPr>
        <p:txBody>
          <a:bodyPr wrap="square">
            <a:scene3d>
              <a:camera prst="orthographicFront"/>
              <a:lightRig rig="brightRoom" dir="t"/>
            </a:scene3d>
            <a:sp3d extrusionH="57150" contourW="25400">
              <a:bevelT w="38100" h="38100"/>
              <a:contourClr>
                <a:schemeClr val="accent5">
                  <a:lumMod val="75000"/>
                </a:schemeClr>
              </a:contourClr>
            </a:sp3d>
          </a:bodyPr>
          <a:lstStyle/>
          <a:p>
            <a:pPr algn="ctr"/>
            <a:r>
              <a:rPr lang="ceb-PH" sz="4400" b="1" spc="300" noProof="0" dirty="0">
                <a:ln w="12700">
                  <a:noFill/>
                  <a:prstDash val="solid"/>
                </a:ln>
                <a:solidFill>
                  <a:srgbClr val="FFFFFF"/>
                </a:solidFill>
                <a:effectLst>
                  <a:outerShdw blurRad="38100" dist="22860" dir="7800000" algn="tl" rotWithShape="0">
                    <a:schemeClr val="accent5">
                      <a:lumMod val="50000"/>
                      <a:alpha val="86000"/>
                    </a:schemeClr>
                  </a:outerShdw>
                </a:effectLst>
              </a:rPr>
              <a:t>ELIAS: PROPETA SA PAGPASIG-ULI</a:t>
            </a: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33737"/>
            <a:ext cx="12191999" cy="646331"/>
          </a:xfrm>
          <a:prstGeom prst="rect">
            <a:avLst/>
          </a:prstGeom>
          <a:solidFill>
            <a:schemeClr val="bg2">
              <a:lumMod val="20000"/>
              <a:lumOff val="80000"/>
              <a:alpha val="62000"/>
            </a:schemeClr>
          </a:solidFill>
          <a:effectLst>
            <a:softEdge rad="50800"/>
          </a:effectLst>
        </p:spPr>
        <p:txBody>
          <a:bodyPr wrap="square">
            <a:scene3d>
              <a:camera prst="orthographicFront"/>
              <a:lightRig rig="threePt" dir="t"/>
            </a:scene3d>
            <a:sp3d extrusionH="57150">
              <a:bevelT w="38100" h="38100"/>
            </a:sp3d>
          </a:bodyPr>
          <a:lstStyle/>
          <a:p>
            <a:pPr algn="ctr"/>
            <a:r>
              <a:rPr lang="ceb-PH" b="1" dirty="0">
                <a:solidFill>
                  <a:schemeClr val="accent3">
                    <a:lumMod val="75000"/>
                  </a:schemeClr>
                </a:solidFill>
                <a:latin typeface="Comic Sans MS" panose="030F0702030302020204" pitchFamily="66" charset="0"/>
              </a:rPr>
              <a:t>“Miingon si Elias sa katawhan: ‘Hangtod kanus-a kamo magduhaduha tali sa duha ka pagpili? Kon ang Ginoo mao ang Diyos, sunda Siya. Kon si Baal, sunda siya.’ Apan wala sila motubag.”</a:t>
            </a:r>
            <a:r>
              <a:rPr lang="ceb-PH" b="1" noProof="0" dirty="0">
                <a:solidFill>
                  <a:schemeClr val="accent3">
                    <a:lumMod val="75000"/>
                  </a:schemeClr>
                </a:solidFill>
                <a:latin typeface="Comic Sans MS" panose="030F0702030302020204" pitchFamily="66" charset="0"/>
              </a:rPr>
              <a:t> (1</a:t>
            </a:r>
            <a:r>
              <a:rPr lang="ceb-PH" sz="1400" b="1" noProof="0" dirty="0">
                <a:solidFill>
                  <a:schemeClr val="accent3">
                    <a:lumMod val="75000"/>
                  </a:schemeClr>
                </a:solidFill>
                <a:latin typeface="Comic Sans MS" panose="030F0702030302020204" pitchFamily="66" charset="0"/>
              </a:rPr>
              <a:t> Hari 18:21)</a:t>
            </a:r>
            <a:endParaRPr lang="en-US" b="1" noProof="0"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16140" y="1273220"/>
            <a:ext cx="6591978" cy="1631216"/>
          </a:xfrm>
          <a:prstGeom prst="rect">
            <a:avLst/>
          </a:prstGeom>
          <a:noFill/>
        </p:spPr>
        <p:txBody>
          <a:bodyPr wrap="square" rtlCol="0">
            <a:normAutofit/>
          </a:bodyPr>
          <a:lstStyle/>
          <a:p>
            <a:pPr>
              <a:spcBef>
                <a:spcPts val="600"/>
              </a:spcBef>
            </a:pPr>
            <a:r>
              <a:rPr lang="ceb-PH" sz="2000" b="1" noProof="0" dirty="0"/>
              <a:t>Gidala ni Ahab ug Jezebel ang Israel sa grabeng pagtalikod sa Diyos. Pipila na lang ang nag-alagad Kaniya. Ang uban nagsimba kang Baal, Ashera ug ubang mga dios. Gitawag sa Diyos si Elias aron ipasig-uli ang Iyang relasyon sa piniling katawhan (1 Hari 17:1).</a:t>
            </a: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16140" y="4339320"/>
            <a:ext cx="6591977" cy="1323439"/>
          </a:xfrm>
          <a:prstGeom prst="rect">
            <a:avLst/>
          </a:prstGeom>
          <a:noFill/>
        </p:spPr>
        <p:txBody>
          <a:bodyPr wrap="square">
            <a:normAutofit fontScale="92500"/>
          </a:bodyPr>
          <a:lstStyle/>
          <a:p>
            <a:pPr>
              <a:spcBef>
                <a:spcPts val="600"/>
              </a:spcBef>
            </a:pPr>
            <a:r>
              <a:rPr lang="ceb-PH" sz="2000" b="1" noProof="0" dirty="0"/>
              <a:t>Ang mensahe ni Elias, sa pagbiya sa mga diosdios ug pagbalik sa Diyos, igamantala pag-usab uban sa gahum sa dili pa ang Ikaduhang Pag-anhi. Tumong niini ang pagpasig-uli sa pagsimba sulod sa panimalay (Malaquias 4:5–6).</a:t>
            </a:r>
          </a:p>
        </p:txBody>
      </p:sp>
      <p:sp>
        <p:nvSpPr>
          <p:cNvPr id="7" name="CuadroTexto 6">
            <a:extLst>
              <a:ext uri="{FF2B5EF4-FFF2-40B4-BE49-F238E27FC236}">
                <a16:creationId xmlns:a16="http://schemas.microsoft.com/office/drawing/2014/main" id="{868A092B-3EAB-D30B-D107-80943A7D0A37}"/>
              </a:ext>
            </a:extLst>
          </p:cNvPr>
          <p:cNvSpPr txBox="1"/>
          <p:nvPr/>
        </p:nvSpPr>
        <p:spPr>
          <a:xfrm>
            <a:off x="1916140" y="2806270"/>
            <a:ext cx="6523010" cy="1631216"/>
          </a:xfrm>
          <a:prstGeom prst="rect">
            <a:avLst/>
          </a:prstGeom>
          <a:noFill/>
        </p:spPr>
        <p:txBody>
          <a:bodyPr wrap="square">
            <a:normAutofit/>
          </a:bodyPr>
          <a:lstStyle/>
          <a:p>
            <a:pPr lvl="0">
              <a:spcBef>
                <a:spcPts val="600"/>
              </a:spcBef>
              <a:defRPr/>
            </a:pPr>
            <a:r>
              <a:rPr lang="ceb-PH" sz="2000" b="1" noProof="0" dirty="0">
                <a:solidFill>
                  <a:prstClr val="black"/>
                </a:solidFill>
              </a:rPr>
              <a:t>Human sa pipila ka tuig nga hulaw, gitigom ni Elias ang Israel sa Bukid Carmelo aron awhagon silang mobalik sa Diyos, apan wala sila motubag (1 Hari 18:21). Pinaagi sa milagro, nailhan nila ang tinuod nga Diyos (1 Hari 18:30–39).</a:t>
            </a: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16140" y="5564593"/>
            <a:ext cx="6487481" cy="1323439"/>
          </a:xfrm>
          <a:prstGeom prst="rect">
            <a:avLst/>
          </a:prstGeom>
          <a:noFill/>
        </p:spPr>
        <p:txBody>
          <a:bodyPr wrap="square">
            <a:normAutofit/>
          </a:bodyPr>
          <a:lstStyle/>
          <a:p>
            <a:pPr lvl="0">
              <a:spcBef>
                <a:spcPts val="600"/>
              </a:spcBef>
              <a:defRPr/>
            </a:pPr>
            <a:r>
              <a:rPr lang="ceb-PH" sz="2000" b="1" noProof="0" dirty="0">
                <a:solidFill>
                  <a:prstClr val="black"/>
                </a:solidFill>
              </a:rPr>
              <a:t>Pinaagi sa pamilya, mapasig-uli ang pagsimba sa iglesia, komunidad ug kanasoran. Kinsa ang mobuhat niini? Ikaw ug ako ang Elias nga gikinahanglan sa katilingban karon.</a:t>
            </a: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noProof="0" dirty="0"/>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769441"/>
          </a:xfrm>
          <a:prstGeom prst="rect">
            <a:avLst/>
          </a:prstGeom>
          <a:noFill/>
        </p:spPr>
        <p:txBody>
          <a:bodyPr wrap="square">
            <a:scene3d>
              <a:camera prst="orthographicFront"/>
              <a:lightRig rig="brightRoom" dir="t"/>
            </a:scene3d>
            <a:sp3d extrusionH="57150">
              <a:bevelT w="69850" h="38100" prst="cross"/>
            </a:sp3d>
          </a:bodyPr>
          <a:lstStyle/>
          <a:p>
            <a:pPr algn="ctr"/>
            <a:r>
              <a:rPr lang="ceb-PH"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ISAIAS: PROPETA BAHIN SA MESIYAS</a:t>
            </a:r>
          </a:p>
        </p:txBody>
      </p:sp>
      <p:sp>
        <p:nvSpPr>
          <p:cNvPr id="4" name="CuadroTexto 3">
            <a:extLst>
              <a:ext uri="{FF2B5EF4-FFF2-40B4-BE49-F238E27FC236}">
                <a16:creationId xmlns:a16="http://schemas.microsoft.com/office/drawing/2014/main" id="{E509138C-22AB-F866-4993-9C62D6CC06CA}"/>
              </a:ext>
            </a:extLst>
          </p:cNvPr>
          <p:cNvSpPr txBox="1"/>
          <p:nvPr/>
        </p:nvSpPr>
        <p:spPr>
          <a:xfrm>
            <a:off x="1285874" y="667047"/>
            <a:ext cx="9620250" cy="646331"/>
          </a:xfrm>
          <a:prstGeom prst="rect">
            <a:avLst/>
          </a:prstGeom>
          <a:noFill/>
        </p:spPr>
        <p:txBody>
          <a:bodyPr wrap="square">
            <a:normAutofit/>
          </a:bodyPr>
          <a:lstStyle/>
          <a:p>
            <a:pPr algn="ctr"/>
            <a:r>
              <a:rPr lang="ceb-PH"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“Kitang tanan nahisalaag sama sa mga karnero, ang matag usa miliko sa kaugalingong dalan. Ug gipahamtang sa Ginoo Kaniya ang sala natong tanan.”</a:t>
            </a:r>
            <a:r>
              <a:rPr lang="ceb-PH" sz="14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(Isaias 53:6)</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D0BAB78-C0A7-A054-775C-2C6206D64881}"/>
              </a:ext>
            </a:extLst>
          </p:cNvPr>
          <p:cNvSpPr txBox="1"/>
          <p:nvPr/>
        </p:nvSpPr>
        <p:spPr>
          <a:xfrm>
            <a:off x="3144726" y="1403928"/>
            <a:ext cx="6334124" cy="707886"/>
          </a:xfrm>
          <a:prstGeom prst="rect">
            <a:avLst/>
          </a:prstGeom>
          <a:noFill/>
        </p:spPr>
        <p:txBody>
          <a:bodyPr wrap="square" rtlCol="0">
            <a:normAutofit fontScale="85000" lnSpcReduction="10000"/>
          </a:bodyPr>
          <a:lstStyle/>
          <a:p>
            <a:pPr>
              <a:spcBef>
                <a:spcPts val="600"/>
              </a:spcBef>
            </a:pPr>
            <a:r>
              <a:rPr lang="ceb-PH" sz="2000" b="1" noProof="0" dirty="0"/>
              <a:t>Gitawag si Isaias aron awhagon ang katawhan sa pag-ila sa ilang sala ug pagdawat sa pasaylo sa Diyos (Isaias 1:18).</a:t>
            </a: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2112" b="2112"/>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4726" y="2062586"/>
            <a:ext cx="8899527" cy="1323439"/>
          </a:xfrm>
          <a:prstGeom prst="rect">
            <a:avLst/>
          </a:prstGeom>
          <a:noFill/>
        </p:spPr>
        <p:txBody>
          <a:bodyPr wrap="square">
            <a:normAutofit/>
          </a:bodyPr>
          <a:lstStyle/>
          <a:p>
            <a:pPr>
              <a:spcBef>
                <a:spcPts val="600"/>
              </a:spcBef>
            </a:pPr>
            <a:r>
              <a:rPr lang="ceb-PH" sz="2000" b="1" noProof="0" dirty="0"/>
              <a:t>Sa pagkamatay ni Haring Uzzias, nakakita si Isaias ug panan-awon nga dili niya malimtan sa iyang ministeryo: ang Diyos diha sa Iyang balaang Templo. Samtang nag-uyog ang mga haligi sa pultahan, mikurog usab ang iyang kasingkasing tungod sa iyang pagkadili takos (Isaias 6:1–5).</a:t>
            </a: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482000" y="4777708"/>
            <a:ext cx="2674434" cy="1938992"/>
          </a:xfrm>
          <a:prstGeom prst="rect">
            <a:avLst/>
          </a:prstGeom>
          <a:noFill/>
        </p:spPr>
        <p:txBody>
          <a:bodyPr wrap="square">
            <a:normAutofit/>
          </a:bodyPr>
          <a:lstStyle/>
          <a:p>
            <a:pPr>
              <a:spcBef>
                <a:spcPts val="600"/>
              </a:spcBef>
            </a:pPr>
            <a:r>
              <a:rPr lang="ceb-PH" sz="2000" b="1" noProof="0" dirty="0"/>
              <a:t>Busa ang basahon sa Isaias gitawag nga “unang ebanghelyo,” o ang Ebanghelyo sa wala pa ang mga Ebanghelyo.</a:t>
            </a: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4726" y="3995456"/>
            <a:ext cx="9043754" cy="707886"/>
          </a:xfrm>
          <a:prstGeom prst="rect">
            <a:avLst/>
          </a:prstGeom>
          <a:noFill/>
        </p:spPr>
        <p:txBody>
          <a:bodyPr wrap="square">
            <a:normAutofit/>
          </a:bodyPr>
          <a:lstStyle/>
          <a:p>
            <a:pPr>
              <a:spcBef>
                <a:spcPts val="600"/>
              </a:spcBef>
            </a:pPr>
            <a:r>
              <a:rPr lang="ceb-PH" sz="2000" b="1" noProof="0" dirty="0"/>
              <a:t>Sa iyang taas nga ministeryo, nanawag siya sa paghinulsol ug ilabina nagpahibalo sa buluhaton ni Jesus, ang Mesiyas.</a:t>
            </a:r>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707886"/>
          </a:xfrm>
          <a:prstGeom prst="rect">
            <a:avLst/>
          </a:prstGeom>
          <a:noFill/>
        </p:spPr>
        <p:txBody>
          <a:bodyPr wrap="square">
            <a:normAutofit/>
          </a:bodyPr>
          <a:lstStyle/>
          <a:p>
            <a:pPr lvl="0">
              <a:spcBef>
                <a:spcPts val="600"/>
              </a:spcBef>
              <a:defRPr/>
            </a:pPr>
            <a:r>
              <a:rPr lang="ceb-PH" sz="2000" b="1" noProof="0" dirty="0">
                <a:solidFill>
                  <a:prstClr val="black"/>
                </a:solidFill>
              </a:rPr>
              <a:t>Human mapasaylo, maisogon niyang gimantala ang mensahe sa Diyos: “Ania ako, ipadala ako” (Isaias 6:6–8).</a:t>
            </a: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noProof="0" dirty="0"/>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91637" cy="769441"/>
          </a:xfrm>
          <a:prstGeom prst="rect">
            <a:avLst/>
          </a:prstGeom>
          <a:noFill/>
        </p:spPr>
        <p:txBody>
          <a:bodyPr wrap="square">
            <a:scene3d>
              <a:camera prst="orthographicFront"/>
              <a:lightRig rig="brightRoom" dir="t"/>
            </a:scene3d>
            <a:sp3d extrusionH="57150">
              <a:bevelT w="69850" h="38100" prst="cross"/>
            </a:sp3d>
          </a:bodyPr>
          <a:lstStyle/>
          <a:p>
            <a:pPr algn="ctr"/>
            <a:r>
              <a:rPr lang="ceb-PH"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ISAIAS: PROPETA BAHIN SA MESIYAS</a:t>
            </a: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630942"/>
            <a:ext cx="9620250" cy="646331"/>
          </a:xfrm>
          <a:prstGeom prst="rect">
            <a:avLst/>
          </a:prstGeom>
          <a:noFill/>
        </p:spPr>
        <p:txBody>
          <a:bodyPr wrap="square">
            <a:normAutofit/>
          </a:bodyPr>
          <a:lstStyle/>
          <a:p>
            <a:pPr algn="ctr"/>
            <a:r>
              <a:rPr lang="ceb-PH"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“Kitang tanan nahisalaag sama sa mga karnero, ang matag usa miliko sa kaugalingong dalan. Ug gipahamtang sa Ginoo Kaniya ang sala natong tanan.”</a:t>
            </a:r>
            <a:r>
              <a:rPr lang="ceb-PH" sz="14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(Isaias 53:6)</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3451965015"/>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07886"/>
          </a:xfrm>
          <a:prstGeom prst="rect">
            <a:avLst/>
          </a:prstGeom>
          <a:noFill/>
        </p:spPr>
        <p:txBody>
          <a:bodyPr wrap="square" rtlCol="0">
            <a:normAutofit/>
          </a:bodyPr>
          <a:lstStyle/>
          <a:p>
            <a:pPr algn="ctr">
              <a:spcBef>
                <a:spcPts val="600"/>
              </a:spcBef>
            </a:pPr>
            <a:r>
              <a:rPr lang="ceb-PH" sz="2000" b="1" noProof="0" dirty="0"/>
              <a:t>Ang Isaias 53 nagpatin-aw sa plano sa pagtubos nga gituman ni Jesus:</a:t>
            </a: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noProof="0" dirty="0"/>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769441"/>
          </a:xfrm>
          <a:prstGeom prst="rect">
            <a:avLst/>
          </a:prstGeom>
          <a:noFill/>
        </p:spPr>
        <p:txBody>
          <a:bodyPr wrap="square">
            <a:normAutofit/>
          </a:bodyPr>
          <a:lstStyle/>
          <a:p>
            <a:pPr algn="ctr"/>
            <a:r>
              <a:rPr lang="ceb-PH" sz="4400" b="1" noProof="0"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DANIEL: PROPETA SA UMAABOT</a:t>
            </a: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550366"/>
            <a:ext cx="11715750" cy="646331"/>
          </a:xfrm>
          <a:prstGeom prst="rect">
            <a:avLst/>
          </a:prstGeom>
          <a:noFill/>
        </p:spPr>
        <p:txBody>
          <a:bodyPr wrap="square">
            <a:scene3d>
              <a:camera prst="orthographicFront"/>
              <a:lightRig rig="threePt" dir="t"/>
            </a:scene3d>
            <a:sp3d extrusionH="57150">
              <a:bevelT w="38100" h="38100"/>
            </a:sp3d>
          </a:bodyPr>
          <a:lstStyle/>
          <a:p>
            <a:pPr algn="ctr"/>
            <a:r>
              <a:rPr lang="ceb-PH" b="1" noProof="0" dirty="0">
                <a:solidFill>
                  <a:schemeClr val="accent6">
                    <a:lumMod val="75000"/>
                  </a:schemeClr>
                </a:solidFill>
                <a:latin typeface="Comic Sans MS" panose="030F0702030302020204" pitchFamily="66" charset="0"/>
              </a:rPr>
              <a:t>“Apan adunay Diyos sa langit nga nagpadayag sa mga tinago. Iyang gipakita kang Haring Nabucodonosor ang mahitabo sa umaabot.”</a:t>
            </a:r>
            <a:r>
              <a:rPr lang="ceb-PH" sz="1400" b="1" noProof="0" dirty="0">
                <a:solidFill>
                  <a:schemeClr val="accent6">
                    <a:lumMod val="75000"/>
                  </a:schemeClr>
                </a:solidFill>
                <a:latin typeface="Comic Sans MS" panose="030F0702030302020204" pitchFamily="66" charset="0"/>
              </a:rPr>
              <a:t> (Daniel 2:28a)</a:t>
            </a:r>
            <a:endParaRPr lang="en-US" b="1" noProof="0" dirty="0">
              <a:solidFill>
                <a:schemeClr val="accent6">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262026"/>
            <a:ext cx="5286375" cy="2031325"/>
          </a:xfrm>
          <a:prstGeom prst="rect">
            <a:avLst/>
          </a:prstGeom>
          <a:noFill/>
        </p:spPr>
        <p:txBody>
          <a:bodyPr wrap="square" rtlCol="0">
            <a:normAutofit/>
          </a:bodyPr>
          <a:lstStyle/>
          <a:p>
            <a:pPr>
              <a:spcBef>
                <a:spcPts val="600"/>
              </a:spcBef>
            </a:pPr>
            <a:r>
              <a:rPr lang="ceb-PH" b="1" noProof="0" dirty="0"/>
              <a:t>Sukad sa sinugdan, nailhan si Daniel sa iyang pagkamatinumanon: sa pagkaon (Dan. 1:8), sa paghatag sa himaya sa Diyos (Dan. 2:27–30), sa pagpahibalo sa katalagman ni Nabucodonosor (Dan. 4:19), sa pagsaway sa sala ni Belsasar (Dan. 5:22–23), ug sa iyang pag-ampo (Dan. 6:10).</a:t>
            </a: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2" y="3322791"/>
            <a:ext cx="7421687" cy="923330"/>
          </a:xfrm>
          <a:prstGeom prst="rect">
            <a:avLst/>
          </a:prstGeom>
          <a:noFill/>
        </p:spPr>
        <p:txBody>
          <a:bodyPr wrap="square">
            <a:normAutofit/>
          </a:bodyPr>
          <a:lstStyle/>
          <a:p>
            <a:pPr>
              <a:spcBef>
                <a:spcPts val="600"/>
              </a:spcBef>
            </a:pPr>
            <a:r>
              <a:rPr lang="ceb-PH" b="1" noProof="0" dirty="0"/>
              <a:t>Dugang sa mensahe sa iyang kinabuhi, gitawag siya sa pagpahibalo sa pagsaka ug pagkapukan sa dagkong imperyo: Babilonia, Persia, Gresya, Roma ug Uropa (Dan. 2, 7–12).</a:t>
            </a: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312" y="4275561"/>
            <a:ext cx="3710842" cy="1477328"/>
          </a:xfrm>
          <a:prstGeom prst="rect">
            <a:avLst/>
          </a:prstGeom>
          <a:noFill/>
        </p:spPr>
        <p:txBody>
          <a:bodyPr wrap="square">
            <a:normAutofit/>
          </a:bodyPr>
          <a:lstStyle/>
          <a:p>
            <a:pPr>
              <a:spcBef>
                <a:spcPts val="600"/>
              </a:spcBef>
            </a:pPr>
            <a:r>
              <a:rPr lang="ceb-PH" b="1" noProof="0" dirty="0"/>
              <a:t>Kauban sa mga tagna bahin sa mga imperyo, gipahibalo ni Daniel ang Paghukom (Dan. 7:9–10) ug ang tukmang panahon sa unang pag-anhi ni Jesus (Dan. 9:24–27).</a:t>
            </a: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6" y="5782330"/>
            <a:ext cx="5600700" cy="923330"/>
          </a:xfrm>
          <a:prstGeom prst="rect">
            <a:avLst/>
          </a:prstGeom>
          <a:noFill/>
        </p:spPr>
        <p:txBody>
          <a:bodyPr wrap="square">
            <a:normAutofit/>
          </a:bodyPr>
          <a:lstStyle/>
          <a:p>
            <a:pPr>
              <a:spcBef>
                <a:spcPts val="600"/>
              </a:spcBef>
            </a:pPr>
            <a:r>
              <a:rPr lang="ceb-PH" b="1" noProof="0" dirty="0"/>
              <a:t>Ang iyang mga tagna nagtabang nato sa pagpamantala sa umaabot pang katumanan: ang pag-abot sa Gingharian sa Diyos (Dan. 2:44; 7:27).</a:t>
            </a: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noProof="0" dirty="0"/>
          </a:p>
        </p:txBody>
      </p:sp>
      <p:sp>
        <p:nvSpPr>
          <p:cNvPr id="10" name="CuadroTexto 9">
            <a:extLst>
              <a:ext uri="{FF2B5EF4-FFF2-40B4-BE49-F238E27FC236}">
                <a16:creationId xmlns:a16="http://schemas.microsoft.com/office/drawing/2014/main" id="{0C88A0CC-1140-88DC-8267-D8E7416B17C9}"/>
              </a:ext>
            </a:extLst>
          </p:cNvPr>
          <p:cNvSpPr txBox="1"/>
          <p:nvPr/>
        </p:nvSpPr>
        <p:spPr>
          <a:xfrm>
            <a:off x="5247053" y="2232947"/>
            <a:ext cx="4001722" cy="2862322"/>
          </a:xfrm>
          <a:prstGeom prst="rect">
            <a:avLst/>
          </a:prstGeom>
          <a:noFill/>
        </p:spPr>
        <p:txBody>
          <a:bodyPr wrap="square">
            <a:normAutofit lnSpcReduction="10000"/>
          </a:bodyPr>
          <a:lstStyle/>
          <a:p>
            <a:pPr>
              <a:spcBef>
                <a:spcPts val="600"/>
              </a:spcBef>
            </a:pPr>
            <a:r>
              <a:rPr lang="ceb-PH" sz="2000" b="1" noProof="0" dirty="0"/>
              <a:t>Ang iyang yano nga kinabuhi, lig-on nga pagsaway sa sala ug dinaliang tawag sa paghinulsol nagdala sa daghan sa bautismo (Marcos 1:4–6). Ang iyang ministeryo nakapausab sa Israel. Diyutay ra ang nahimo sa yawa batok niini, bisan gipahinabo niya ang kamatayon sa propeta (Lucas 9:9).</a:t>
            </a: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646331"/>
          </a:xfrm>
          <a:prstGeom prst="rect">
            <a:avLst/>
          </a:prstGeom>
          <a:noFill/>
        </p:spPr>
        <p:txBody>
          <a:bodyPr wrap="square">
            <a:scene3d>
              <a:camera prst="orthographicFront"/>
              <a:lightRig rig="threePt" dir="t"/>
            </a:scene3d>
            <a:sp3d extrusionH="57150">
              <a:bevelT h="25400" prst="softRound"/>
            </a:sp3d>
          </a:bodyPr>
          <a:lstStyle/>
          <a:p>
            <a:pPr algn="ctr"/>
            <a:r>
              <a:rPr lang="ceb-PH" sz="3600" b="1" noProof="0" dirty="0">
                <a:ln w="22225">
                  <a:noFill/>
                  <a:prstDash val="solid"/>
                </a:ln>
                <a:solidFill>
                  <a:schemeClr val="bg2">
                    <a:lumMod val="40000"/>
                    <a:lumOff val="60000"/>
                  </a:schemeClr>
                </a:solidFill>
                <a:effectLst>
                  <a:outerShdw blurRad="50800" dist="38100" dir="4200000" algn="ctr" rotWithShape="0">
                    <a:srgbClr val="FF0000"/>
                  </a:outerShdw>
                </a:effectLst>
              </a:rPr>
              <a:t>JUAN BAUTISTA:</a:t>
            </a:r>
            <a:r>
              <a:rPr lang="ceb-PH" sz="3600" b="1" dirty="0">
                <a:ln w="22225">
                  <a:noFill/>
                  <a:prstDash val="solid"/>
                </a:ln>
                <a:solidFill>
                  <a:schemeClr val="bg2">
                    <a:lumMod val="40000"/>
                    <a:lumOff val="60000"/>
                  </a:schemeClr>
                </a:solidFill>
                <a:effectLst>
                  <a:outerShdw blurRad="50800" dist="38100" dir="4200000" algn="ctr" rotWithShape="0">
                    <a:srgbClr val="FF0000"/>
                  </a:outerShdw>
                </a:effectLst>
              </a:rPr>
              <a:t> PROPETA NGA NAG-UNA</a:t>
            </a:r>
            <a:endParaRPr lang="en-US" sz="3600" b="1" noProof="0" dirty="0">
              <a:ln w="22225">
                <a:noFill/>
                <a:prstDash val="solid"/>
              </a:ln>
              <a:solidFill>
                <a:schemeClr val="bg2">
                  <a:lumMod val="40000"/>
                  <a:lumOff val="60000"/>
                </a:schemeClr>
              </a:solidFill>
              <a:effectLst>
                <a:outerShdw blurRad="50800" dist="38100" dir="4200000" algn="ctr" rotWithShape="0">
                  <a:srgbClr val="FF0000"/>
                </a:outerShdw>
              </a:effectLst>
            </a:endParaRPr>
          </a:p>
        </p:txBody>
      </p:sp>
      <p:sp>
        <p:nvSpPr>
          <p:cNvPr id="4" name="CuadroTexto 3">
            <a:extLst>
              <a:ext uri="{FF2B5EF4-FFF2-40B4-BE49-F238E27FC236}">
                <a16:creationId xmlns:a16="http://schemas.microsoft.com/office/drawing/2014/main" id="{47EF7D01-92EB-2208-25CA-BCF6A728F75A}"/>
              </a:ext>
            </a:extLst>
          </p:cNvPr>
          <p:cNvSpPr txBox="1"/>
          <p:nvPr/>
        </p:nvSpPr>
        <p:spPr>
          <a:xfrm>
            <a:off x="0" y="689087"/>
            <a:ext cx="10591800" cy="646331"/>
          </a:xfrm>
          <a:prstGeom prst="rect">
            <a:avLst/>
          </a:prstGeom>
          <a:noFill/>
        </p:spPr>
        <p:txBody>
          <a:bodyPr wrap="square">
            <a:normAutofit/>
          </a:bodyPr>
          <a:lstStyle/>
          <a:p>
            <a:pPr algn="ctr"/>
            <a:r>
              <a:rPr lang="ceb-PH" b="1" noProof="0" dirty="0">
                <a:solidFill>
                  <a:srgbClr val="B9F5FD"/>
                </a:solidFill>
                <a:effectLst>
                  <a:outerShdw blurRad="38100" dist="38100" dir="2700000" algn="tl">
                    <a:srgbClr val="000000">
                      <a:alpha val="43137"/>
                    </a:srgbClr>
                  </a:outerShdw>
                </a:effectLst>
                <a:latin typeface="Comic Sans MS" panose="030F0702030302020204" pitchFamily="66" charset="0"/>
              </a:rPr>
              <a:t>“Mitubag si Juan pinaagi sa mga pulong ni propeta Isaias: ‘Ako ang tingog sa usa nga nagtawag sa kamingawan: Tul-ira ang dalan alang sa Ginoo.’”</a:t>
            </a:r>
            <a:r>
              <a:rPr lang="ceb-PH" sz="1400" b="1" noProof="0" dirty="0">
                <a:solidFill>
                  <a:srgbClr val="B9F5FD"/>
                </a:solidFill>
                <a:effectLst>
                  <a:outerShdw blurRad="38100" dist="38100" dir="2700000" algn="tl">
                    <a:srgbClr val="000000">
                      <a:alpha val="43137"/>
                    </a:srgbClr>
                  </a:outerShdw>
                </a:effectLst>
                <a:latin typeface="Comic Sans MS" panose="030F0702030302020204" pitchFamily="66" charset="0"/>
              </a:rPr>
              <a:t> (Juan 1:23)</a:t>
            </a:r>
            <a:endPar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510307"/>
            <a:ext cx="10455127" cy="707886"/>
          </a:xfrm>
          <a:prstGeom prst="rect">
            <a:avLst/>
          </a:prstGeom>
          <a:noFill/>
        </p:spPr>
        <p:txBody>
          <a:bodyPr wrap="square" rtlCol="0">
            <a:normAutofit/>
          </a:bodyPr>
          <a:lstStyle/>
          <a:p>
            <a:pPr>
              <a:spcBef>
                <a:spcPts val="600"/>
              </a:spcBef>
            </a:pPr>
            <a:r>
              <a:rPr lang="ceb-PH" sz="2000" b="1" noProof="0" dirty="0"/>
              <a:t>Sama kang Samuel ug Jeremias, gilain na si Juan sa wala pa matawo. Gitawag siya sa pagbuhat sa buluhaton ni Elias, aron mag-una sa Mesiyas (Lucas 1:13–17).</a:t>
            </a: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6" y="2294502"/>
            <a:ext cx="4917109"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707886"/>
          </a:xfrm>
          <a:prstGeom prst="rect">
            <a:avLst/>
          </a:prstGeom>
          <a:noFill/>
        </p:spPr>
        <p:txBody>
          <a:bodyPr wrap="square">
            <a:normAutofit/>
          </a:bodyPr>
          <a:lstStyle/>
          <a:p>
            <a:pPr>
              <a:spcBef>
                <a:spcPts val="600"/>
              </a:spcBef>
            </a:pPr>
            <a:r>
              <a:rPr lang="ceb-PH" sz="2000" b="1" noProof="0" dirty="0"/>
              <a:t>Dili sayon kini. Nagkinahanglan ug pagkamatinumanon, lig-on nga pagtuo ug debosyon. Walay garantiya sa kaluwasan dinhi, apan gisaad ang kinabuhing dayon alang nato ug sa modawat sa mensahe.</a:t>
            </a:r>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110023"/>
            <a:ext cx="9112104" cy="1015663"/>
          </a:xfrm>
          <a:prstGeom prst="rect">
            <a:avLst/>
          </a:prstGeom>
          <a:noFill/>
        </p:spPr>
        <p:txBody>
          <a:bodyPr wrap="square">
            <a:normAutofit/>
          </a:bodyPr>
          <a:lstStyle/>
          <a:p>
            <a:pPr>
              <a:spcBef>
                <a:spcPts val="600"/>
              </a:spcBef>
            </a:pPr>
            <a:r>
              <a:rPr lang="ceb-PH" sz="2000" b="1" noProof="0" dirty="0"/>
              <a:t>Ang buluhaton ni Juan, nga buluhaton usab ni Elias, ato na karon. Gitawag kita sa pag-andam alang sa pag-anhi ni Jesus, pinaagi sa pagpamantala sa paghinulsol ug kaluwasan pinaagi sa Iyang matubosong kamatayon.</a:t>
            </a: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376516" y="1031336"/>
            <a:ext cx="10333703" cy="4493538"/>
          </a:xfrm>
          <a:prstGeom prst="rect">
            <a:avLst/>
          </a:prstGeom>
          <a:noFill/>
        </p:spPr>
        <p:txBody>
          <a:bodyPr wrap="square">
            <a:normAutofit lnSpcReduction="10000"/>
          </a:bodyPr>
          <a:lstStyle/>
          <a:p>
            <a:pPr>
              <a:spcBef>
                <a:spcPts val="600"/>
              </a:spcBef>
            </a:pPr>
            <a:r>
              <a:rPr lang="ceb-PH" sz="2600" b="1" noProof="0" dirty="0">
                <a:solidFill>
                  <a:schemeClr val="accent5">
                    <a:lumMod val="50000"/>
                  </a:schemeClr>
                </a:solidFill>
                <a:latin typeface="Constantia" panose="02030602050306030303" pitchFamily="18" charset="0"/>
              </a:rPr>
              <a:t>“Bililhon kaayo sa iglesia sa Diyos dinhi sa yuta karon, nga maoy tig-atiman sa Iyang ubasan, ang mga tambag ug pahimangno pinaagi sa mga propeta nga nagpatin-aw sa Iyang walay kataposang katuyoan alang sa katawhan. Sa ilang mga pagtulon-an, klarong gipadayag ang Iyang gugma sa nahisalaag nga katawhan ug ang Iyang plano sa ilang kaluwasan. […] Ug karon, ang mensahe sa Diyos sa Iyang iglesia, sa mga nag-atiman sa Iyang ubasan nga matinumanon, mao gihapon ang gisulti pinaagi sa propeta kaniadto: ‘Awiti ninyo ang ubasan nga mabungahon. Ako, ang Ginoo, nag-atiman niini. Bisbisan Ko kini matag gutlo. Aron walay makadaot niini, bantayan Ko kini adlaw ug gabii.’ (Isaias 27:2–3)”</a:t>
            </a:r>
          </a:p>
        </p:txBody>
      </p:sp>
      <p:sp>
        <p:nvSpPr>
          <p:cNvPr id="4" name="CuadroTexto 3">
            <a:extLst>
              <a:ext uri="{FF2B5EF4-FFF2-40B4-BE49-F238E27FC236}">
                <a16:creationId xmlns:a16="http://schemas.microsoft.com/office/drawing/2014/main" id="{BA44A710-58A7-09DC-18E0-BADFE69C22AC}"/>
              </a:ext>
            </a:extLst>
          </p:cNvPr>
          <p:cNvSpPr txBox="1"/>
          <p:nvPr/>
        </p:nvSpPr>
        <p:spPr>
          <a:xfrm>
            <a:off x="8289533" y="5634498"/>
            <a:ext cx="3130089" cy="338554"/>
          </a:xfrm>
          <a:prstGeom prst="rect">
            <a:avLst/>
          </a:prstGeom>
          <a:noFill/>
        </p:spPr>
        <p:txBody>
          <a:bodyPr wrap="none" rtlCol="0">
            <a:normAutofit/>
          </a:bodyPr>
          <a:lstStyle/>
          <a:p>
            <a:pPr algn="r"/>
            <a:r>
              <a:rPr lang="ceb-PH" sz="1600" b="1" noProof="0" dirty="0" err="1">
                <a:solidFill>
                  <a:schemeClr val="accent5">
                    <a:lumMod val="50000"/>
                  </a:schemeClr>
                </a:solidFill>
              </a:rPr>
              <a:t>EGW</a:t>
            </a:r>
            <a:r>
              <a:rPr lang="ceb-PH" sz="1600" b="1" noProof="0" dirty="0">
                <a:solidFill>
                  <a:schemeClr val="accent5">
                    <a:lumMod val="50000"/>
                  </a:schemeClr>
                </a:solidFill>
              </a:rPr>
              <a:t> (Prophets and Kings, p. 22; hubad sa Bisaya)</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normAutofit/>
          </a:bodyPr>
          <a:lstStyle/>
          <a:p>
            <a:pPr algn="ctr"/>
            <a:r>
              <a:rPr lang="ceb-PH" sz="3600" b="1" noProof="0" dirty="0">
                <a:ln w="6600">
                  <a:solidFill>
                    <a:srgbClr val="FF66F9"/>
                  </a:solidFill>
                  <a:prstDash val="solid"/>
                </a:ln>
                <a:solidFill>
                  <a:srgbClr val="FFFFFF"/>
                </a:solidFill>
                <a:effectLst>
                  <a:outerShdw dist="38100" dir="2700000" algn="tl" rotWithShape="0">
                    <a:srgbClr val="FF66F9"/>
                  </a:outerShdw>
                </a:effectLst>
              </a:rPr>
              <a:t>DUGANG:</a:t>
            </a:r>
            <a:r>
              <a:rPr lang="ceb-PH" sz="3600" b="1" noProof="0" dirty="0">
                <a:ln w="6600">
                  <a:solidFill>
                    <a:schemeClr val="accent2"/>
                  </a:solidFill>
                  <a:prstDash val="solid"/>
                </a:ln>
                <a:solidFill>
                  <a:srgbClr val="FFFFFF"/>
                </a:solidFill>
                <a:effectLst>
                  <a:outerShdw dist="38100" dir="2700000" algn="tl" rotWithShape="0">
                    <a:schemeClr val="accent2"/>
                  </a:outerShdw>
                </a:effectLst>
              </a:rPr>
              <a:t> ANG</a:t>
            </a:r>
            <a:r>
              <a:rPr lang="ceb-PH" sz="3600" b="1" noProof="0" dirty="0">
                <a:ln w="6600">
                  <a:solidFill>
                    <a:schemeClr val="bg2"/>
                  </a:solidFill>
                  <a:prstDash val="solid"/>
                </a:ln>
                <a:solidFill>
                  <a:srgbClr val="FFFFFF"/>
                </a:solidFill>
                <a:effectLst>
                  <a:outerShdw dist="38100" dir="2700000" algn="tl" rotWithShape="0">
                    <a:schemeClr val="bg2">
                      <a:lumMod val="40000"/>
                      <a:lumOff val="60000"/>
                    </a:schemeClr>
                  </a:outerShdw>
                </a:effectLst>
              </a:rPr>
              <a:t> PAGTAWAG KANG ELLEN G. WHITE</a:t>
            </a: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42950"/>
            <a:ext cx="11660257" cy="400110"/>
          </a:xfrm>
          <a:prstGeom prst="rect">
            <a:avLst/>
          </a:prstGeom>
          <a:noFill/>
        </p:spPr>
        <p:txBody>
          <a:bodyPr wrap="square" rtlCol="0">
            <a:normAutofit fontScale="92500"/>
          </a:bodyPr>
          <a:lstStyle/>
          <a:p>
            <a:pPr>
              <a:spcBef>
                <a:spcPts val="600"/>
              </a:spcBef>
            </a:pPr>
            <a:r>
              <a:rPr lang="ceb-PH" sz="2000" b="1" noProof="0" dirty="0"/>
              <a:t>Nakadawat si Ellen Gould Harmon sa iyang unang panan-awon niadtong Disyembre 1844, sa edad nga 17.</a:t>
            </a:r>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3" y="2783834"/>
            <a:ext cx="10230679" cy="1323439"/>
          </a:xfrm>
          <a:prstGeom prst="rect">
            <a:avLst/>
          </a:prstGeom>
          <a:noFill/>
        </p:spPr>
        <p:txBody>
          <a:bodyPr wrap="square">
            <a:normAutofit/>
          </a:bodyPr>
          <a:lstStyle/>
          <a:p>
            <a:pPr lvl="0">
              <a:spcBef>
                <a:spcPts val="600"/>
              </a:spcBef>
              <a:defRPr/>
            </a:pPr>
            <a:r>
              <a:rPr lang="ceb-PH" sz="2000" b="1" noProof="0" dirty="0">
                <a:solidFill>
                  <a:prstClr val="black"/>
                </a:solidFill>
              </a:rPr>
              <a:t>Pinaagi niini, gipasaligan sa Diyos ang mga magtutuo nga husto ang ilang dalan. Bisan pipila ra ang mituo kang Ellen sa sinugdan, gidawat siya sa ulahi isip propeta. Ang iyang mga mensahe nagdasig ug naggiya sa mga Adventista sukad sa sinugdan hangtod karon.</a:t>
            </a: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835255"/>
            <a:ext cx="11652869" cy="1015663"/>
          </a:xfrm>
          <a:prstGeom prst="rect">
            <a:avLst/>
          </a:prstGeom>
          <a:noFill/>
        </p:spPr>
        <p:txBody>
          <a:bodyPr wrap="square">
            <a:normAutofit/>
          </a:bodyPr>
          <a:lstStyle/>
          <a:p>
            <a:pPr lvl="0">
              <a:spcBef>
                <a:spcPts val="600"/>
              </a:spcBef>
              <a:defRPr/>
            </a:pPr>
            <a:r>
              <a:rPr lang="ceb-PH" sz="2000" b="1" noProof="0" dirty="0">
                <a:solidFill>
                  <a:prstClr val="black"/>
                </a:solidFill>
              </a:rPr>
              <a:t>Gipakita kang Ellen ang dalan gikan sa yuta ngadto sa langitnong Jerusalem. Ang mga Adventista naglakaw paingon sa Balaang Siyudad, nga gigiyahan ni Jesus. Samtang nagtutok sila kang Jesus, nagpadayon sila. Kon motan-aw sila sa laing dapit, mahulog sila gikan sa dalan.</a:t>
            </a: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143060"/>
            <a:ext cx="11661913" cy="707886"/>
          </a:xfrm>
          <a:prstGeom prst="rect">
            <a:avLst/>
          </a:prstGeom>
          <a:noFill/>
        </p:spPr>
        <p:txBody>
          <a:bodyPr wrap="square">
            <a:normAutofit/>
          </a:bodyPr>
          <a:lstStyle/>
          <a:p>
            <a:pPr lvl="0">
              <a:spcBef>
                <a:spcPts val="600"/>
              </a:spcBef>
              <a:defRPr/>
            </a:pPr>
            <a:r>
              <a:rPr lang="ceb-PH" sz="2000" b="1" noProof="0" dirty="0">
                <a:solidFill>
                  <a:prstClr val="black"/>
                </a:solidFill>
              </a:rPr>
              <a:t>Gihubad ni William Miller ang tagna sa Daniel 8:14 nga nagtudlo sa pagbalik ni Jesus sa 1843. Sa ulahi, gitakda ang Oktubre 22, 1844. Apan wala moabot si Jesus.</a:t>
            </a: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709</TotalTime>
  <Words>1894</Words>
  <Application>Microsoft Office PowerPoint</Application>
  <PresentationFormat>Panorámica</PresentationFormat>
  <Paragraphs>82</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 Display</vt:lpstr>
      <vt:lpstr>Comic Sans MS</vt:lpstr>
      <vt:lpstr>Arial</vt:lpstr>
      <vt:lpstr>Constantia</vt:lpstr>
      <vt:lpstr>Aptos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Sergio</cp:lastModifiedBy>
  <cp:revision>132</cp:revision>
  <dcterms:created xsi:type="dcterms:W3CDTF">2026-09-11T15:58:36Z</dcterms:created>
  <dcterms:modified xsi:type="dcterms:W3CDTF">2026-10-09T19:25:56Z</dcterms:modified>
</cp:coreProperties>
</file>