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48" y="9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 custT="1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 sz="2400"/>
        </a:p>
      </dgm:t>
    </dgm:pt>
    <dgm:pt modelId="{32616EFC-3040-41EF-9559-09691FB91C07}" type="sibTrans" cxnId="{9C6566BF-00C6-4EDA-9126-A2D8ACD254B6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15235C0F-C8C7-40F3-A627-3CACA1B827F7}">
      <dgm:prSet phldrT="[Texto]" custT="1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 sz="2400"/>
        </a:p>
      </dgm:t>
    </dgm:pt>
    <dgm:pt modelId="{F7823C4A-81CD-417D-9E41-8DAFC118F605}" type="sibTrans" cxnId="{5A586848-C8E8-44DB-9D11-631C810F6A21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1540A788-06DC-4CB4-AC0A-F9B7041F67DD}">
      <dgm:prSet phldrT="[Texto]" custT="1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 sz="2400"/>
        </a:p>
      </dgm:t>
    </dgm:pt>
    <dgm:pt modelId="{818B8938-A6D1-48AF-B3CD-FF5E4BBD46F8}" type="sibTrans" cxnId="{B330E367-456B-4096-A157-6F64F8F953A5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C2B46ED1-80DC-4F77-AC1D-9E6B070C7781}">
      <dgm:prSet phldrT="[Texto]" custT="1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 sz="2400"/>
        </a:p>
      </dgm:t>
    </dgm:pt>
    <dgm:pt modelId="{F51F1739-053A-42F5-BA5F-C2336148E867}" type="sibTrans" cxnId="{AF496CD5-0989-46FD-A43C-AC2D914377A2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FEACCFA5-378A-4F53-848D-7630657D0EFB}">
      <dgm:prSet phldrT="[Texto]" custT="1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 sz="2400"/>
        </a:p>
      </dgm:t>
    </dgm:pt>
    <dgm:pt modelId="{3CADB09E-BBCE-4C62-89B4-7526FA9956B3}" type="sibTrans" cxnId="{826A2C67-A3A6-4CAB-A7F1-BAB56FDF5E9A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8BCBD57E-2B3C-4658-BE2A-ACBF1129B195}">
      <dgm:prSet phldrT="[Texto]" custT="1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 sz="2400"/>
        </a:p>
      </dgm:t>
    </dgm:pt>
    <dgm:pt modelId="{D6A92EE6-F8E1-4867-8B5E-9AA69690DEB2}" type="sibTrans" cxnId="{072A8E15-880D-4136-BB9E-97BDC4E5D9DC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DCAA492F-E01C-4B5D-B153-93EFD13F5D4A}">
      <dgm:prSet phldrT="[Texto]" custT="1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sz="6000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 sz="2400"/>
        </a:p>
      </dgm:t>
    </dgm:pt>
    <dgm:pt modelId="{770A68D2-789F-45F2-936D-CC1C130C3E02}" type="sibTrans" cxnId="{B927EDED-6C74-4B1C-AF65-25578C9DD532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1AAD61F7-0DDA-4A13-8F6E-C3B5E97E47A0}">
      <dgm:prSet phldrT="[Texto]" custT="1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sz="6000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 sz="2400"/>
        </a:p>
      </dgm:t>
    </dgm:pt>
    <dgm:pt modelId="{F936F9BC-4FC5-441C-AD71-066BD164BA6D}" type="sibTrans" cxnId="{57D08069-129B-4C49-B323-F5550191243B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C7A7DD16-C367-4B32-813D-4CC64EDCDBB4}">
      <dgm:prSet phldrT="[Texto]" custT="1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sz="6000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 sz="2400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 sz="2400"/>
        </a:p>
      </dgm:t>
    </dgm:pt>
    <dgm:pt modelId="{882EA4EE-0729-4BB2-923E-193E2FEBDF67}">
      <dgm:prSet phldrT="[Texto]" custT="1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sz="6000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 sz="2400"/>
        </a:p>
      </dgm:t>
    </dgm:pt>
    <dgm:pt modelId="{535632DD-58CE-460C-AF2B-259C3A0DD080}" type="sibTrans" cxnId="{994ADAC9-CC70-40B5-82D7-7ECC52D200E2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0E26E8C2-067B-4B09-83C9-3F165CA59737}">
      <dgm:prSet phldrT="[Texto]" custT="1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sz="6000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 sz="2400"/>
        </a:p>
      </dgm:t>
    </dgm:pt>
    <dgm:pt modelId="{9206A250-83D3-43EC-BA79-2C6D45F038A7}" type="sibTrans" cxnId="{65965D0C-B9C0-4A9B-8B87-CBC7E7A0C66F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91129161-3125-43D7-ADBB-E869515921E8}">
      <dgm:prSet phldrT="[Texto]" custT="1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sz="6000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 sz="2400"/>
        </a:p>
      </dgm:t>
    </dgm:pt>
    <dgm:pt modelId="{61BCB6CF-D42D-4126-943C-94F1F885D768}" type="sibTrans" cxnId="{A2CF12CA-EB32-4A44-A1CC-B79D29962BD4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 sz="700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zh-TW" altLang="en-U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endParaRPr lang="en-US" altLang="zh-TW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诗篇的目的是要让我们记得上帝如何带领祂的子民，并且值得我们赞美。
我们必须把教训教导我们的孩子，这样他们就不会像他们的祖先那样叛逆。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zh-TW" altLang="en-U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endParaRPr lang="en-US" altLang="zh-TW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TW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上帝降下瘟疫到埃及，分开海</a:t>
          </a:r>
          <a:r>
            <a: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水</a:t>
          </a:r>
          <a:r>
            <a:rPr lang="zh-TW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，白天用云彩，晚上用火柱引导他们，并从盘石中带出水来。
百姓不相信上帝能给他们肉和食物。
尽管他们</a:t>
          </a:r>
          <a:r>
            <a: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悖逆祂</a:t>
          </a:r>
          <a:r>
            <a:rPr lang="zh-TW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，祂并没有消灭他们。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zh-TW" altLang="en-U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 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他们能够在迦南建立家园是因为上帝驱逐了那里的居民。
但他们再次反叛，上帝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便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将他们交给敌人。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最后，上帝透过大卫再次拯救了祂的子民。
祂呼召了一位牧羊人来牧养祂的子民。 祂将权杖交到犹大手中，选择耶路撒冷为首都。
尽管有叛逆，上帝在当时是信实的，并且在今天仍然是信实的。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zh-TW" altLang="en-U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 custLinFactNeighborX="-2532" custLinFactNeighborY="631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1" presId="urn:microsoft.com/office/officeart/2005/8/layout/hProcess7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7AFC52A5-9C15-4BD8-A6B4-5A08BFEE9E2A}" srcId="{FD540F99-3EA7-4754-A877-4FB00C27ACCB}" destId="{881B5021-3D8E-4F9C-BEC8-7BC1996304B9}" srcOrd="1" destOrd="0" parTransId="{E300C188-2D19-4685-A297-220763765FE0}" sibTransId="{D1883595-10D1-4C12-AF91-23F6660B3DC1}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上帝与亚伯拉罕、以撒、雅各立约（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8-11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当他们软弱时，祂保护他们（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12-15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约瑟将以色列人从饥荒中拯救出来（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16-24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当他们被奴役时，祂派遣摩西去惩罚埃及（第 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25-38 </a:t>
          </a:r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祂带领以色列人穿越沙漠，到达迦南地（</a:t>
          </a:r>
          <a:r>
            <a: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39-44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1800" b="1" dirty="0">
              <a:solidFill>
                <a:schemeClr val="tx1"/>
              </a:solidFill>
              <a:effectLst/>
            </a:rPr>
            <a:t>我们赞美上帝的良善和能力</a:t>
          </a:r>
          <a:r>
            <a:rPr lang="zh-TW" altLang="en-US" sz="2000" b="1" dirty="0">
              <a:solidFill>
                <a:schemeClr val="tx1"/>
              </a:solidFill>
              <a:effectLst/>
            </a:rPr>
            <a:t>（</a:t>
          </a:r>
          <a:r>
            <a:rPr lang="zh-TW" altLang="en-US" sz="1800" b="1" dirty="0">
              <a:solidFill>
                <a:schemeClr val="tx1"/>
              </a:solidFill>
              <a:effectLst/>
            </a:rPr>
            <a:t>诗篇 </a:t>
          </a:r>
          <a:r>
            <a:rPr lang="en-US" altLang="zh-TW" sz="1800" b="1" dirty="0">
              <a:solidFill>
                <a:schemeClr val="tx1"/>
              </a:solidFill>
              <a:effectLst/>
            </a:rPr>
            <a:t>135:1-5</a:t>
          </a:r>
          <a:r>
            <a:rPr lang="zh-TW" altLang="en-US" sz="1800" b="1" dirty="0">
              <a:solidFill>
                <a:schemeClr val="tx1"/>
              </a:solidFill>
              <a:effectLst/>
            </a:rPr>
            <a:t>）</a:t>
          </a:r>
          <a:endParaRPr lang="es-ES" sz="1800" b="1" dirty="0">
            <a:solidFill>
              <a:schemeClr val="tx1"/>
            </a:solidFill>
            <a:effectLst/>
          </a:endParaRP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上帝如何显明祂的良善和能力？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HK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在创造中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在出埃及的时候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在征服迦南时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32185" y="773353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792832" y="816166"/>
        <a:ext cx="29047" cy="5815"/>
      </dsp:txXfrm>
    </dsp:sp>
    <dsp:sp modelId="{1FF14FC6-D184-4DB7-A8D9-62AB73A0F324}">
      <dsp:nvSpPr>
        <dsp:cNvPr id="0" name=""/>
        <dsp:cNvSpPr/>
      </dsp:nvSpPr>
      <dsp:spPr>
        <a:xfrm>
          <a:off x="8150" y="61323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8150" y="61323"/>
        <a:ext cx="2525835" cy="1515501"/>
      </dsp:txXfrm>
    </dsp:sp>
    <dsp:sp modelId="{A1DCD0B1-D146-464F-94DE-68899DC80367}">
      <dsp:nvSpPr>
        <dsp:cNvPr id="0" name=""/>
        <dsp:cNvSpPr/>
      </dsp:nvSpPr>
      <dsp:spPr>
        <a:xfrm>
          <a:off x="5638962" y="773353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899609" y="816166"/>
        <a:ext cx="29047" cy="5815"/>
      </dsp:txXfrm>
    </dsp:sp>
    <dsp:sp modelId="{B72CD5B7-6F87-4107-848F-60B6252EBC9D}">
      <dsp:nvSpPr>
        <dsp:cNvPr id="0" name=""/>
        <dsp:cNvSpPr/>
      </dsp:nvSpPr>
      <dsp:spPr>
        <a:xfrm>
          <a:off x="3114927" y="61323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3114927" y="61323"/>
        <a:ext cx="2525835" cy="1515501"/>
      </dsp:txXfrm>
    </dsp:sp>
    <dsp:sp modelId="{D4242D40-210E-4BDB-AC5B-9EC8310AA66C}">
      <dsp:nvSpPr>
        <dsp:cNvPr id="0" name=""/>
        <dsp:cNvSpPr/>
      </dsp:nvSpPr>
      <dsp:spPr>
        <a:xfrm>
          <a:off x="8745739" y="773353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9006387" y="816166"/>
        <a:ext cx="29047" cy="5815"/>
      </dsp:txXfrm>
    </dsp:sp>
    <dsp:sp modelId="{797944E8-44F4-4C9A-B9A7-8CA3ED98A817}">
      <dsp:nvSpPr>
        <dsp:cNvPr id="0" name=""/>
        <dsp:cNvSpPr/>
      </dsp:nvSpPr>
      <dsp:spPr>
        <a:xfrm>
          <a:off x="6221704" y="61323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6221704" y="61323"/>
        <a:ext cx="2525835" cy="1515501"/>
      </dsp:txXfrm>
    </dsp:sp>
    <dsp:sp modelId="{B3234896-ACE1-4A90-8DD1-9831BC58DFF0}">
      <dsp:nvSpPr>
        <dsp:cNvPr id="0" name=""/>
        <dsp:cNvSpPr/>
      </dsp:nvSpPr>
      <dsp:spPr>
        <a:xfrm>
          <a:off x="1271067" y="1575024"/>
          <a:ext cx="9320331" cy="550342"/>
        </a:xfrm>
        <a:custGeom>
          <a:avLst/>
          <a:gdLst/>
          <a:ahLst/>
          <a:cxnLst/>
          <a:rect l="0" t="0" r="0" b="0"/>
          <a:pathLst>
            <a:path>
              <a:moveTo>
                <a:pt x="9320331" y="0"/>
              </a:moveTo>
              <a:lnTo>
                <a:pt x="9320331" y="292271"/>
              </a:lnTo>
              <a:lnTo>
                <a:pt x="0" y="292271"/>
              </a:lnTo>
              <a:lnTo>
                <a:pt x="0" y="550342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697773" y="1847287"/>
        <a:ext cx="466920" cy="5815"/>
      </dsp:txXfrm>
    </dsp:sp>
    <dsp:sp modelId="{F08C1AAC-C43D-4736-826F-E2CFF1386ABD}">
      <dsp:nvSpPr>
        <dsp:cNvPr id="0" name=""/>
        <dsp:cNvSpPr/>
      </dsp:nvSpPr>
      <dsp:spPr>
        <a:xfrm>
          <a:off x="9328481" y="61323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9328481" y="61323"/>
        <a:ext cx="2525835" cy="1515501"/>
      </dsp:txXfrm>
    </dsp:sp>
    <dsp:sp modelId="{DEBD85D2-55D9-4644-936C-88DB745796EF}">
      <dsp:nvSpPr>
        <dsp:cNvPr id="0" name=""/>
        <dsp:cNvSpPr/>
      </dsp:nvSpPr>
      <dsp:spPr>
        <a:xfrm>
          <a:off x="2532185" y="2869797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792832" y="2912609"/>
        <a:ext cx="29047" cy="5815"/>
      </dsp:txXfrm>
    </dsp:sp>
    <dsp:sp modelId="{015C5D67-EEA9-415A-8743-AFD4F37932AF}">
      <dsp:nvSpPr>
        <dsp:cNvPr id="0" name=""/>
        <dsp:cNvSpPr/>
      </dsp:nvSpPr>
      <dsp:spPr>
        <a:xfrm>
          <a:off x="8150" y="2157766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8150" y="2157766"/>
        <a:ext cx="2525835" cy="1515501"/>
      </dsp:txXfrm>
    </dsp:sp>
    <dsp:sp modelId="{A965733D-C8CD-4AF9-AC07-CB4ED0BCC8B5}">
      <dsp:nvSpPr>
        <dsp:cNvPr id="0" name=""/>
        <dsp:cNvSpPr/>
      </dsp:nvSpPr>
      <dsp:spPr>
        <a:xfrm>
          <a:off x="5638962" y="2869797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899609" y="2912609"/>
        <a:ext cx="29047" cy="5815"/>
      </dsp:txXfrm>
    </dsp:sp>
    <dsp:sp modelId="{07262B55-A23C-4243-B842-9256F3AF3F96}">
      <dsp:nvSpPr>
        <dsp:cNvPr id="0" name=""/>
        <dsp:cNvSpPr/>
      </dsp:nvSpPr>
      <dsp:spPr>
        <a:xfrm>
          <a:off x="3114927" y="2157766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3114927" y="2157766"/>
        <a:ext cx="2525835" cy="1515501"/>
      </dsp:txXfrm>
    </dsp:sp>
    <dsp:sp modelId="{AA336AB9-D991-40F3-A908-14C878F71E61}">
      <dsp:nvSpPr>
        <dsp:cNvPr id="0" name=""/>
        <dsp:cNvSpPr/>
      </dsp:nvSpPr>
      <dsp:spPr>
        <a:xfrm>
          <a:off x="8745739" y="2869797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9006387" y="2912609"/>
        <a:ext cx="29047" cy="5815"/>
      </dsp:txXfrm>
    </dsp:sp>
    <dsp:sp modelId="{B2433C6E-51DC-4EC3-9C9C-BDADB0E0405A}">
      <dsp:nvSpPr>
        <dsp:cNvPr id="0" name=""/>
        <dsp:cNvSpPr/>
      </dsp:nvSpPr>
      <dsp:spPr>
        <a:xfrm>
          <a:off x="6221704" y="2157766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6221704" y="2157766"/>
        <a:ext cx="2525835" cy="1515501"/>
      </dsp:txXfrm>
    </dsp:sp>
    <dsp:sp modelId="{FA2EC193-2EC9-432D-925F-51DB836F53E1}">
      <dsp:nvSpPr>
        <dsp:cNvPr id="0" name=""/>
        <dsp:cNvSpPr/>
      </dsp:nvSpPr>
      <dsp:spPr>
        <a:xfrm>
          <a:off x="1271067" y="3671467"/>
          <a:ext cx="9320331" cy="550342"/>
        </a:xfrm>
        <a:custGeom>
          <a:avLst/>
          <a:gdLst/>
          <a:ahLst/>
          <a:cxnLst/>
          <a:rect l="0" t="0" r="0" b="0"/>
          <a:pathLst>
            <a:path>
              <a:moveTo>
                <a:pt x="9320331" y="0"/>
              </a:moveTo>
              <a:lnTo>
                <a:pt x="9320331" y="292271"/>
              </a:lnTo>
              <a:lnTo>
                <a:pt x="0" y="292271"/>
              </a:lnTo>
              <a:lnTo>
                <a:pt x="0" y="550342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697773" y="3943731"/>
        <a:ext cx="466920" cy="5815"/>
      </dsp:txXfrm>
    </dsp:sp>
    <dsp:sp modelId="{8E970D31-B170-4D80-A33B-1F26F57FE05C}">
      <dsp:nvSpPr>
        <dsp:cNvPr id="0" name=""/>
        <dsp:cNvSpPr/>
      </dsp:nvSpPr>
      <dsp:spPr>
        <a:xfrm>
          <a:off x="9328481" y="2157766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 </a:t>
          </a:r>
        </a:p>
      </dsp:txBody>
      <dsp:txXfrm>
        <a:off x="9328481" y="2157766"/>
        <a:ext cx="2525835" cy="1515501"/>
      </dsp:txXfrm>
    </dsp:sp>
    <dsp:sp modelId="{8B169572-CEC4-4D8D-987B-6C4EB6345620}">
      <dsp:nvSpPr>
        <dsp:cNvPr id="0" name=""/>
        <dsp:cNvSpPr/>
      </dsp:nvSpPr>
      <dsp:spPr>
        <a:xfrm>
          <a:off x="2532185" y="4966240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792832" y="5009052"/>
        <a:ext cx="29047" cy="5815"/>
      </dsp:txXfrm>
    </dsp:sp>
    <dsp:sp modelId="{E8FBDCD1-2A54-46AC-BDC0-F8CC48223757}">
      <dsp:nvSpPr>
        <dsp:cNvPr id="0" name=""/>
        <dsp:cNvSpPr/>
      </dsp:nvSpPr>
      <dsp:spPr>
        <a:xfrm>
          <a:off x="8150" y="4254209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8150" y="4254209"/>
        <a:ext cx="2525835" cy="1515501"/>
      </dsp:txXfrm>
    </dsp:sp>
    <dsp:sp modelId="{E224DB8D-4E82-4A3A-8A88-E235EF119A7C}">
      <dsp:nvSpPr>
        <dsp:cNvPr id="0" name=""/>
        <dsp:cNvSpPr/>
      </dsp:nvSpPr>
      <dsp:spPr>
        <a:xfrm>
          <a:off x="5638962" y="4966240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899609" y="5009052"/>
        <a:ext cx="29047" cy="5815"/>
      </dsp:txXfrm>
    </dsp:sp>
    <dsp:sp modelId="{D87985A3-DD57-4BA2-9515-01F6B12DD4AD}">
      <dsp:nvSpPr>
        <dsp:cNvPr id="0" name=""/>
        <dsp:cNvSpPr/>
      </dsp:nvSpPr>
      <dsp:spPr>
        <a:xfrm>
          <a:off x="3114927" y="4254209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3114927" y="4254209"/>
        <a:ext cx="2525835" cy="1515501"/>
      </dsp:txXfrm>
    </dsp:sp>
    <dsp:sp modelId="{13EED7D7-BEC9-4D87-B2E7-7FE9907D7299}">
      <dsp:nvSpPr>
        <dsp:cNvPr id="0" name=""/>
        <dsp:cNvSpPr/>
      </dsp:nvSpPr>
      <dsp:spPr>
        <a:xfrm>
          <a:off x="8745739" y="4966240"/>
          <a:ext cx="550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342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9006387" y="5009052"/>
        <a:ext cx="29047" cy="5815"/>
      </dsp:txXfrm>
    </dsp:sp>
    <dsp:sp modelId="{F7804C0E-A257-4F78-8893-25C4B63B2012}">
      <dsp:nvSpPr>
        <dsp:cNvPr id="0" name=""/>
        <dsp:cNvSpPr/>
      </dsp:nvSpPr>
      <dsp:spPr>
        <a:xfrm>
          <a:off x="6221704" y="4254209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6221704" y="4254209"/>
        <a:ext cx="2525835" cy="1515501"/>
      </dsp:txXfrm>
    </dsp:sp>
    <dsp:sp modelId="{F2D08A90-23B1-43EA-96F2-A453B2CDBD6C}">
      <dsp:nvSpPr>
        <dsp:cNvPr id="0" name=""/>
        <dsp:cNvSpPr/>
      </dsp:nvSpPr>
      <dsp:spPr>
        <a:xfrm>
          <a:off x="9328481" y="4254209"/>
          <a:ext cx="2525835" cy="1515501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/>
        </a:p>
      </dsp:txBody>
      <dsp:txXfrm>
        <a:off x="9328481" y="4254209"/>
        <a:ext cx="2525835" cy="1515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0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sp:txBody>
      <dsp:txXfrm rot="16200000">
        <a:off x="-1431825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29431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诗篇的目的是要让我们记得上帝如何带领祂的子民，并且值得我们赞美。
我们必须把教训教导我们的孩子，这样他们就不会像他们的祖先那样叛逆。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431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上帝降下瘟疫到埃及，分开海</a:t>
          </a: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水</a:t>
          </a:r>
          <a:r>
            <a:rPr lang="zh-TW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，白天用云彩，晚上用火柱引导他们，并从盘石中带出水来。
百姓不相信上帝能给他们肉和食物。
尽管他们</a:t>
          </a: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悖逆祂</a:t>
          </a:r>
          <a:r>
            <a:rPr lang="zh-TW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，祂并没有消灭他们。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 </a:t>
          </a:r>
          <a:r>
            <a:rPr lang="es-ES" sz="20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他们能够在迦南建立家园是因为上帝驱逐了那里的居民。
但他们再次反叛，上帝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便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将他们交给敌人。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最后，上帝透过大卫再次拯救了祂的子民。
祂呼召了一位牧羊人来牧养祂的子民。 祂将权杖交到犹大手中，选择耶路撒冷为首都。
尽管有叛逆，上帝在当时是信实的，并且在今天仍然是信实的。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上帝与亚伯拉罕、以撒、雅各立约（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8-11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当他们软弱时，祂保护他们（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12-15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约瑟将以色列人从饥荒中拯救出来（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16-24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当他们被奴役时，祂派遣摩西去惩罚埃及（第 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25-38 </a:t>
          </a: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节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祂带领以色列人穿越沙漠，到达迦南地（</a:t>
          </a:r>
          <a:r>
            <a:rPr lang="en-US" alt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39-44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11093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11093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87631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/>
              </a:solidFill>
              <a:effectLst/>
            </a:rPr>
            <a:t>我们赞美上帝的良善和能力</a:t>
          </a:r>
          <a:r>
            <a:rPr lang="zh-TW" altLang="en-US" sz="2000" b="1" kern="1200" dirty="0">
              <a:solidFill>
                <a:schemeClr val="tx1"/>
              </a:solidFill>
              <a:effectLst/>
            </a:rPr>
            <a:t>（</a:t>
          </a:r>
          <a:r>
            <a:rPr lang="zh-TW" altLang="en-US" sz="1800" b="1" kern="1200" dirty="0">
              <a:solidFill>
                <a:schemeClr val="tx1"/>
              </a:solidFill>
              <a:effectLst/>
            </a:rPr>
            <a:t>诗篇 </a:t>
          </a:r>
          <a:r>
            <a:rPr lang="en-US" altLang="zh-TW" sz="1800" b="1" kern="1200" dirty="0">
              <a:solidFill>
                <a:schemeClr val="tx1"/>
              </a:solidFill>
              <a:effectLst/>
            </a:rPr>
            <a:t>135:1-5</a:t>
          </a:r>
          <a:r>
            <a:rPr lang="zh-TW" altLang="en-US" sz="1800" b="1" kern="1200" dirty="0">
              <a:solidFill>
                <a:schemeClr val="tx1"/>
              </a:solidFill>
              <a:effectLst/>
            </a:rPr>
            <a:t>）</a:t>
          </a:r>
          <a:endParaRPr lang="es-ES" sz="1800" b="1" kern="1200" dirty="0">
            <a:solidFill>
              <a:schemeClr val="tx1"/>
            </a:solidFill>
            <a:effectLst/>
          </a:endParaRPr>
        </a:p>
      </dsp:txBody>
      <dsp:txXfrm>
        <a:off x="378380" y="87631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53461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在创造中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53461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sp:txBody>
      <dsp:txXfrm>
        <a:off x="313939" y="3725181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3461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在出埃及的时候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53461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sp:txBody>
      <dsp:txXfrm>
        <a:off x="1822716" y="3725181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3461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在征服迦南时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3461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sp:txBody>
      <dsp:txXfrm>
        <a:off x="3331493" y="3725181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97294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上帝如何显明祂的良善和能力？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799" y="97294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050889"/>
              </p:ext>
            </p:extLst>
          </p:nvPr>
        </p:nvGraphicFramePr>
        <p:xfrm>
          <a:off x="-1" y="695847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过去的教训</a:t>
            </a:r>
            <a:endParaRPr lang="es-ES" sz="48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88207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135923" y="6296048"/>
            <a:ext cx="1071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二零二四年三月九日    第十课</a:t>
            </a: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309980" y="4549140"/>
            <a:ext cx="7043200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zh-TW" altLang="en-US" sz="2800" b="1" dirty="0">
                <a:solidFill>
                  <a:srgbClr val="366B95"/>
                </a:solidFill>
                <a:latin typeface="Comic Sans MS" panose="030F0702030302020204" pitchFamily="66" charset="0"/>
              </a:rPr>
              <a:t>「是我们所听见、所知道的，也是我们的祖宗告诉我们的。我们不将这些</a:t>
            </a:r>
            <a:r>
              <a:rPr lang="zh-CN" altLang="en-US" sz="2800" b="1" dirty="0">
                <a:solidFill>
                  <a:srgbClr val="366B95"/>
                </a:solidFill>
                <a:latin typeface="Comic Sans MS" panose="030F0702030302020204" pitchFamily="66" charset="0"/>
              </a:rPr>
              <a:t>事</a:t>
            </a:r>
            <a:r>
              <a:rPr lang="zh-TW" altLang="en-US" sz="2800" b="1" dirty="0">
                <a:solidFill>
                  <a:srgbClr val="366B95"/>
                </a:solidFill>
                <a:latin typeface="Comic Sans MS" panose="030F0702030302020204" pitchFamily="66" charset="0"/>
              </a:rPr>
              <a:t>向他们的子孙隐瞒，要将耶和华的美德和他的能力，并他奇妙的作为，述说给后代听。」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					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篇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78:3, 4)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1" dirty="0"/>
              <a:t>百姓的叛逆（诗篇 </a:t>
            </a:r>
            <a:r>
              <a:rPr lang="en-US" altLang="zh-TW" sz="2000" b="1" dirty="0"/>
              <a:t>78</a:t>
            </a:r>
            <a:r>
              <a:rPr lang="es-ES" sz="2000" b="1" dirty="0"/>
              <a:t>)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zh-TW" altLang="en-US" sz="2000" b="1" dirty="0"/>
              <a:t>上帝的行动（诗篇 </a:t>
            </a:r>
            <a:r>
              <a:rPr lang="en-US" altLang="zh-TW" sz="2000" b="1" dirty="0"/>
              <a:t>105</a:t>
            </a:r>
            <a:r>
              <a:rPr lang="es-ES" sz="2000" b="1" dirty="0"/>
              <a:t>)</a:t>
            </a:r>
          </a:p>
          <a:p>
            <a:pPr>
              <a:spcBef>
                <a:spcPts val="1200"/>
              </a:spcBef>
            </a:pPr>
            <a:r>
              <a:rPr lang="zh-HK" altLang="en-US" sz="2000" b="1" dirty="0"/>
              <a:t>悔改（诗篇 </a:t>
            </a:r>
            <a:r>
              <a:rPr lang="en-US" altLang="zh-HK" sz="2000" b="1" dirty="0"/>
              <a:t>106</a:t>
            </a:r>
            <a:r>
              <a:rPr lang="es-ES" sz="2000" b="1" dirty="0"/>
              <a:t>)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zh-TW" altLang="en-US" sz="2000" b="1" dirty="0"/>
              <a:t>上帝的面容发光（诗篇 </a:t>
            </a:r>
            <a:r>
              <a:rPr lang="en-US" altLang="zh-TW" sz="2000" b="1" dirty="0"/>
              <a:t>80</a:t>
            </a:r>
            <a:r>
              <a:rPr lang="es-ES" sz="2000" b="1" dirty="0"/>
              <a:t>)</a:t>
            </a:r>
          </a:p>
          <a:p>
            <a:pPr>
              <a:spcBef>
                <a:spcPts val="1200"/>
              </a:spcBef>
            </a:pPr>
            <a:r>
              <a:rPr lang="zh-TW" altLang="en-US" sz="2000" b="1" dirty="0"/>
              <a:t>历史之主（诗篇 </a:t>
            </a:r>
            <a:r>
              <a:rPr lang="en-US" altLang="zh-TW" sz="2000" b="1" dirty="0"/>
              <a:t>135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7" y="263517"/>
            <a:ext cx="741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历史诗篇告诉我们以色列民</a:t>
            </a:r>
            <a:r>
              <a:rPr lang="zh-CN" altLang="en-US" sz="2000" b="1" dirty="0"/>
              <a:t>族</a:t>
            </a:r>
            <a:r>
              <a:rPr lang="zh-TW" altLang="en-US" sz="2000" b="1" dirty="0"/>
              <a:t>历史上的主要事件。 他们特别关注上帝带领他们离开埃及的方式。</a:t>
            </a:r>
            <a:endParaRPr lang="es-ES" sz="2000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26347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54759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512384"/>
            <a:ext cx="740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上帝子民的历史表明，上帝在祂的话语中所作出的任何应许都不会落空。 这包括当前</a:t>
            </a:r>
            <a:r>
              <a:rPr lang="zh-CN" altLang="en-US" sz="2000" b="1" dirty="0"/>
              <a:t>关乎</a:t>
            </a:r>
            <a:r>
              <a:rPr lang="zh-TW" altLang="en-US" sz="2000" b="1" dirty="0"/>
              <a:t>个人</a:t>
            </a:r>
            <a:r>
              <a:rPr lang="zh-CN" altLang="en-US" sz="2000" b="1" dirty="0"/>
              <a:t>的</a:t>
            </a:r>
            <a:r>
              <a:rPr lang="zh-TW" altLang="en-US" sz="2000" b="1" dirty="0"/>
              <a:t>神圣应许</a:t>
            </a:r>
            <a:r>
              <a:rPr lang="zh-CN" altLang="en-US" sz="2000" b="1" dirty="0"/>
              <a:t>，</a:t>
            </a:r>
            <a:r>
              <a:rPr lang="zh-TW" altLang="en-US" sz="2000" b="1" dirty="0"/>
              <a:t>和基督第二次降临的未来应许，</a:t>
            </a:r>
            <a:r>
              <a:rPr lang="zh-CN" altLang="en-US" sz="2000" b="1" dirty="0"/>
              <a:t>祂</a:t>
            </a:r>
            <a:r>
              <a:rPr lang="zh-TW" altLang="en-US" sz="2000" b="1" dirty="0"/>
              <a:t>将在新</a:t>
            </a:r>
            <a:r>
              <a:rPr lang="zh-CN" altLang="en-US" sz="2000" b="1" dirty="0"/>
              <a:t>的</a:t>
            </a:r>
            <a:r>
              <a:rPr lang="zh-TW" altLang="en-US" sz="2000" b="1" dirty="0"/>
              <a:t>地球上建立上帝正义与和平的国度。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它</a:t>
            </a:r>
            <a:r>
              <a:rPr lang="zh-TW" altLang="en-US" sz="2000" b="1" dirty="0"/>
              <a:t>们告诉我们的不是史诗般的故事，而是纯粹的</a:t>
            </a:r>
            <a:r>
              <a:rPr lang="zh-CN" altLang="en-US" sz="2000" b="1" dirty="0"/>
              <a:t>事</a:t>
            </a:r>
            <a:r>
              <a:rPr lang="zh-TW" altLang="en-US" sz="2000" b="1" dirty="0"/>
              <a:t>实。 </a:t>
            </a:r>
            <a:r>
              <a:rPr lang="zh-CN" altLang="en-US" sz="2000" b="1" dirty="0"/>
              <a:t>百姓</a:t>
            </a:r>
            <a:r>
              <a:rPr lang="zh-TW" altLang="en-US" sz="2000" b="1" dirty="0"/>
              <a:t>悖逆，但上帝一次又一次地宽恕他们，并且总是</a:t>
            </a:r>
            <a:r>
              <a:rPr lang="zh-CN" altLang="en-US" sz="2000" b="1" dirty="0"/>
              <a:t>为</a:t>
            </a:r>
            <a:r>
              <a:rPr lang="zh-TW" altLang="en-US" sz="2000" b="1" dirty="0"/>
              <a:t>他们</a:t>
            </a:r>
            <a:r>
              <a:rPr lang="zh-CN" altLang="en-US" sz="2000" b="1" dirty="0"/>
              <a:t>谋福</a:t>
            </a:r>
            <a:r>
              <a:rPr lang="zh-TW" altLang="en-US" sz="2000" b="1" dirty="0"/>
              <a:t>利。 尽管他们</a:t>
            </a:r>
            <a:r>
              <a:rPr lang="zh-CN" altLang="en-US" sz="2000" b="1" dirty="0"/>
              <a:t>不顺从祂</a:t>
            </a:r>
            <a:r>
              <a:rPr lang="zh-TW" altLang="en-US" sz="2000" b="1" dirty="0"/>
              <a:t>，祂还是让他们在迦南</a:t>
            </a:r>
            <a:r>
              <a:rPr lang="zh-CN" altLang="en-US" sz="2000" b="1" dirty="0"/>
              <a:t>地</a:t>
            </a:r>
            <a:r>
              <a:rPr lang="zh-TW" altLang="en-US" sz="2000" b="1" dirty="0"/>
              <a:t>安</a:t>
            </a:r>
            <a:r>
              <a:rPr lang="zh-CN" altLang="en-US" sz="2000" b="1" dirty="0"/>
              <a:t>稳的</a:t>
            </a:r>
            <a:r>
              <a:rPr lang="zh-TW" altLang="en-US" sz="2000" b="1" dirty="0"/>
              <a:t>生活。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HK" altLang="en-U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百姓的叛逆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「</a:t>
            </a:r>
            <a:r>
              <a:rPr lang="zh-TW" alt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他们却仍旧得罪他，在干燥之地悖逆至高者。」</a:t>
            </a:r>
            <a:r>
              <a:rPr lang="en-US" altLang="zh-TW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</a:t>
            </a:r>
            <a:r>
              <a:rPr lang="zh-CN" alt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篇 </a:t>
            </a:r>
            <a:r>
              <a:rPr lang="en-US" altLang="zh-TW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78:17)</a:t>
            </a:r>
            <a:endParaRPr lang="zh-TW" altLang="en-US" b="1" dirty="0">
              <a:solidFill>
                <a:srgbClr val="FF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zh-TW" altLang="en-US" b="1" dirty="0">
              <a:solidFill>
                <a:srgbClr val="FF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在干燥之地悖逆至高者。</a:t>
            </a:r>
            <a:r>
              <a:rPr lang="es-E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(Psalm 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015663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solidFill>
                  <a:schemeClr val="tx1"/>
                </a:solidFill>
              </a:rPr>
              <a:t>根据大卫的命令，亚萨从利未人中被选为唱诗班指挥（代上 </a:t>
            </a:r>
            <a:r>
              <a:rPr lang="en-US" altLang="zh-TW" sz="2000" b="1" dirty="0">
                <a:solidFill>
                  <a:schemeClr val="tx1"/>
                </a:solidFill>
              </a:rPr>
              <a:t>15:1-4, 16-17</a:t>
            </a:r>
            <a:r>
              <a:rPr lang="zh-TW" altLang="en-US" sz="2000" b="1" dirty="0">
                <a:solidFill>
                  <a:schemeClr val="tx1"/>
                </a:solidFill>
              </a:rPr>
              <a:t>；</a:t>
            </a:r>
            <a:r>
              <a:rPr lang="en-US" altLang="zh-TW" sz="2000" b="1" dirty="0">
                <a:solidFill>
                  <a:schemeClr val="tx1"/>
                </a:solidFill>
              </a:rPr>
              <a:t>16:4-5, 37</a:t>
            </a:r>
            <a:r>
              <a:rPr lang="zh-TW" altLang="en-US" sz="2000" b="1" dirty="0">
                <a:solidFill>
                  <a:schemeClr val="tx1"/>
                </a:solidFill>
              </a:rPr>
              <a:t>）。 他和他的儿子们都是先知并著作了诗篇（代上 </a:t>
            </a:r>
            <a:r>
              <a:rPr lang="en-US" altLang="zh-TW" sz="2000" b="1" dirty="0">
                <a:solidFill>
                  <a:schemeClr val="tx1"/>
                </a:solidFill>
              </a:rPr>
              <a:t>25:1</a:t>
            </a:r>
            <a:r>
              <a:rPr lang="zh-TW" altLang="en-US" sz="2000" b="1" dirty="0">
                <a:solidFill>
                  <a:schemeClr val="tx1"/>
                </a:solidFill>
              </a:rPr>
              <a:t>）。 在诗篇 </a:t>
            </a:r>
            <a:r>
              <a:rPr lang="en-US" altLang="zh-TW" sz="2000" b="1" dirty="0">
                <a:solidFill>
                  <a:schemeClr val="tx1"/>
                </a:solidFill>
              </a:rPr>
              <a:t>78 </a:t>
            </a:r>
            <a:r>
              <a:rPr lang="zh-TW" altLang="en-US" sz="2000" b="1" dirty="0">
                <a:solidFill>
                  <a:schemeClr val="tx1"/>
                </a:solidFill>
              </a:rPr>
              <a:t>篇中，亚萨回顾了从出埃及记到大卫时代的历史，旨在教导我们重要的教训（诗 </a:t>
            </a:r>
            <a:r>
              <a:rPr lang="en-US" altLang="zh-TW" sz="2000" b="1" dirty="0">
                <a:solidFill>
                  <a:schemeClr val="tx1"/>
                </a:solidFill>
              </a:rPr>
              <a:t>78:2</a:t>
            </a:r>
            <a:r>
              <a:rPr lang="zh-TW" altLang="en-US" sz="2000" b="1" dirty="0">
                <a:solidFill>
                  <a:schemeClr val="tx1"/>
                </a:solidFill>
              </a:rPr>
              <a:t>）。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183186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3554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HK" altLang="en-US" sz="4400" b="1" spc="300" dirty="0">
                <a:ln/>
                <a:solidFill>
                  <a:schemeClr val="accent4"/>
                </a:solidFill>
              </a:rPr>
              <a:t>上帝的</a:t>
            </a:r>
            <a:r>
              <a:rPr lang="zh-CN" altLang="en-US" sz="4400" b="1" spc="300" dirty="0">
                <a:ln/>
                <a:solidFill>
                  <a:schemeClr val="accent4"/>
                </a:solidFill>
              </a:rPr>
              <a:t>作为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324245" y="606624"/>
            <a:ext cx="1134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「你们要称谢耶和华， 求告他的名，在万民中传扬他的作为！」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TW" alt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105:1)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54799" y="1157942"/>
            <a:ext cx="4667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诗篇 </a:t>
            </a:r>
            <a:r>
              <a:rPr lang="en-US" altLang="zh-TW" sz="2000" b="1" dirty="0"/>
              <a:t>105 </a:t>
            </a:r>
            <a:r>
              <a:rPr lang="zh-TW" altLang="en-US" sz="2000" b="1" dirty="0"/>
              <a:t>篇中没有提到人为</a:t>
            </a:r>
            <a:r>
              <a:rPr lang="zh-CN" altLang="en-US" sz="2000" b="1" dirty="0"/>
              <a:t>的</a:t>
            </a:r>
            <a:r>
              <a:rPr lang="zh-TW" altLang="en-US" sz="2000" b="1" dirty="0"/>
              <a:t>错误。 从向亚伯拉罕许下承受迦南地的应许，直至其实现（诗篇 </a:t>
            </a:r>
            <a:r>
              <a:rPr lang="en-US" altLang="zh-TW" sz="2000" b="1" dirty="0"/>
              <a:t>105:11, 44</a:t>
            </a:r>
            <a:r>
              <a:rPr lang="zh-TW" altLang="en-US" sz="2000" b="1" dirty="0"/>
              <a:t>），上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帝</a:t>
            </a:r>
            <a:r>
              <a:rPr lang="zh-TW" altLang="en-US" sz="2000" b="1" dirty="0"/>
              <a:t>施行神迹的作为得到了高度赞扬。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349439" y="3547839"/>
            <a:ext cx="395640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我们要赞美上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帝</a:t>
            </a:r>
            <a:r>
              <a:rPr lang="zh-TW" altLang="en-US" sz="2000" b="1" dirty="0"/>
              <a:t>，述说祂的奇事（</a:t>
            </a:r>
            <a:r>
              <a:rPr lang="en-US" altLang="zh-TW" sz="2000" b="1" dirty="0"/>
              <a:t>1-2</a:t>
            </a:r>
            <a:r>
              <a:rPr lang="zh-TW" altLang="en-US" sz="2000" b="1" dirty="0"/>
              <a:t>节</a:t>
            </a:r>
            <a:r>
              <a:rPr lang="es-ES" sz="2000" b="1" dirty="0"/>
              <a:t>)</a:t>
            </a:r>
          </a:p>
          <a:p>
            <a:pPr>
              <a:spcBef>
                <a:spcPts val="600"/>
              </a:spcBef>
            </a:pPr>
            <a:r>
              <a:rPr lang="zh-TW" altLang="en-US" sz="2000" b="1" dirty="0"/>
              <a:t>我们要靠上帝荣耀喜乐（第 </a:t>
            </a:r>
            <a:r>
              <a:rPr lang="en-US" altLang="zh-TW" sz="2000" b="1" dirty="0"/>
              <a:t>3 </a:t>
            </a:r>
            <a:r>
              <a:rPr lang="zh-TW" altLang="en-US" sz="2000" b="1" dirty="0"/>
              <a:t>节</a:t>
            </a:r>
            <a:r>
              <a:rPr lang="es-ES" sz="2000" b="1" dirty="0"/>
              <a:t>)</a:t>
            </a:r>
          </a:p>
          <a:p>
            <a:pPr>
              <a:spcBef>
                <a:spcPts val="600"/>
              </a:spcBef>
            </a:pPr>
            <a:endParaRPr lang="en-US" altLang="zh-TW" sz="2000" b="1" dirty="0"/>
          </a:p>
          <a:p>
            <a:pPr>
              <a:spcBef>
                <a:spcPts val="600"/>
              </a:spcBef>
            </a:pPr>
            <a:r>
              <a:rPr lang="zh-TW" altLang="en-US" sz="2000" b="1" dirty="0"/>
              <a:t>我们要寻求上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帝</a:t>
            </a:r>
            <a:r>
              <a:rPr lang="zh-TW" altLang="en-US" sz="2000" b="1" dirty="0"/>
              <a:t>（第 </a:t>
            </a:r>
            <a:r>
              <a:rPr lang="en-US" altLang="zh-TW" sz="2000" b="1" dirty="0"/>
              <a:t>4 </a:t>
            </a:r>
            <a:r>
              <a:rPr lang="zh-TW" altLang="en-US" sz="2000" b="1" dirty="0"/>
              <a:t>节</a:t>
            </a:r>
            <a:r>
              <a:rPr lang="es-ES" sz="2000" b="1" dirty="0"/>
              <a:t>)</a:t>
            </a:r>
          </a:p>
          <a:p>
            <a:pPr>
              <a:spcBef>
                <a:spcPts val="600"/>
              </a:spcBef>
            </a:pPr>
            <a:r>
              <a:rPr lang="zh-TW" altLang="en-US" sz="2000" b="1" dirty="0"/>
              <a:t>我们要知道上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帝</a:t>
            </a:r>
            <a:r>
              <a:rPr lang="zh-TW" altLang="en-US" sz="2000" b="1" dirty="0"/>
              <a:t>的审判（</a:t>
            </a:r>
            <a:r>
              <a:rPr lang="en-US" altLang="zh-TW" sz="2000" b="1" dirty="0"/>
              <a:t>5-7</a:t>
            </a:r>
            <a:r>
              <a:rPr lang="zh-TW" altLang="en-US" sz="2000" b="1" dirty="0"/>
              <a:t>节</a:t>
            </a:r>
            <a:r>
              <a:rPr lang="es-ES" sz="2000" b="1" dirty="0"/>
              <a:t>)</a:t>
            </a:r>
          </a:p>
          <a:p>
            <a:pPr>
              <a:spcBef>
                <a:spcPts val="600"/>
              </a:spcBef>
            </a:pPr>
            <a:endParaRPr lang="es-ES" sz="2000" b="1" dirty="0"/>
          </a:p>
          <a:p>
            <a:pPr>
              <a:spcBef>
                <a:spcPts val="600"/>
              </a:spcBef>
            </a:pPr>
            <a:r>
              <a:rPr lang="zh-TW" altLang="en-US" sz="2000" b="1" dirty="0"/>
              <a:t>我们要遵守祂的诫命（</a:t>
            </a:r>
            <a:r>
              <a:rPr lang="en-US" altLang="zh-TW" sz="2000" b="1" dirty="0"/>
              <a:t>45</a:t>
            </a:r>
            <a:r>
              <a:rPr lang="zh-TW" altLang="en-US" sz="2000" b="1" dirty="0"/>
              <a:t>节</a:t>
            </a:r>
            <a:r>
              <a:rPr lang="es-ES" sz="2000" b="1" dirty="0"/>
              <a:t>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5927494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563174" y="2789158"/>
            <a:ext cx="4468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记住历史有一个目的：使我们能够完全</a:t>
            </a:r>
            <a:r>
              <a:rPr lang="zh-CN" altLang="en-US" sz="2000" b="1" dirty="0"/>
              <a:t>的</a:t>
            </a:r>
            <a:r>
              <a:rPr lang="zh-TW" altLang="en-US" sz="2000" b="1" dirty="0"/>
              <a:t>赞美上帝。 当回忆起这个故事：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996" y="6367818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256" y="5630803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256" y="519885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256" y="4426358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zh-HK" altLang="en-U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悔改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「我们与我们的祖宗一同犯罪；我们作了孽，行了恶</a:t>
            </a:r>
            <a:r>
              <a:rPr lang="en-US" altLang="zh-TW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 </a:t>
            </a:r>
            <a:r>
              <a:rPr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然而，他因自己的名拯救他们，为要彰显他的大能。」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TW" altLang="en-U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106:6,8)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29" y="1380225"/>
            <a:ext cx="8982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以色列的历史是一部</a:t>
            </a: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犯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罪和悔改的历史，就像我们每个人的历史一样。</a:t>
            </a:r>
            <a:endParaRPr lang="es-E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043440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但上帝的忍耐是有限度的。 当人们走得更远时，祂就容让他们被俘掳。 然而，即使在被</a:t>
            </a: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俘虏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期间，上帝仍表现出祂的怜悯（诗篇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106:39-46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）。</a:t>
            </a:r>
            <a:endParaRPr lang="es-E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3028334"/>
            <a:ext cx="5753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摩西和非尼哈的代求被强调，这是耶稣为我们代求的</a:t>
            </a: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一种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预表（诗篇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106:23, 28-31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）。</a:t>
            </a:r>
            <a:endParaRPr lang="es-E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1857596"/>
            <a:ext cx="8982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 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篇回顾了这个故事，强调以色列每次犯罪，他们都会承受后果，但上帝的恩典减轻了后果（诗篇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106:7-8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）。 上帝宽恕了他们，他们暂时重新顺服祂（诗篇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106:12-13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）。</a:t>
            </a:r>
            <a:endParaRPr lang="es-E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76256" y="5473487"/>
            <a:ext cx="51593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历史给了我们保证，我们可以祈求上帝的宽恕，并从祂那里得到拯救。 然后我们会赞美祂直到永远（诗篇 </a:t>
            </a:r>
            <a:r>
              <a:rPr lang="en-US" altLang="zh-TW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106:47-48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）。</a:t>
            </a:r>
            <a:endParaRPr lang="es-E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-2424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上帝的面容发光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49935"/>
            <a:ext cx="109124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「上帝啊，求你使我们回转，使你的脸发光，我们便要得救！」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(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诗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80:3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在诗篇中，我们发现了一首非常特别的诗篇：诗篇第</a:t>
            </a:r>
            <a:r>
              <a:rPr lang="en-US" altLang="zh-TW" sz="2000" b="1" dirty="0"/>
              <a:t>80</a:t>
            </a:r>
            <a:r>
              <a:rPr lang="zh-TW" altLang="en-US" sz="2000" b="1" dirty="0"/>
              <a:t>篇，即诗篇比喻。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1412" y="4688313"/>
            <a:ext cx="7623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为此，诗篇作者恳求「以色列的牧人」起来拯救（诗篇 </a:t>
            </a:r>
            <a:r>
              <a:rPr lang="en-US" altLang="zh-TW" sz="2000" b="1" dirty="0"/>
              <a:t>80:1-2</a:t>
            </a:r>
            <a:r>
              <a:rPr lang="zh-TW" altLang="en-US" sz="2000" b="1" dirty="0"/>
              <a:t>）。 他确信上帝会听他的祷告，并使祂的脸光照祂荒凉的葡萄园（诗篇 </a:t>
            </a:r>
            <a:r>
              <a:rPr lang="en-US" altLang="zh-TW" sz="2000" b="1" dirty="0"/>
              <a:t>80:3,7,14,19</a:t>
            </a:r>
            <a:r>
              <a:rPr lang="zh-TW" altLang="en-US" sz="2000" b="1" dirty="0"/>
              <a:t>）。</a:t>
            </a:r>
            <a:endParaRPr lang="es-ES" sz="2000" b="1" dirty="0"/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但上帝却允许葡萄园被忽视，祂的敌人也进入其中毁坏它（诗篇 </a:t>
            </a:r>
            <a:r>
              <a:rPr lang="en-US" altLang="zh-TW" sz="2000" b="1" dirty="0"/>
              <a:t>80:12-13</a:t>
            </a:r>
            <a:r>
              <a:rPr lang="zh-TW" altLang="en-US" sz="2000" b="1" dirty="0"/>
              <a:t>）。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以色列被比喻为上帝从埃及迁出、种植在迦南地的葡萄园，并让它从地中海生长到幼发拉底河（诗篇 </a:t>
            </a:r>
            <a:r>
              <a:rPr lang="en-US" altLang="zh-TW" sz="2000" b="1" dirty="0"/>
              <a:t>80:8-11</a:t>
            </a:r>
            <a:r>
              <a:rPr lang="zh-TW" altLang="en-US" sz="2000" b="1" dirty="0"/>
              <a:t>）。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当上帝向我们施怜悯并赐给我们平安时，祂的脸就为我们发光（民 </a:t>
            </a:r>
            <a:r>
              <a:rPr lang="en-US" altLang="zh-TW" sz="2000" b="1" dirty="0"/>
              <a:t>6:24-26</a:t>
            </a:r>
            <a:r>
              <a:rPr lang="zh-TW" altLang="en-US" sz="2000" b="1" dirty="0"/>
              <a:t>）。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祂面容发光？ 这是什么意思？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HK" alt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历史之主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4000">
                    <a:schemeClr val="accent1">
                      <a:lumMod val="40000"/>
                      <a:lumOff val="60000"/>
                    </a:schemeClr>
                  </a:gs>
                  <a:gs pos="26000">
                    <a:schemeClr val="accent1">
                      <a:lumMod val="40000"/>
                      <a:lumOff val="60000"/>
                    </a:schemeClr>
                  </a:gs>
                  <a:gs pos="56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  <a:gs pos="74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56000"/>
                      <a:satMod val="145000"/>
                    </a:schemeClr>
                  </a:gs>
                  <a:gs pos="88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63000"/>
                      <a:satMod val="160000"/>
                    </a:schemeClr>
                  </a:gs>
                  <a:gs pos="100000">
                    <a:schemeClr val="accent5">
                      <a:hueOff val="0"/>
                      <a:satOff val="0"/>
                      <a:lumOff val="0"/>
                      <a:alphaOff val="0"/>
                      <a:tint val="99000"/>
                      <a:shade val="100000"/>
                      <a:satMod val="155000"/>
                    </a:schemeClr>
                  </a:gs>
                </a:gsLst>
                <a:lin ang="2700000" scaled="1"/>
                <a:tileRect/>
              </a:gradFill>
              <a:effectLst>
                <a:outerShdw dist="38100" dir="2640000" algn="bl" rotWithShape="0">
                  <a:schemeClr val="tx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744156"/>
            <a:ext cx="1162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「耶和华在天上，在地下，在海中，在一切的深处，都随自己的意旨而行。」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TW" alt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397562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我们赞美上帝，因为祂会怜悯我们（诗篇 </a:t>
            </a:r>
            <a:r>
              <a:rPr lang="en-US" altLang="zh-TW" sz="2000" b="1" dirty="0"/>
              <a:t>135:13-14</a:t>
            </a:r>
            <a:r>
              <a:rPr lang="zh-TW" altLang="en-US" sz="2000" b="1" dirty="0"/>
              <a:t>）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430414" y="5356732"/>
            <a:ext cx="643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/>
              <a:t>因为上帝在创造和历史上的大能是世上无与伦比的，所以上帝的子民应该永远倚靠祂并单单敬拜祂。 作为我们的创造主和救赎主，只有祂应该受到敬拜。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76573" y="1098051"/>
            <a:ext cx="861215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b="1" dirty="0">
                <a:latin typeface="Constantia" panose="02030602050306030303" pitchFamily="18" charset="0"/>
              </a:rPr>
              <a:t>「上帝对待祂子民的方式应该经常重复。 主在与古代以色列打交道时所设立的路标是多么频繁啊！ 以免他们忘记过去的历史，祂命令摩西将这些事件写成诗歌，以便父母可以教导他们的孩子 </a:t>
            </a:r>
            <a:r>
              <a:rPr lang="en-US" altLang="zh-TW" sz="3200" b="1" dirty="0">
                <a:latin typeface="Constantia" panose="02030602050306030303" pitchFamily="18" charset="0"/>
              </a:rPr>
              <a:t>…. </a:t>
            </a:r>
            <a:r>
              <a:rPr lang="zh-TW" altLang="en-US" sz="3200" b="1" dirty="0">
                <a:latin typeface="Constantia" panose="02030602050306030303" pitchFamily="18" charset="0"/>
              </a:rPr>
              <a:t>主为这一代的子民创造了奇迹。 上帝圣工过去的历史需常被带到人们面前，无论老少。 我们需要经常述说上帝的良善，并因祂奇妙的作为而赞美祂。」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5868887" y="5279178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b="1" dirty="0"/>
              <a:t>怀爱伦（教会证言，第 </a:t>
            </a:r>
            <a:r>
              <a:rPr lang="en-US" altLang="zh-TW" b="1" dirty="0"/>
              <a:t>6 </a:t>
            </a:r>
            <a:r>
              <a:rPr lang="zh-TW" altLang="en-US" b="1" dirty="0"/>
              <a:t>卷，第 </a:t>
            </a:r>
            <a:r>
              <a:rPr lang="en-US" altLang="zh-TW" b="1" dirty="0"/>
              <a:t>364 </a:t>
            </a:r>
            <a:r>
              <a:rPr lang="zh-TW" altLang="en-US" b="1" dirty="0"/>
              <a:t>页）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1999</Words>
  <Application>Microsoft Office PowerPoint</Application>
  <PresentationFormat>Panorámica</PresentationFormat>
  <Paragraphs>83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DengXian</vt:lpstr>
      <vt:lpstr>Arial</vt:lpstr>
      <vt:lpstr>Calibri</vt:lpstr>
      <vt:lpstr>Calibri Light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123</cp:revision>
  <dcterms:created xsi:type="dcterms:W3CDTF">2024-02-17T14:58:19Z</dcterms:created>
  <dcterms:modified xsi:type="dcterms:W3CDTF">2024-03-07T08:47:43Z</dcterms:modified>
</cp:coreProperties>
</file>