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65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94673" autoAdjust="0"/>
  </p:normalViewPr>
  <p:slideViewPr>
    <p:cSldViewPr snapToGrid="0">
      <p:cViewPr varScale="1">
        <p:scale>
          <a:sx n="33" d="100"/>
          <a:sy n="33" d="100"/>
        </p:scale>
        <p:origin x="72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#1" qsCatId="3D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耶稣创造了一切存在的东西（约翰福音</a:t>
          </a:r>
          <a:r>
            <a:rPr lang="en-GB" sz="1800" b="1" dirty="0">
              <a:solidFill>
                <a:schemeClr val="tx1"/>
              </a:solidFill>
            </a:rPr>
            <a:t>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他变成了一个受造物（</a:t>
          </a:r>
          <a:r>
            <a:rPr lang="zh-CN" altLang="en-US" sz="1600" b="1" dirty="0">
              <a:solidFill>
                <a:schemeClr val="tx1"/>
              </a:solidFill>
            </a:rPr>
            <a:t>约翰福音 </a:t>
          </a:r>
          <a:r>
            <a:rPr lang="en-GB" sz="1600" b="1" dirty="0">
              <a:solidFill>
                <a:schemeClr val="tx1"/>
              </a:solidFill>
            </a:rPr>
            <a:t>1:14</a:t>
          </a:r>
          <a:r>
            <a:rPr lang="en-GB" sz="1800" b="1" dirty="0">
              <a:solidFill>
                <a:schemeClr val="tx1"/>
              </a:solidFill>
            </a:rPr>
            <a:t>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他像我们一样经历了艰辛、苦难、饥饿和痛苦（</a:t>
          </a:r>
          <a:r>
            <a:rPr lang="zh-CN" altLang="en-US" sz="1600" b="1" dirty="0">
              <a:solidFill>
                <a:schemeClr val="tx1"/>
              </a:solidFill>
            </a:rPr>
            <a:t>赛 </a:t>
          </a:r>
          <a:r>
            <a:rPr lang="en-US" altLang="zh-CN" sz="1600" b="1" dirty="0">
              <a:solidFill>
                <a:schemeClr val="tx1"/>
              </a:solidFill>
            </a:rPr>
            <a:t>53</a:t>
          </a:r>
          <a:r>
            <a:rPr lang="zh-CN" altLang="en-US" sz="1600" b="1" dirty="0">
              <a:solidFill>
                <a:schemeClr val="tx1"/>
              </a:solidFill>
            </a:rPr>
            <a:t>：</a:t>
          </a:r>
          <a:r>
            <a:rPr lang="en-US" altLang="zh-CN" sz="1600" b="1" dirty="0">
              <a:solidFill>
                <a:schemeClr val="tx1"/>
              </a:solidFill>
            </a:rPr>
            <a:t>3;</a:t>
          </a:r>
          <a:r>
            <a:rPr lang="zh-CN" altLang="en-US" sz="1600" b="1" dirty="0">
              <a:solidFill>
                <a:schemeClr val="tx1"/>
              </a:solidFill>
            </a:rPr>
            <a:t>马可福音 </a:t>
          </a:r>
          <a:r>
            <a:rPr lang="en-US" altLang="zh-CN" sz="1600" b="1" dirty="0">
              <a:solidFill>
                <a:schemeClr val="tx1"/>
              </a:solidFill>
            </a:rPr>
            <a:t>11</a:t>
          </a:r>
          <a:r>
            <a:rPr lang="zh-CN" altLang="en-US" sz="1600" b="1" dirty="0">
              <a:solidFill>
                <a:schemeClr val="tx1"/>
              </a:solidFill>
            </a:rPr>
            <a:t>：</a:t>
          </a:r>
          <a:r>
            <a:rPr lang="en-US" altLang="zh-CN" sz="1600" b="1" dirty="0">
              <a:solidFill>
                <a:schemeClr val="tx1"/>
              </a:solidFill>
            </a:rPr>
            <a:t>12</a:t>
          </a:r>
          <a:r>
            <a:rPr lang="en-GB" sz="1600" b="1" dirty="0">
              <a:solidFill>
                <a:schemeClr val="tx1"/>
              </a:solidFill>
            </a:rPr>
            <a:t>)</a:t>
          </a:r>
          <a:endParaRPr lang="es-ES" sz="16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他像我们一样受到试探（希伯来书 </a:t>
          </a:r>
          <a:r>
            <a:rPr lang="en-US" altLang="zh-CN" sz="1800" b="1" dirty="0">
              <a:solidFill>
                <a:schemeClr val="tx1"/>
              </a:solidFill>
            </a:rPr>
            <a:t>4</a:t>
          </a:r>
          <a:r>
            <a:rPr lang="zh-CN" altLang="en-US" sz="1800" b="1" dirty="0">
              <a:solidFill>
                <a:schemeClr val="tx1"/>
              </a:solidFill>
            </a:rPr>
            <a:t>：</a:t>
          </a:r>
          <a:r>
            <a:rPr lang="en-US" altLang="zh-CN" sz="1800" b="1" dirty="0">
              <a:solidFill>
                <a:schemeClr val="tx1"/>
              </a:solidFill>
            </a:rPr>
            <a:t>15</a:t>
          </a:r>
          <a:r>
            <a:rPr lang="en-GB" sz="1800" b="1" dirty="0">
              <a:solidFill>
                <a:schemeClr val="tx1"/>
              </a:solidFill>
            </a:rPr>
            <a:t>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作为义人，他心甘情愿地为我们的罪受苦（彼前 </a:t>
          </a:r>
          <a:r>
            <a:rPr lang="en-US" altLang="zh-CN" sz="1800" b="1" dirty="0">
              <a:solidFill>
                <a:schemeClr val="tx1"/>
              </a:solidFill>
            </a:rPr>
            <a:t>3</a:t>
          </a:r>
          <a:r>
            <a:rPr lang="zh-CN" altLang="en-US" sz="1800" b="1" dirty="0">
              <a:solidFill>
                <a:schemeClr val="tx1"/>
              </a:solidFill>
            </a:rPr>
            <a:t>：</a:t>
          </a:r>
          <a:r>
            <a:rPr lang="en-US" altLang="zh-CN" sz="1800" b="1" dirty="0">
              <a:solidFill>
                <a:schemeClr val="tx1"/>
              </a:solidFill>
            </a:rPr>
            <a:t>18; </a:t>
          </a:r>
          <a:r>
            <a:rPr lang="zh-CN" altLang="en-US" sz="1800" b="1" dirty="0">
              <a:solidFill>
                <a:schemeClr val="tx1"/>
              </a:solidFill>
            </a:rPr>
            <a:t>约翰福音 </a:t>
          </a:r>
          <a:r>
            <a:rPr lang="en-US" altLang="zh-CN" sz="1800" b="1" dirty="0">
              <a:solidFill>
                <a:schemeClr val="tx1"/>
              </a:solidFill>
            </a:rPr>
            <a:t>10</a:t>
          </a:r>
          <a:r>
            <a:rPr lang="zh-CN" altLang="en-US" sz="1800" b="1" dirty="0">
              <a:solidFill>
                <a:schemeClr val="tx1"/>
              </a:solidFill>
            </a:rPr>
            <a:t>：</a:t>
          </a:r>
          <a:r>
            <a:rPr lang="en-US" altLang="zh-CN" sz="1800" b="1" dirty="0">
              <a:solidFill>
                <a:schemeClr val="tx1"/>
              </a:solidFill>
            </a:rPr>
            <a:t>17-18</a:t>
          </a:r>
          <a:r>
            <a:rPr lang="en-GB" sz="1800" b="1" dirty="0">
              <a:solidFill>
                <a:schemeClr val="tx1"/>
              </a:solidFill>
            </a:rPr>
            <a:t>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通过他的死和复活，他向我们保证在他的陪伴下我们有永生（</a:t>
          </a:r>
          <a:r>
            <a:rPr lang="zh-CN" altLang="en-US" sz="1600" b="1" dirty="0">
              <a:solidFill>
                <a:schemeClr val="tx1"/>
              </a:solidFill>
            </a:rPr>
            <a:t>罗马书 </a:t>
          </a:r>
          <a:r>
            <a:rPr lang="en-US" altLang="zh-CN" sz="1600" b="1" dirty="0">
              <a:solidFill>
                <a:schemeClr val="tx1"/>
              </a:solidFill>
            </a:rPr>
            <a:t>6</a:t>
          </a:r>
          <a:r>
            <a:rPr lang="zh-CN" altLang="en-US" sz="1600" b="1" dirty="0">
              <a:solidFill>
                <a:schemeClr val="tx1"/>
              </a:solidFill>
            </a:rPr>
            <a:t>：</a:t>
          </a:r>
          <a:r>
            <a:rPr lang="en-US" altLang="zh-CN" sz="1600" b="1" dirty="0">
              <a:solidFill>
                <a:schemeClr val="tx1"/>
              </a:solidFill>
            </a:rPr>
            <a:t>3-4</a:t>
          </a:r>
          <a:r>
            <a:rPr lang="en-GB" sz="1800" b="1" dirty="0">
              <a:solidFill>
                <a:schemeClr val="tx1"/>
              </a:solidFill>
            </a:rPr>
            <a:t>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这一切都是为了爱（</a:t>
          </a:r>
          <a:r>
            <a:rPr lang="zh-CN" altLang="en-US" sz="1600" b="1" dirty="0">
              <a:solidFill>
                <a:schemeClr val="tx1"/>
              </a:solidFill>
            </a:rPr>
            <a:t>约一 </a:t>
          </a:r>
          <a:r>
            <a:rPr lang="en-US" altLang="zh-CN" sz="1600" b="1" dirty="0">
              <a:solidFill>
                <a:schemeClr val="tx1"/>
              </a:solidFill>
            </a:rPr>
            <a:t>4</a:t>
          </a:r>
          <a:r>
            <a:rPr lang="zh-CN" altLang="en-US" sz="1600" b="1" dirty="0">
              <a:solidFill>
                <a:schemeClr val="tx1"/>
              </a:solidFill>
            </a:rPr>
            <a:t>：</a:t>
          </a:r>
          <a:r>
            <a:rPr lang="en-US" altLang="zh-CN" sz="1600" b="1" dirty="0">
              <a:solidFill>
                <a:schemeClr val="tx1"/>
              </a:solidFill>
            </a:rPr>
            <a:t>10</a:t>
          </a:r>
          <a:r>
            <a:rPr lang="en-GB" sz="1800" b="1" dirty="0">
              <a:solidFill>
                <a:schemeClr val="tx1"/>
              </a:solidFill>
            </a:rPr>
            <a:t>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/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/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/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/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/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6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/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/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耶稣创造了一切存在的东西（约翰福音</a:t>
          </a:r>
          <a:r>
            <a:rPr lang="en-GB" sz="1800" b="1" kern="1200" dirty="0">
              <a:solidFill>
                <a:schemeClr val="tx1"/>
              </a:solidFill>
            </a:rPr>
            <a:t>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/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他变成了一个受造物（</a:t>
          </a:r>
          <a:r>
            <a:rPr lang="zh-CN" altLang="en-US" sz="1600" b="1" kern="1200" dirty="0">
              <a:solidFill>
                <a:schemeClr val="tx1"/>
              </a:solidFill>
            </a:rPr>
            <a:t>约翰福音 </a:t>
          </a:r>
          <a:r>
            <a:rPr lang="en-GB" sz="1600" b="1" kern="1200" dirty="0">
              <a:solidFill>
                <a:schemeClr val="tx1"/>
              </a:solidFill>
            </a:rPr>
            <a:t>1:14</a:t>
          </a:r>
          <a:r>
            <a:rPr lang="en-GB" sz="1800" b="1" kern="1200" dirty="0">
              <a:solidFill>
                <a:schemeClr val="tx1"/>
              </a:solidFill>
            </a:rPr>
            <a:t>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/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他像我们一样经历了艰辛、苦难、饥饿和痛苦（</a:t>
          </a:r>
          <a:r>
            <a:rPr lang="zh-CN" altLang="en-US" sz="1600" b="1" kern="1200" dirty="0">
              <a:solidFill>
                <a:schemeClr val="tx1"/>
              </a:solidFill>
            </a:rPr>
            <a:t>赛 </a:t>
          </a:r>
          <a:r>
            <a:rPr lang="en-US" altLang="zh-CN" sz="1600" b="1" kern="1200" dirty="0">
              <a:solidFill>
                <a:schemeClr val="tx1"/>
              </a:solidFill>
            </a:rPr>
            <a:t>53</a:t>
          </a:r>
          <a:r>
            <a:rPr lang="zh-CN" altLang="en-US" sz="1600" b="1" kern="1200" dirty="0">
              <a:solidFill>
                <a:schemeClr val="tx1"/>
              </a:solidFill>
            </a:rPr>
            <a:t>：</a:t>
          </a:r>
          <a:r>
            <a:rPr lang="en-US" altLang="zh-CN" sz="1600" b="1" kern="1200" dirty="0">
              <a:solidFill>
                <a:schemeClr val="tx1"/>
              </a:solidFill>
            </a:rPr>
            <a:t>3;</a:t>
          </a:r>
          <a:r>
            <a:rPr lang="zh-CN" altLang="en-US" sz="1600" b="1" kern="1200" dirty="0">
              <a:solidFill>
                <a:schemeClr val="tx1"/>
              </a:solidFill>
            </a:rPr>
            <a:t>马可福音 </a:t>
          </a:r>
          <a:r>
            <a:rPr lang="en-US" altLang="zh-CN" sz="1600" b="1" kern="1200" dirty="0">
              <a:solidFill>
                <a:schemeClr val="tx1"/>
              </a:solidFill>
            </a:rPr>
            <a:t>11</a:t>
          </a:r>
          <a:r>
            <a:rPr lang="zh-CN" altLang="en-US" sz="1600" b="1" kern="1200" dirty="0">
              <a:solidFill>
                <a:schemeClr val="tx1"/>
              </a:solidFill>
            </a:rPr>
            <a:t>：</a:t>
          </a:r>
          <a:r>
            <a:rPr lang="en-US" altLang="zh-CN" sz="1600" b="1" kern="1200" dirty="0">
              <a:solidFill>
                <a:schemeClr val="tx1"/>
              </a:solidFill>
            </a:rPr>
            <a:t>12</a:t>
          </a:r>
          <a:r>
            <a:rPr lang="en-GB" sz="1600" b="1" kern="1200" dirty="0">
              <a:solidFill>
                <a:schemeClr val="tx1"/>
              </a:solidFill>
            </a:rPr>
            <a:t>)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他像我们一样受到试探（希伯来书 </a:t>
          </a:r>
          <a:r>
            <a:rPr lang="en-US" altLang="zh-CN" sz="1800" b="1" kern="1200" dirty="0">
              <a:solidFill>
                <a:schemeClr val="tx1"/>
              </a:solidFill>
            </a:rPr>
            <a:t>4</a:t>
          </a:r>
          <a:r>
            <a:rPr lang="zh-CN" altLang="en-US" sz="1800" b="1" kern="1200" dirty="0">
              <a:solidFill>
                <a:schemeClr val="tx1"/>
              </a:solidFill>
            </a:rPr>
            <a:t>：</a:t>
          </a:r>
          <a:r>
            <a:rPr lang="en-US" altLang="zh-CN" sz="1800" b="1" kern="1200" dirty="0">
              <a:solidFill>
                <a:schemeClr val="tx1"/>
              </a:solidFill>
            </a:rPr>
            <a:t>15</a:t>
          </a:r>
          <a:r>
            <a:rPr lang="en-GB" sz="1800" b="1" kern="1200" dirty="0">
              <a:solidFill>
                <a:schemeClr val="tx1"/>
              </a:solidFill>
            </a:rPr>
            <a:t>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/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作为义人，他心甘情愿地为我们的罪受苦（彼前 </a:t>
          </a:r>
          <a:r>
            <a:rPr lang="en-US" altLang="zh-CN" sz="1800" b="1" kern="1200" dirty="0">
              <a:solidFill>
                <a:schemeClr val="tx1"/>
              </a:solidFill>
            </a:rPr>
            <a:t>3</a:t>
          </a:r>
          <a:r>
            <a:rPr lang="zh-CN" altLang="en-US" sz="1800" b="1" kern="1200" dirty="0">
              <a:solidFill>
                <a:schemeClr val="tx1"/>
              </a:solidFill>
            </a:rPr>
            <a:t>：</a:t>
          </a:r>
          <a:r>
            <a:rPr lang="en-US" altLang="zh-CN" sz="1800" b="1" kern="1200" dirty="0">
              <a:solidFill>
                <a:schemeClr val="tx1"/>
              </a:solidFill>
            </a:rPr>
            <a:t>18; </a:t>
          </a:r>
          <a:r>
            <a:rPr lang="zh-CN" altLang="en-US" sz="1800" b="1" kern="1200" dirty="0">
              <a:solidFill>
                <a:schemeClr val="tx1"/>
              </a:solidFill>
            </a:rPr>
            <a:t>约翰福音 </a:t>
          </a:r>
          <a:r>
            <a:rPr lang="en-US" altLang="zh-CN" sz="1800" b="1" kern="1200" dirty="0">
              <a:solidFill>
                <a:schemeClr val="tx1"/>
              </a:solidFill>
            </a:rPr>
            <a:t>10</a:t>
          </a:r>
          <a:r>
            <a:rPr lang="zh-CN" altLang="en-US" sz="1800" b="1" kern="1200" dirty="0">
              <a:solidFill>
                <a:schemeClr val="tx1"/>
              </a:solidFill>
            </a:rPr>
            <a:t>：</a:t>
          </a:r>
          <a:r>
            <a:rPr lang="en-US" altLang="zh-CN" sz="1800" b="1" kern="1200" dirty="0">
              <a:solidFill>
                <a:schemeClr val="tx1"/>
              </a:solidFill>
            </a:rPr>
            <a:t>17-18</a:t>
          </a:r>
          <a:r>
            <a:rPr lang="en-GB" sz="1800" b="1" kern="1200" dirty="0">
              <a:solidFill>
                <a:schemeClr val="tx1"/>
              </a:solidFill>
            </a:rPr>
            <a:t>)</a:t>
          </a: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/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71"/>
          <a:ext cx="2898262" cy="99421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通过他的死和复活，他向我们保证在他的陪伴下我们有永生（</a:t>
          </a:r>
          <a:r>
            <a:rPr lang="zh-CN" altLang="en-US" sz="1600" b="1" kern="1200" dirty="0">
              <a:solidFill>
                <a:schemeClr val="tx1"/>
              </a:solidFill>
            </a:rPr>
            <a:t>罗马书 </a:t>
          </a:r>
          <a:r>
            <a:rPr lang="en-US" altLang="zh-CN" sz="1600" b="1" kern="1200" dirty="0">
              <a:solidFill>
                <a:schemeClr val="tx1"/>
              </a:solidFill>
            </a:rPr>
            <a:t>6</a:t>
          </a:r>
          <a:r>
            <a:rPr lang="zh-CN" altLang="en-US" sz="1600" b="1" kern="1200" dirty="0">
              <a:solidFill>
                <a:schemeClr val="tx1"/>
              </a:solidFill>
            </a:rPr>
            <a:t>：</a:t>
          </a:r>
          <a:r>
            <a:rPr lang="en-US" altLang="zh-CN" sz="1600" b="1" kern="1200" dirty="0">
              <a:solidFill>
                <a:schemeClr val="tx1"/>
              </a:solidFill>
            </a:rPr>
            <a:t>3-4</a:t>
          </a:r>
          <a:r>
            <a:rPr lang="en-GB" sz="1800" b="1" kern="1200" dirty="0">
              <a:solidFill>
                <a:schemeClr val="tx1"/>
              </a:solidFill>
            </a:rPr>
            <a:t>)</a:t>
          </a:r>
        </a:p>
      </dsp:txBody>
      <dsp:txXfrm>
        <a:off x="4870141" y="3953171"/>
        <a:ext cx="2898262" cy="994214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/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这一切都是为了爱（</a:t>
          </a:r>
          <a:r>
            <a:rPr lang="zh-CN" altLang="en-US" sz="1600" b="1" kern="1200" dirty="0">
              <a:solidFill>
                <a:schemeClr val="tx1"/>
              </a:solidFill>
            </a:rPr>
            <a:t>约一 </a:t>
          </a:r>
          <a:r>
            <a:rPr lang="en-US" altLang="zh-CN" sz="1600" b="1" kern="1200" dirty="0">
              <a:solidFill>
                <a:schemeClr val="tx1"/>
              </a:solidFill>
            </a:rPr>
            <a:t>4</a:t>
          </a:r>
          <a:r>
            <a:rPr lang="zh-CN" altLang="en-US" sz="1600" b="1" kern="1200" dirty="0">
              <a:solidFill>
                <a:schemeClr val="tx1"/>
              </a:solidFill>
            </a:rPr>
            <a:t>：</a:t>
          </a:r>
          <a:r>
            <a:rPr lang="en-US" altLang="zh-CN" sz="1600" b="1" kern="1200" dirty="0">
              <a:solidFill>
                <a:schemeClr val="tx1"/>
              </a:solidFill>
            </a:rPr>
            <a:t>10</a:t>
          </a:r>
          <a:r>
            <a:rPr lang="en-GB" sz="1800" b="1" kern="1200" dirty="0">
              <a:solidFill>
                <a:schemeClr val="tx1"/>
              </a:solidFill>
            </a:rPr>
            <a:t>)</a:t>
          </a: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6B39-3B50-49B2-A00E-FDD81EB156D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6B39-3B50-49B2-A00E-FDD81EB156D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6B39-3B50-49B2-A00E-FDD81EB156D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9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40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6B39-3B50-49B2-A00E-FDD81EB156D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1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1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5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4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0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8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2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9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73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9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067112" y="215900"/>
            <a:ext cx="7727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所有战争背后的战争</a:t>
            </a:r>
            <a:endParaRPr lang="es-E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0" y="624199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99C1DF"/>
                </a:solidFill>
              </a:rPr>
              <a:t>二零二四</a:t>
            </a:r>
            <a:r>
              <a:rPr lang="en-US" altLang="zh-CN" sz="2000" b="1" dirty="0">
                <a:solidFill>
                  <a:srgbClr val="99C1DF"/>
                </a:solidFill>
              </a:rPr>
              <a:t> </a:t>
            </a:r>
            <a:r>
              <a:rPr lang="zh-CN" altLang="en-US" sz="2000" b="1" dirty="0">
                <a:solidFill>
                  <a:srgbClr val="99C1DF"/>
                </a:solidFill>
              </a:rPr>
              <a:t>年 四</a:t>
            </a:r>
            <a:r>
              <a:rPr lang="en-US" altLang="zh-CN" sz="2000" b="1" dirty="0">
                <a:solidFill>
                  <a:srgbClr val="99C1DF"/>
                </a:solidFill>
              </a:rPr>
              <a:t> </a:t>
            </a:r>
            <a:r>
              <a:rPr lang="zh-CN" altLang="en-US" sz="2000" b="1" dirty="0">
                <a:solidFill>
                  <a:srgbClr val="99C1DF"/>
                </a:solidFill>
              </a:rPr>
              <a:t>月 六</a:t>
            </a:r>
            <a:r>
              <a:rPr lang="en-US" altLang="zh-CN" sz="2000" b="1" dirty="0">
                <a:solidFill>
                  <a:srgbClr val="99C1DF"/>
                </a:solidFill>
              </a:rPr>
              <a:t> </a:t>
            </a:r>
            <a:r>
              <a:rPr lang="zh-CN" altLang="en-US" sz="2000" b="1" dirty="0">
                <a:solidFill>
                  <a:srgbClr val="99C1DF"/>
                </a:solidFill>
              </a:rPr>
              <a:t>日，第 一</a:t>
            </a:r>
            <a:r>
              <a:rPr lang="en-US" altLang="zh-CN" sz="2000" b="1" dirty="0">
                <a:solidFill>
                  <a:srgbClr val="99C1DF"/>
                </a:solidFill>
              </a:rPr>
              <a:t> </a:t>
            </a:r>
            <a:r>
              <a:rPr lang="zh-CN" altLang="en-US" sz="2000" b="1" dirty="0">
                <a:solidFill>
                  <a:srgbClr val="99C1DF"/>
                </a:solidFill>
              </a:rPr>
              <a:t>课</a:t>
            </a:r>
            <a:endParaRPr lang="es-ES" sz="2000" b="1" dirty="0">
              <a:solidFill>
                <a:srgbClr val="99C1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en-US" sz="4400" b="1" spc="30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今天的战争</a:t>
            </a:r>
            <a:endParaRPr kumimoji="0" lang="en-GB" sz="4400" b="1" i="0" u="none" strike="noStrike" kern="1200" cap="none" spc="30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8899" y="815688"/>
            <a:ext cx="12014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zh-CN" altLang="en-US" sz="2000" b="1" dirty="0">
                <a:solidFill>
                  <a:srgbClr val="CC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凡靠着他进到 神面前的人，他都能拯救到底，因为他是长远活着，替他们祈求。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希伯来书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7:25)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5750" y="1369813"/>
            <a:ext cx="7751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今天，耶稣在天上的圣所为我们代祷（来 </a:t>
            </a:r>
            <a:r>
              <a:rPr lang="en-US" altLang="zh-CN" sz="2000" b="1" dirty="0">
                <a:solidFill>
                  <a:prstClr val="black"/>
                </a:solidFill>
              </a:rPr>
              <a:t>9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24;7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25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8" name="Imagen 7" descr="Una imagen de un videojuego&#10;&#10;Descripción generada automáticamente con confianza baj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/>
          <p:cNvSpPr txBox="1"/>
          <p:nvPr/>
        </p:nvSpPr>
        <p:spPr>
          <a:xfrm>
            <a:off x="3290098" y="3832106"/>
            <a:ext cx="47469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耶稣希望我们依靠他来满足我们生活中的每一个需要（约翰福音</a:t>
            </a:r>
            <a:r>
              <a:rPr lang="en-US" altLang="zh-CN" sz="2000" b="1" dirty="0">
                <a:solidFill>
                  <a:prstClr val="black"/>
                </a:solidFill>
              </a:rPr>
              <a:t>14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13-14</a:t>
            </a:r>
            <a:r>
              <a:rPr lang="zh-CN" altLang="en-US" sz="2000" b="1" dirty="0">
                <a:solidFill>
                  <a:prstClr val="black"/>
                </a:solidFill>
              </a:rPr>
              <a:t>）。哪里有恐惧，那里就有平安</a:t>
            </a:r>
            <a:r>
              <a:rPr lang="en-US" altLang="zh-CN" sz="2000" b="1" dirty="0">
                <a:solidFill>
                  <a:prstClr val="black"/>
                </a:solidFill>
              </a:rPr>
              <a:t>;  </a:t>
            </a:r>
            <a:r>
              <a:rPr lang="zh-CN" altLang="en-US" sz="2000" b="1" dirty="0">
                <a:solidFill>
                  <a:prstClr val="black"/>
                </a:solidFill>
              </a:rPr>
              <a:t>哪里有罪，他就带来宽恕</a:t>
            </a:r>
            <a:r>
              <a:rPr lang="en-US" altLang="zh-CN" sz="2000" b="1" dirty="0">
                <a:solidFill>
                  <a:prstClr val="black"/>
                </a:solidFill>
              </a:rPr>
              <a:t>; </a:t>
            </a:r>
            <a:r>
              <a:rPr lang="zh-CN" altLang="en-US" sz="2000" b="1" dirty="0">
                <a:solidFill>
                  <a:prstClr val="black"/>
                </a:solidFill>
              </a:rPr>
              <a:t>哪里有软弱，那里就有他带来力量</a:t>
            </a:r>
            <a:r>
              <a:rPr lang="zh-CN" altLang="en-US" sz="2000" b="1" dirty="0">
                <a:solidFill>
                  <a:prstClr val="black"/>
                </a:solidFill>
                <a:latin typeface="Apto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4" name="Imagen 13" descr="Personas sentadas en una mesa&#10;&#10;Descripción generada automáticamente con confianza medi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/>
          <p:cNvSpPr txBox="1"/>
          <p:nvPr/>
        </p:nvSpPr>
        <p:spPr>
          <a:xfrm>
            <a:off x="285750" y="2927866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因此，我们被邀请通过耶稣满怀信心地接近上帝（希伯来书 </a:t>
            </a:r>
            <a:r>
              <a:rPr lang="en-US" altLang="zh-CN" sz="2000" b="1" dirty="0">
                <a:solidFill>
                  <a:prstClr val="black"/>
                </a:solidFill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15-16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5750" y="1816170"/>
            <a:ext cx="7751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借着祂在十字架上流的宝血，耶稣将我们呈现在天父面前，也呈现在宇宙所有居民面前，成为公义、完美的人，配得在天上占有一席之地</a:t>
            </a:r>
            <a:r>
              <a:rPr lang="zh-CN" altLang="en-US" sz="2000" b="1" dirty="0">
                <a:solidFill>
                  <a:prstClr val="black"/>
                </a:solidFill>
                <a:latin typeface="Apto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90098" y="5534480"/>
            <a:ext cx="4746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耶稣最大的愿望是永远与我们同住（约翰福音</a:t>
            </a:r>
            <a:r>
              <a:rPr lang="en-US" altLang="zh-CN" sz="2000" b="1" dirty="0">
                <a:solidFill>
                  <a:prstClr val="black"/>
                </a:solidFill>
              </a:rPr>
              <a:t>17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24</a:t>
            </a:r>
            <a:r>
              <a:rPr lang="zh-CN" altLang="en-US" sz="2000" b="1" dirty="0">
                <a:solidFill>
                  <a:prstClr val="black"/>
                </a:solidFill>
              </a:rPr>
              <a:t>）。这也是你最大的愿望吗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6084" y="1686845"/>
            <a:ext cx="91792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当试探袭击你，疑惧、挂虑和黑暗似乎包围你心灵的时候，要举目仰望你最近见过光明的地方。要安息在基督的爱和祂的保护关照之下。当罪恶要在心中争权，压迫心灵，使良心不安时，当不信之念笼罩心头时，要记住基督的恩典足以制服罪恶，驱散黑暗。我们与救主相交，就进入平安之境。</a:t>
            </a:r>
            <a:r>
              <a:rPr lang="en-MY" altLang="zh-CN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”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81727" y="6137805"/>
            <a:ext cx="4953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ptos"/>
              </a:rPr>
              <a:t>怀爱伦（服务真诠，原文十八章，</a:t>
            </a:r>
            <a:r>
              <a:rPr lang="en-MY" altLang="zh-CN" sz="2000" b="1" dirty="0">
                <a:solidFill>
                  <a:prstClr val="black"/>
                </a:solidFill>
                <a:latin typeface="Aptos"/>
              </a:rPr>
              <a:t>250</a:t>
            </a:r>
            <a:r>
              <a:rPr lang="zh-CN" altLang="en-US" sz="2000" b="1" dirty="0">
                <a:solidFill>
                  <a:prstClr val="black"/>
                </a:solidFill>
                <a:latin typeface="Aptos"/>
              </a:rPr>
              <a:t>面）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51518BC-7885-658F-0AE1-38256832C8DE}"/>
              </a:ext>
            </a:extLst>
          </p:cNvPr>
          <p:cNvSpPr txBox="1"/>
          <p:nvPr/>
        </p:nvSpPr>
        <p:spPr>
          <a:xfrm>
            <a:off x="7410450" y="4269917"/>
            <a:ext cx="4486275" cy="1938992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在天上就有了争战。米迦勒同他的使者与龙争战，龙也同牠的使者去争战，</a:t>
            </a:r>
          </a:p>
          <a:p>
            <a:pPr lvl="0" algn="ctr"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并没有得胜，天上再没有牠们的地方。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启示录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12:7, 8)</a:t>
            </a: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8102476" y="4155517"/>
            <a:ext cx="397815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zh-CN" altLang="en-US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战争的开始</a:t>
            </a:r>
            <a:endParaRPr lang="es-ES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天上的叛乱</a:t>
            </a:r>
            <a:endParaRPr lang="es-ES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地上的叛乱</a:t>
            </a:r>
            <a:endParaRPr lang="es-ES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爱作出反击</a:t>
            </a:r>
            <a:endParaRPr lang="es-ES" altLang="zh-C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今天的战争</a:t>
            </a:r>
            <a:endParaRPr lang="es-ES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我们正沉浸在宇宙银河系维度的争战中。即使我们没有意识到这一点，或者不相信这是可能的，但这争战却是真实的。</a:t>
            </a:r>
            <a:endParaRPr lang="es-ES" sz="2000" b="1" dirty="0"/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929641"/>
            <a:ext cx="48788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这关系到上帝的政府、天使和未堕落诸世界的效忠。今天，你和我的忠诚都在经受考验。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311197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处于这场战争中的势力是属灵的，我们根本看不见（ 以弗所书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）。然而，我们可以感受到这场战争的影响。灾难、不道德、死亡。。。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2429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zh-CN" altLang="en-US" sz="4400" b="1" dirty="0">
                <a:solidFill>
                  <a:srgbClr val="B1319F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</a:rPr>
              <a:t>战争的开始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B1319F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76531" y="742878"/>
            <a:ext cx="8576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zh-CN" alt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你从受造之日所行的都完全，后来</a:t>
            </a:r>
            <a:r>
              <a:rPr lang="zh-CN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在你中间又察出不义</a:t>
            </a:r>
            <a:r>
              <a:rPr lang="zh-CN" alt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。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GB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以西结书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28:15)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41069" y="1268942"/>
            <a:ext cx="693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事实上，在伊甸园里，有一个生灵煽动夏娃不信任上帝，这意味着在人类存在之前就已经存在着对上帝的悖逆（创世记</a:t>
            </a:r>
            <a:r>
              <a:rPr lang="en-US" altLang="zh-CN" sz="2000" b="1" dirty="0">
                <a:solidFill>
                  <a:prstClr val="black"/>
                </a:solidFill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6" name="Imagen 5" descr="Un dibujo de una mujer con una flor en la cabeza&#10;&#10;Descripción generada automáticamente con confianza media"/>
          <p:cNvPicPr>
            <a:picLocks noChangeAspect="1"/>
          </p:cNvPicPr>
          <p:nvPr/>
        </p:nvPicPr>
        <p:blipFill rotWithShape="1">
          <a:blip r:embed="rId4" cstate="hqprint"/>
          <a:srcRect b="-140"/>
          <a:stretch>
            <a:fillRect/>
          </a:stretch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/>
          <p:cNvPicPr>
            <a:picLocks noChangeAspect="1"/>
          </p:cNvPicPr>
          <p:nvPr/>
        </p:nvPicPr>
        <p:blipFill rotWithShape="1">
          <a:blip r:embed="rId5" cstate="hqprint"/>
          <a:srcRect t="-1503"/>
          <a:stretch>
            <a:fillRect/>
          </a:stretch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/>
          <p:cNvPicPr>
            <a:picLocks noChangeAspect="1"/>
          </p:cNvPicPr>
          <p:nvPr/>
        </p:nvPicPr>
        <p:blipFill rotWithShape="1">
          <a:blip r:embed="rId6" cstate="hqprint"/>
          <a:srcRect/>
          <a:stretch>
            <a:fillRect/>
          </a:stretch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104915" y="3254678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我们应该问自己的第一个问题是：上帝是否创造了魔鬼，也就是说，上帝是否创造了一个邪恶的存在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432551" y="3932365"/>
            <a:ext cx="69472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圣经告诉我们，魔鬼原是一位名叫路锡弗的天使（赛 </a:t>
            </a:r>
            <a:r>
              <a:rPr lang="en-US" altLang="zh-CN" sz="2000" b="1" dirty="0">
                <a:solidFill>
                  <a:prstClr val="black"/>
                </a:solidFill>
              </a:rPr>
              <a:t>14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12</a:t>
            </a:r>
            <a:r>
              <a:rPr lang="zh-CN" altLang="en-US" sz="2000" b="1" dirty="0">
                <a:solidFill>
                  <a:prstClr val="black"/>
                </a:solidFill>
              </a:rPr>
              <a:t>）。这位天使被造时是完美而美丽的（以西结书 </a:t>
            </a:r>
            <a:r>
              <a:rPr lang="en-US" altLang="zh-CN" sz="2000" b="1" dirty="0">
                <a:solidFill>
                  <a:prstClr val="black"/>
                </a:solidFill>
              </a:rPr>
              <a:t>28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12</a:t>
            </a:r>
            <a:r>
              <a:rPr lang="zh-CN" altLang="en-US" sz="2000" b="1" dirty="0">
                <a:solidFill>
                  <a:prstClr val="black"/>
                </a:solidFill>
              </a:rPr>
              <a:t>）。他被提升到天使所可以渴望的最高位置：遮掩约柜的基路伯（以西结书   </a:t>
            </a:r>
            <a:r>
              <a:rPr lang="en-US" altLang="zh-CN" sz="2000" b="1" dirty="0">
                <a:solidFill>
                  <a:prstClr val="black"/>
                </a:solidFill>
              </a:rPr>
              <a:t>28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13-14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41068" y="2226655"/>
            <a:ext cx="6802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耶稣称这个在上帝和他的受造物之间播下不信任种子的生灵为“仇敌”，他将其称为魔鬼（马太福音</a:t>
            </a:r>
            <a:r>
              <a:rPr lang="en-US" altLang="zh-CN" sz="2000" b="1" dirty="0">
                <a:solidFill>
                  <a:prstClr val="black"/>
                </a:solidFill>
              </a:rPr>
              <a:t>13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39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r>
              <a:rPr lang="zh-CN" altLang="en-US" sz="2000" b="1" dirty="0">
                <a:solidFill>
                  <a:prstClr val="black"/>
                </a:solidFill>
                <a:latin typeface="Apto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32551" y="5255804"/>
            <a:ext cx="69029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如果路锡弗是完美的，他是如何成为魔鬼的呢 ？上帝和他之间的冲突是如何开始的？像上帝所有的受造之物一样，上帝也赐予他选择的自由，然而毫不知原因地，路锡弗决定背叛上帝，并渴望占据上帝的宝座（以西结书 </a:t>
            </a:r>
            <a:r>
              <a:rPr lang="en-US" altLang="zh-CN" sz="2000" b="1" dirty="0">
                <a:solidFill>
                  <a:prstClr val="black"/>
                </a:solidFill>
              </a:rPr>
              <a:t>28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15;   </a:t>
            </a:r>
            <a:r>
              <a:rPr lang="zh-CN" altLang="en-US" sz="2000" b="1" dirty="0">
                <a:solidFill>
                  <a:prstClr val="black"/>
                </a:solidFill>
              </a:rPr>
              <a:t>以赛亚书  </a:t>
            </a:r>
            <a:r>
              <a:rPr lang="en-US" altLang="zh-CN" sz="2000" b="1" dirty="0">
                <a:solidFill>
                  <a:prstClr val="black"/>
                </a:solidFill>
              </a:rPr>
              <a:t>14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13-14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/>
                <a:ea typeface="+mn-ea"/>
                <a:cs typeface="+mn-cs"/>
              </a:rPr>
              <a:t>天上的叛乱</a:t>
            </a:r>
            <a:endParaRPr kumimoji="0" lang="en-GB" sz="4400" b="1" i="0" u="none" strike="noStrike" kern="1200" cap="none" spc="0" normalizeH="0" baseline="0" noProof="0" dirty="0">
              <a:ln w="12700" cmpd="sng">
                <a:solidFill>
                  <a:srgbClr val="48CEE0"/>
                </a:solidFill>
                <a:prstDash val="solid"/>
              </a:ln>
              <a:gradFill>
                <a:gsLst>
                  <a:gs pos="0">
                    <a:srgbClr val="48CEE0"/>
                  </a:gs>
                  <a:gs pos="4000">
                    <a:srgbClr val="48CEE0">
                      <a:lumMod val="60000"/>
                      <a:lumOff val="40000"/>
                    </a:srgbClr>
                  </a:gs>
                  <a:gs pos="87000">
                    <a:srgbClr val="48CEE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02531" y="731055"/>
            <a:ext cx="81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zh-CN" altLang="en-US" sz="2000" b="1" dirty="0"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牠的尾巴拖拉着天上星辰的三分之一，摔在地上。。。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启示录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前段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72417" y="1684701"/>
            <a:ext cx="479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为了篡夺天国的宝座，路锡弗向天使们提出了对上帝政权正义性的怀疑。他们不都是自由的吗？为什么要屈服于严厉的、也许是不公正或反复无常的法律呢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?</a:t>
            </a:r>
          </a:p>
        </p:txBody>
      </p:sp>
      <p:pic>
        <p:nvPicPr>
          <p:cNvPr id="6" name="Imagen 5" descr="Imagen que contiene tabla, alimentos&#10;&#10;Descripción generada automá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/>
          <p:cNvPicPr>
            <a:picLocks noChangeAspect="1"/>
          </p:cNvPicPr>
          <p:nvPr/>
        </p:nvPicPr>
        <p:blipFill rotWithShape="1">
          <a:blip r:embed="rId7" cstate="hqprint"/>
          <a:srcRect/>
          <a:stretch>
            <a:fillRect/>
          </a:stretch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3599848" y="4771297"/>
            <a:ext cx="8392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叛乱变成了一场公开的冲突，这是一场每个天使都必须做出决定的战争。三分之一的天使跟随了撒但，其余的仍然忠于上帝（启示录 </a:t>
            </a:r>
            <a:r>
              <a:rPr lang="en-US" altLang="zh-CN" sz="2000" b="1" dirty="0">
                <a:solidFill>
                  <a:prstClr val="black"/>
                </a:solidFill>
              </a:rPr>
              <a:t>12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4a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6" name="Imagen 15" descr="Dibujo de un hombre&#10;&#10;Descripción generada automáticamente con confianza medi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002216" y="3177532"/>
            <a:ext cx="4650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路锡弗变成了撒但，控告者（启示录</a:t>
            </a:r>
            <a:r>
              <a:rPr lang="en-US" altLang="zh-CN" sz="2000" b="1" dirty="0">
                <a:solidFill>
                  <a:prstClr val="black"/>
                </a:solidFill>
              </a:rPr>
              <a:t>12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10 ; </a:t>
            </a:r>
            <a:r>
              <a:rPr lang="zh-CN" altLang="en-US" sz="2000" b="1" dirty="0">
                <a:solidFill>
                  <a:prstClr val="black"/>
                </a:solidFill>
              </a:rPr>
              <a:t>约伯记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6,9-10</a:t>
            </a:r>
            <a:r>
              <a:rPr lang="zh-CN" altLang="en-US" sz="2000" b="1" dirty="0">
                <a:solidFill>
                  <a:prstClr val="black"/>
                </a:solidFill>
              </a:rPr>
              <a:t>）。他拒绝了上帝所有要求他悔改的慈爱呼召。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99848" y="5570515"/>
            <a:ext cx="8392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今天，战争仍在继续。撒但仍然活跃。他试图拖拽每一个人来悖逆上帝。这里只有两方。那些想要遵守上帝律法的人，或那些拒绝上帝律法的人。决定权就在我们手中（申命记 </a:t>
            </a:r>
            <a:r>
              <a:rPr lang="en-US" altLang="zh-CN" sz="2000" b="1" dirty="0">
                <a:solidFill>
                  <a:prstClr val="black"/>
                </a:solidFill>
              </a:rPr>
              <a:t>30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11,16,19; </a:t>
            </a:r>
            <a:r>
              <a:rPr lang="zh-CN" altLang="en-US" sz="2000" b="1" dirty="0">
                <a:solidFill>
                  <a:prstClr val="black"/>
                </a:solidFill>
              </a:rPr>
              <a:t>约书亚记  </a:t>
            </a:r>
            <a:r>
              <a:rPr lang="en-US" altLang="zh-CN" sz="2000" b="1" dirty="0">
                <a:solidFill>
                  <a:prstClr val="black"/>
                </a:solidFill>
              </a:rPr>
              <a:t>24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15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75924" y="1818561"/>
            <a:ext cx="1051715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</a:t>
            </a:r>
            <a:r>
              <a:rPr lang="zh-CN" alt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伟大的上帝原可立即将这大骗子从天上摔下去，但这不是祂的旨意。祂要让叛逆的天使有平等的机会，与祂的儿子和祂忠实的天使较量一下，在这场战争中，每一个天使要自行决定站在哪一边，并公开表明其立场。</a:t>
            </a:r>
            <a:r>
              <a:rPr lang="en-US" altLang="zh-CN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【</a:t>
            </a:r>
            <a:r>
              <a:rPr lang="zh-CN" alt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。。。</a:t>
            </a:r>
            <a:r>
              <a:rPr lang="en-US" altLang="zh-CN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】</a:t>
            </a:r>
            <a:r>
              <a:rPr lang="zh-CN" alt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如果上帝使用祂的权能去惩罚这叛逆的魁首，那些愤懑不平的天使就不能显明出他们的情形来；所以上帝采取了另一种方针，因为祂要向天庭的全军清楚地彰显祂的秉公行义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【</a:t>
            </a:r>
            <a:r>
              <a:rPr lang="zh-CN" alt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。。。</a:t>
            </a:r>
            <a:r>
              <a:rPr lang="en-US" altLang="zh-CN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】</a:t>
            </a:r>
            <a:r>
              <a:rPr lang="zh-CN" alt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。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403198" y="5245735"/>
            <a:ext cx="4047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怀爱伦（救赎的故事，原文</a:t>
            </a:r>
            <a:r>
              <a:rPr kumimoji="0" lang="en-MY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面）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  <a:uLnTx/>
                <a:uFillTx/>
                <a:latin typeface="Aptos"/>
                <a:ea typeface="+mn-ea"/>
                <a:cs typeface="+mn-cs"/>
              </a:rPr>
              <a:t>地上的背叛</a:t>
            </a:r>
            <a:endParaRPr kumimoji="0" lang="en-GB" sz="4400" b="1" i="0" u="none" strike="noStrike" kern="1200" cap="none" spc="300" normalizeH="0" baseline="0" noProof="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57694" y="696088"/>
            <a:ext cx="1071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FC7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耶和华说：“谁告诉你赤身露体呢？莫非你吃了我吩咐你不可吃的那树上的果子</a:t>
            </a:r>
          </a:p>
          <a:p>
            <a:pPr lvl="0" algn="ctr"/>
            <a:r>
              <a:rPr lang="zh-CN" altLang="en-US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吗？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FC7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”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FC7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GB" sz="1400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1400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创世纪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FC7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3:11)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2402" y="1420016"/>
            <a:ext cx="782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上帝在无罪、完美的环境中创造了天使。同样，上帝也在一个完美的环境中创造了人类，那里原没有罪恶（创世记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31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8" name="Imagen 7" descr="Un dibujo de un árbol&#10;&#10;Descripción generada automáticamente con confianza medi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2259529" y="3671295"/>
            <a:ext cx="69203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这是撒但唯一能让他们怀疑的地方。狡猾地，他实现了自己的目标。亚当和夏娃怀疑神，不服从他，背离了生命的源头（创世记 </a:t>
            </a:r>
            <a:r>
              <a:rPr lang="en-US" altLang="zh-CN" sz="2000" b="1" dirty="0">
                <a:solidFill>
                  <a:prstClr val="black"/>
                </a:solidFill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6,9-13,19</a:t>
            </a:r>
            <a:r>
              <a:rPr lang="zh-CN" altLang="en-US" sz="2000" b="1" dirty="0">
                <a:solidFill>
                  <a:prstClr val="black"/>
                </a:solidFill>
              </a:rPr>
              <a:t>）。亚当为罪打开了大门，因此死亡临到所有人（罗马书 </a:t>
            </a:r>
            <a:r>
              <a:rPr lang="en-US" altLang="zh-CN" sz="2000" b="1" dirty="0">
                <a:solidFill>
                  <a:prstClr val="black"/>
                </a:solidFill>
              </a:rPr>
              <a:t>5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)</a:t>
            </a:r>
            <a:r>
              <a:rPr lang="zh-CN" altLang="en-US" sz="2000" b="1" dirty="0">
                <a:solidFill>
                  <a:prstClr val="black"/>
                </a:solidFill>
                <a:latin typeface="Apto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4" name="Imagen 13" descr="Pintura de una persona&#10;&#10;Descripción generada automáticamente con confianza medi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/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从那时起，我们就生活在一个充满痛苦、疾病和死亡的世界里。我们是都在为亚当的罪付出代价吗？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8" name="Imagen 17" descr="Imagen que contiene mujer, parado, niña, frente&#10;&#10;Descripción generada automáticamente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115505" y="75940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02402" y="2266170"/>
            <a:ext cx="79213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就像创造天使一样，上帝也创造了我们，让我们有自由选择的能力。因此，亚当和夏娃可以行使这种自由，他给了他们一个简单的命令：“但你们不可吃分别善恶树上的果子”（创世记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17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不是的，我们每个人都是为自己的罪付出了代价：“因为世人都犯了罪，亏缺了神的荣耀”（罗马书 </a:t>
            </a:r>
            <a:r>
              <a:rPr lang="en-US" altLang="zh-CN" sz="2000" b="1" dirty="0">
                <a:solidFill>
                  <a:prstClr val="black"/>
                </a:solidFill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23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en-US" sz="4400" b="1" spc="50" dirty="0">
                <a:ln w="9525" cmpd="sng">
                  <a:solidFill>
                    <a:srgbClr val="2FC75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2FC75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爱作出反击</a:t>
            </a:r>
            <a:endParaRPr kumimoji="0" lang="en-GB" sz="4400" b="1" i="0" u="none" strike="noStrike" kern="1200" cap="none" spc="50" normalizeH="0" baseline="0" noProof="0" dirty="0">
              <a:ln w="9525" cmpd="sng">
                <a:solidFill>
                  <a:srgbClr val="2FC75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2FC753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229667" y="630030"/>
            <a:ext cx="12318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 </a:t>
            </a:r>
            <a:r>
              <a:rPr lang="zh-CN" alt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不是我们爱 神，乃是 神爱我们，差他的儿子，为我们的罪作了挽回祭，这就</a:t>
            </a:r>
          </a:p>
          <a:p>
            <a:pPr lvl="0" algn="ctr"/>
            <a:r>
              <a:rPr lang="zh-CN" alt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是爱了。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GB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约翰一书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4:10)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上帝甚至在宣布悖逆的后果之前，就告诉亚当和夏娃，他已经为他们设定了一个救赎的计划（创世记 </a:t>
            </a:r>
            <a:r>
              <a:rPr lang="en-US" altLang="zh-CN" sz="2000" b="1" dirty="0">
                <a:solidFill>
                  <a:prstClr val="black"/>
                </a:solidFill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15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7" name="Imagen 6" descr="Imagen que contiene Texto&#10;&#10;Descripción generada automáticamente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/>
          <p:cNvPicPr>
            <a:picLocks noChangeAspect="1"/>
          </p:cNvPicPr>
          <p:nvPr/>
        </p:nvPicPr>
        <p:blipFill rotWithShape="1">
          <a:blip r:embed="rId5" cstate="hqprint"/>
          <a:srcRect/>
          <a:stretch>
            <a:fillRect/>
          </a:stretch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137160" y="5476811"/>
            <a:ext cx="5239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在我们里面没有任何东西能使我们配得上帝的爱。然而，通过耶稣在髑髅地流的每一滴血，上帝都在告诉我们：“我爱你”。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3" name="Imagen 12" descr="Dibujo de una persona&#10;&#10;Descripción generada automáticamente con confianza baj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/>
          <p:cNvSpPr txBox="1"/>
          <p:nvPr/>
        </p:nvSpPr>
        <p:spPr>
          <a:xfrm>
            <a:off x="137160" y="3845459"/>
            <a:ext cx="37033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死亡不一定是罪人的永恒命运。耶稣用自己的生命为罪付出了代价，以此来表明他的爱（罗马书 </a:t>
            </a:r>
            <a:r>
              <a:rPr lang="en-US" altLang="zh-CN" sz="2000" b="1" dirty="0">
                <a:solidFill>
                  <a:prstClr val="black"/>
                </a:solidFill>
              </a:rPr>
              <a:t>5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8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).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19719" y="2060773"/>
            <a:ext cx="8885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人类自愿将自己与造物主分离。但是，上帝非但没有抛弃他忘恩负义的儿女，反而通过以他们难以置信的爱来揭示他的真实品格（约翰福音 </a:t>
            </a:r>
            <a:r>
              <a:rPr lang="en-US" altLang="zh-CN" sz="2000" b="1" dirty="0">
                <a:solidFill>
                  <a:prstClr val="black"/>
                </a:solidFill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16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r>
              <a:rPr lang="zh-CN" altLang="en-US" sz="2000" b="1" dirty="0">
                <a:solidFill>
                  <a:prstClr val="black"/>
                </a:solidFill>
                <a:latin typeface="Apto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耶稣如何向我们展示他的爱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?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44258124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50" normalizeH="0" baseline="0" noProof="0" dirty="0">
                <a:ln w="9525" cmpd="sng">
                  <a:solidFill>
                    <a:srgbClr val="2FC75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2FC75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/>
                <a:ea typeface="+mn-ea"/>
                <a:cs typeface="+mn-cs"/>
              </a:rPr>
              <a:t>爱作出反击</a:t>
            </a:r>
            <a:endParaRPr kumimoji="0" lang="en-GB" sz="4400" b="1" i="0" u="none" strike="noStrike" kern="1200" cap="none" spc="50" normalizeH="0" baseline="0" noProof="0" dirty="0">
              <a:ln w="9525" cmpd="sng">
                <a:solidFill>
                  <a:srgbClr val="2FC75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2FC753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不是我们爱 神，乃是 神爱我们，差他的儿子，为我们的罪作了挽回祭，这就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是爱了。”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约翰一书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4:10)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2459</Words>
  <Application>Microsoft Office PowerPoint</Application>
  <PresentationFormat>Panorámica</PresentationFormat>
  <Paragraphs>69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86</cp:revision>
  <dcterms:created xsi:type="dcterms:W3CDTF">2024-03-24T10:47:51Z</dcterms:created>
  <dcterms:modified xsi:type="dcterms:W3CDTF">2024-04-02T09:40:38Z</dcterms:modified>
</cp:coreProperties>
</file>