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5" r:id="rId3"/>
    <p:sldId id="278" r:id="rId4"/>
    <p:sldId id="257" r:id="rId5"/>
    <p:sldId id="258" r:id="rId6"/>
    <p:sldId id="259" r:id="rId7"/>
    <p:sldId id="260" r:id="rId8"/>
    <p:sldId id="276" r:id="rId9"/>
    <p:sldId id="262" r:id="rId10"/>
    <p:sldId id="263" r:id="rId11"/>
    <p:sldId id="274" r:id="rId12"/>
    <p:sldId id="277" r:id="rId13"/>
    <p:sldId id="271" r:id="rId14"/>
    <p:sldId id="272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D5"/>
    <a:srgbClr val="E18B61"/>
    <a:srgbClr val="889FB8"/>
    <a:srgbClr val="99A0A7"/>
    <a:srgbClr val="A0DDE0"/>
    <a:srgbClr val="73CDD1"/>
    <a:srgbClr val="474062"/>
    <a:srgbClr val="5C537E"/>
    <a:srgbClr val="FF2D82"/>
    <a:srgbClr val="F2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49642" y="517690"/>
            <a:ext cx="7892716" cy="3438294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7290"/>
              </a:avLst>
            </a:prstTxWarp>
            <a:spAutoFit/>
          </a:bodyPr>
          <a:lstStyle/>
          <a:p>
            <a:pPr algn="ctr"/>
            <a:r>
              <a:rPr lang="zh-CN" altLang="en-US" sz="72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光明在黑暗</a:t>
            </a:r>
            <a:endParaRPr lang="en-MY" altLang="zh-CN" sz="7200" b="1" dirty="0">
              <a:ln w="254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  <a:p>
            <a:pPr algn="ctr"/>
            <a:r>
              <a:rPr lang="zh-CN" altLang="en-US" sz="72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中闪耀</a:t>
            </a:r>
            <a:endParaRPr lang="en-GB" sz="7200" b="1" dirty="0">
              <a:ln w="254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57286" y="634031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D8DBCF"/>
                </a:solidFill>
              </a:rPr>
              <a:t>二零二四年四月二十日，第三课</a:t>
            </a:r>
            <a:endParaRPr lang="en-GB" sz="2000" b="1" dirty="0">
              <a:solidFill>
                <a:srgbClr val="D8DBC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84760" y="1604823"/>
            <a:ext cx="106094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600" b="1" dirty="0"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latin typeface="Constantia" panose="02030602050306030303" pitchFamily="18" charset="0"/>
              </a:rPr>
              <a:t>属灵的黑暗遮盖大地，幽暗笼罩万民。许多教会在解释圣经时持怀疑不信的态度。非常非常多的人在质疑圣经的事实和真理。人类的理性和思维正在动摇上帝圣言灵感的基础，理所当然应接受的真理，却被笼罩在神秘主义的乌云中，显得模糊不清，缺乏坚实的依据。这正是末世显著的兆头之一。。。。</a:t>
            </a:r>
            <a:r>
              <a:rPr lang="en-US" altLang="zh-CN" sz="3200" b="1" dirty="0">
                <a:latin typeface="Constantia" panose="02030602050306030303" pitchFamily="18" charset="0"/>
              </a:rPr>
              <a:t> </a:t>
            </a:r>
            <a:r>
              <a:rPr lang="zh-CN" altLang="en-US" sz="3200" b="1" dirty="0">
                <a:latin typeface="Constantia" panose="02030602050306030303" pitchFamily="18" charset="0"/>
              </a:rPr>
              <a:t>圣经经受了撒但的种种攻击。他曾纠集世上的恶人，将一切具有神圣性质的事物笼罩在乌云和黑暗之中。但上帝用祂奇妙的能力把圣经保守在目前的状况中，使之成为人类登天之路的示图或指南</a:t>
            </a:r>
            <a:r>
              <a:rPr lang="zh-CN" altLang="en-US" sz="2600" b="1" dirty="0">
                <a:latin typeface="Constantia" panose="02030602050306030303" pitchFamily="18" charset="0"/>
              </a:rPr>
              <a:t>。</a:t>
            </a:r>
            <a:endParaRPr lang="en-GB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35413" y="58368"/>
            <a:ext cx="10885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怀爱伦</a:t>
            </a:r>
            <a:r>
              <a:rPr lang="en-MY" altLang="zh-CN" sz="2000" b="1" dirty="0"/>
              <a:t> </a:t>
            </a:r>
            <a:r>
              <a:rPr lang="zh-CN" altLang="en-US" sz="2000" b="1" dirty="0"/>
              <a:t>（信息选粹，第一卷原文</a:t>
            </a:r>
            <a:r>
              <a:rPr lang="en-MY" altLang="zh-CN" sz="2000" b="1" dirty="0"/>
              <a:t>17</a:t>
            </a:r>
            <a:r>
              <a:rPr lang="zh-CN" altLang="en-US" sz="2000" b="1" dirty="0"/>
              <a:t>面）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争夺心灵之战</a:t>
            </a:r>
            <a:endParaRPr lang="en-GB" sz="6000" b="1" dirty="0">
              <a:ln w="6600">
                <a:solidFill>
                  <a:srgbClr val="132960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13296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1558" y="442425"/>
            <a:ext cx="10126494" cy="707886"/>
          </a:xfrm>
          <a:prstGeom prst="rect">
            <a:avLst/>
          </a:prstGeom>
          <a:solidFill>
            <a:srgbClr val="889FB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此等不信之人，被这世界的 神弄瞎了心眼，不叫基督荣耀福音的光照着他们。基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督本是 神的像。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哥林多后书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4:4 </a:t>
            </a:r>
            <a:r>
              <a:rPr lang="en-GB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1365" y="1274555"/>
            <a:ext cx="893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西班牙有句谚语说：“没有比不想看见的瞎子更糟糕的盲人了。也就是说，说服某人看到他们不想看到的东西是没有用的。那些被“这世界的神”蒙蔽了眼睛的人也是如此（林后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5" name="Imagen 4" descr="Imagen que contiene hombre, roca, comida, grande&#10;&#10;Descripción generada automáticamente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182911" y="1342696"/>
            <a:ext cx="2847724" cy="2294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 en el agua&#10;&#10;Descripción generada automáticamente con confianza media"/>
          <p:cNvPicPr>
            <a:picLocks noChangeAspect="1"/>
          </p:cNvPicPr>
          <p:nvPr/>
        </p:nvPicPr>
        <p:blipFill rotWithShape="1">
          <a:blip r:embed="rId4" cstate="print"/>
          <a:srcRect t="1190" b="6773"/>
          <a:stretch>
            <a:fillRect/>
          </a:stretch>
        </p:blipFill>
        <p:spPr>
          <a:xfrm>
            <a:off x="154497" y="3981733"/>
            <a:ext cx="3027142" cy="2786136"/>
          </a:xfrm>
          <a:prstGeom prst="round2DiagRect">
            <a:avLst>
              <a:gd name="adj1" fmla="val 16667"/>
              <a:gd name="adj2" fmla="val 16830"/>
            </a:avLst>
          </a:prstGeom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3431836" y="3970039"/>
            <a:ext cx="54195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但是没有人需要保持这种状态。 当心灵处于属灵的黑暗中时，有一盏灯可以而且将要照耀其中：“光</a:t>
            </a:r>
            <a:r>
              <a:rPr lang="en-US" altLang="zh-CN" sz="2000" b="1" dirty="0"/>
              <a:t>〔</a:t>
            </a:r>
            <a:r>
              <a:rPr lang="zh-CN" altLang="en-US" sz="2000" b="1" dirty="0"/>
              <a:t>耶稣</a:t>
            </a:r>
            <a:r>
              <a:rPr lang="en-US" altLang="zh-CN" sz="2000" b="1" dirty="0"/>
              <a:t>〕</a:t>
            </a:r>
            <a:r>
              <a:rPr lang="zh-CN" altLang="en-US" sz="2000" b="1" dirty="0"/>
              <a:t>照在黑暗里，黑暗却不接受光。”（约翰福音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11" name="Imagen 10" descr="Un dibujo de una mujer sentada en una silla&#10;&#10;Descripción generada automáticamente con confianza baja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8978629" y="3890791"/>
            <a:ext cx="3058874" cy="2786135"/>
          </a:xfrm>
          <a:prstGeom prst="round2DiagRect">
            <a:avLst>
              <a:gd name="adj1" fmla="val 0"/>
              <a:gd name="adj2" fmla="val 15013"/>
            </a:avLst>
          </a:prstGeom>
          <a:ln w="38100" cap="sq">
            <a:solidFill>
              <a:srgbClr val="E18B6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54497" y="2622297"/>
            <a:ext cx="8943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那些迷途的人缺乏知识并不是因为他们没有能力知道。这是因为他们不想知道。魔鬼用许多事情占据了他们的头脑，阻止他们思考真正重要的事情：他们的救赎</a:t>
            </a:r>
            <a:r>
              <a:rPr lang="en-GB" sz="2000" b="1" dirty="0"/>
              <a:t>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31836" y="5625557"/>
            <a:ext cx="5328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我们这些接受这光的人可以消除敌人的工作，使耶稣的光可以在黑暗中闪耀。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43413" y="1286076"/>
            <a:ext cx="9588251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latin typeface="Constantia" panose="02030602050306030303" pitchFamily="18" charset="0"/>
              </a:rPr>
              <a:t>凡在通往天国的道路上行走的人，需要一位可靠的向导。我们不可行在世人的智慧中。我们有权在行走人生的道路时倾听基督对我们说话的声音。祂所说的都是智慧的话。。。。</a:t>
            </a:r>
            <a:endParaRPr lang="en-US" sz="32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en-US" sz="3200" b="1" dirty="0">
                <a:latin typeface="Constantia" panose="02030602050306030303" pitchFamily="18" charset="0"/>
              </a:rPr>
              <a:t>我们唯一的保障在于紧跟基督，行在祂的智慧中，实行祂的真理。我们无法随时觉察撒但的工作，也不知道他在什么地方设下网罗。但是耶稣洞悉仇敌的诡计，能保守我们的脚步行在安全的路上。</a:t>
            </a:r>
            <a:r>
              <a:rPr lang="en-GB" sz="3200" b="1" dirty="0">
                <a:latin typeface="Constantia" panose="02030602050306030303" pitchFamily="18" charset="0"/>
              </a:rPr>
              <a:t>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907207" y="6297610"/>
            <a:ext cx="4031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怀爱伦（崇高的恩召，一月十日）</a:t>
            </a:r>
            <a:endParaRPr lang="en-GB" sz="2000" b="1" dirty="0">
              <a:solidFill>
                <a:srgbClr val="E6E7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F8E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Hombre parado en un cuerpo de agua&#10;&#10;Descripción generada automáticamen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r="-2" b="-2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38386" y="659009"/>
            <a:ext cx="4471416" cy="50475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耶稣对他们说：</a:t>
            </a:r>
            <a:endParaRPr kumimoji="0" lang="en-MY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7E972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“光在你们中间还有不多的时候，应当趁着有光行走，</a:t>
            </a:r>
            <a:endParaRPr kumimoji="0" lang="en-MY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7E972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免得黑暗临到你们；那在黑暗里行走的，不知道往何处去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7E9721"/>
                </a:solidFill>
                <a:latin typeface="Comic Sans MS" panose="030F0702030302020204" pitchFamily="66" charset="0"/>
              </a:rPr>
              <a:t>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4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solidFill>
                  <a:srgbClr val="7E9721"/>
                </a:solidFill>
                <a:latin typeface="Comic Sans MS" panose="030F0702030302020204" pitchFamily="66" charset="0"/>
              </a:rPr>
              <a:t>约翰福音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12:35</a:t>
            </a:r>
            <a:r>
              <a:rPr lang="es-ES" sz="24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E972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945" y="3347670"/>
            <a:ext cx="11860109" cy="342460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338048" y="3429000"/>
            <a:ext cx="56110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rgbClr val="176653"/>
                </a:solidFill>
              </a:rPr>
              <a:t>为真理而战</a:t>
            </a:r>
            <a:r>
              <a:rPr lang="en-GB" sz="2400" b="1" dirty="0">
                <a:solidFill>
                  <a:srgbClr val="1766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400" b="1" dirty="0"/>
              <a:t>真理与谎言。</a:t>
            </a:r>
            <a:endParaRPr lang="en-GB" sz="2400" b="1" dirty="0"/>
          </a:p>
          <a:p>
            <a:pPr lvl="1">
              <a:spcBef>
                <a:spcPts val="600"/>
              </a:spcBef>
            </a:pPr>
            <a:r>
              <a:rPr lang="zh-CN" altLang="en-US" sz="2400" b="1" dirty="0"/>
              <a:t>教会的妥协。</a:t>
            </a:r>
            <a:endParaRPr lang="en-GB" sz="2400" b="1" dirty="0"/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solidFill>
                  <a:srgbClr val="791974"/>
                </a:solidFill>
              </a:rPr>
              <a:t>为神的话语而战</a:t>
            </a:r>
            <a:r>
              <a:rPr lang="en-GB" sz="2400" b="1" dirty="0">
                <a:solidFill>
                  <a:srgbClr val="791974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400" b="1" dirty="0"/>
              <a:t>在圣经中的安全保障。</a:t>
            </a:r>
            <a:endParaRPr lang="en-GB" sz="2400" b="1" dirty="0"/>
          </a:p>
          <a:p>
            <a:pPr lvl="1">
              <a:spcBef>
                <a:spcPts val="600"/>
              </a:spcBef>
            </a:pPr>
            <a:r>
              <a:rPr lang="zh-CN" altLang="en-US" sz="2400" b="1" dirty="0"/>
              <a:t>人类推理。</a:t>
            </a:r>
            <a:endParaRPr lang="en-GB" sz="2400" b="1" dirty="0"/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solidFill>
                  <a:srgbClr val="713518"/>
                </a:solidFill>
              </a:rPr>
              <a:t>争夺心灵之战。</a:t>
            </a:r>
            <a:endParaRPr lang="en-GB" sz="2400" b="1" dirty="0">
              <a:solidFill>
                <a:srgbClr val="713518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5258" y="135791"/>
            <a:ext cx="589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一场战争是以一场又一场的胜负来定夺的。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83672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Texto&#10;&#10;Descripción generada automáticamente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68176" y="135791"/>
            <a:ext cx="3505601" cy="31380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10100698" y="135791"/>
            <a:ext cx="1905000" cy="31380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Dibujo de una persona&#10;&#10;Descripción generada automáticamente con confianza media"/>
          <p:cNvPicPr>
            <a:picLocks noChangeAspect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2805953" y="3477125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hombre, edificio, sostener&#10;&#10;Descripción generada automáticamente"/>
          <p:cNvPicPr>
            <a:picLocks noChangeAspect="1"/>
          </p:cNvPicPr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242945" y="3477124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n que contiene verde, luz, iluminado, oscuro&#10;&#10;Descripción generada automáticamente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96481" y="5745454"/>
            <a:ext cx="408641" cy="406142"/>
          </a:xfrm>
          <a:prstGeom prst="rect">
            <a:avLst/>
          </a:prstGeom>
        </p:spPr>
      </p:pic>
      <p:pic>
        <p:nvPicPr>
          <p:cNvPr id="19" name="Imagen 18" descr="Imagen que contiene firmar, naranja, oscuro, luz&#10;&#10;Descripción generada automáticamente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96481" y="4376928"/>
            <a:ext cx="408641" cy="406142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96481" y="5290732"/>
            <a:ext cx="408641" cy="406142"/>
          </a:xfrm>
          <a:prstGeom prst="rect">
            <a:avLst/>
          </a:prstGeom>
        </p:spPr>
      </p:pic>
      <p:pic>
        <p:nvPicPr>
          <p:cNvPr id="22" name="Imagen 21" descr="Forma, Flecha&#10;&#10;Descripción generada automáticamente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96481" y="3898282"/>
            <a:ext cx="408641" cy="406142"/>
          </a:xfrm>
          <a:prstGeom prst="rect">
            <a:avLst/>
          </a:prstGeom>
        </p:spPr>
      </p:pic>
      <p:pic>
        <p:nvPicPr>
          <p:cNvPr id="24" name="Imagen 23" descr="Imagen que contiene tabla, oscuro, naranja, luz&#10;&#10;Descripción generada automáticamente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6200000">
            <a:off x="5911310" y="6221970"/>
            <a:ext cx="334165" cy="482347"/>
          </a:xfrm>
          <a:prstGeom prst="rect">
            <a:avLst/>
          </a:prstGeom>
        </p:spPr>
      </p:pic>
      <p:pic>
        <p:nvPicPr>
          <p:cNvPr id="27" name="Imagen 26" descr="Imagen que contiene tabla, verde, monitor, oscuro&#10;&#10;Descripción generada automáticamente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6200000">
            <a:off x="5911310" y="3417522"/>
            <a:ext cx="334165" cy="482347"/>
          </a:xfrm>
          <a:prstGeom prst="rect">
            <a:avLst/>
          </a:prstGeom>
        </p:spPr>
      </p:pic>
      <p:pic>
        <p:nvPicPr>
          <p:cNvPr id="30" name="Imagen 29" descr="Imagen que contiene morado, oscuro, gato, tabla&#10;&#10;Descripción generada automáticamente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6200000">
            <a:off x="5911310" y="4818798"/>
            <a:ext cx="334165" cy="48234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06173" y="2014882"/>
            <a:ext cx="5898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在这场争战中，我们唯一的保障就是紧紧抓住耶稣，（因祂就是真理和生命），和祂的圣言。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83672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2945" y="682095"/>
            <a:ext cx="5898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当撒但在他迫害之战中失败时，他就又设计了一个新计划：就是妥协。真理和谎言的混合已经拖累了数百万人去接受一个掺假的、毫无生气的真理。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83672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为真理而战</a:t>
            </a:r>
            <a:endParaRPr lang="en-GB" sz="6000" b="1" dirty="0">
              <a:ln w="6600">
                <a:solidFill>
                  <a:srgbClr val="862256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862256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1999" cy="128489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真理或是谎言</a:t>
            </a:r>
            <a:endParaRPr lang="en-GB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04403" y="670673"/>
            <a:ext cx="6764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耶稣说：“我就是道路、真理、生命；若不借着我，没有人能到父那里去。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GB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en-GB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约翰福音</a:t>
            </a:r>
            <a:r>
              <a:rPr lang="en-GB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14:6)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76200">
                  <a:srgbClr val="BC964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87155" y="1499409"/>
            <a:ext cx="559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耶稣是真理，因此是一切真理之父（约翰福音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）。一切真理，一切可信赖的，一切真实的，都来自祂。祂的真理在我们里面产生生命。</a:t>
            </a:r>
            <a:endParaRPr lang="en-GB" sz="2000" b="1" dirty="0"/>
          </a:p>
        </p:txBody>
      </p:sp>
      <p:pic>
        <p:nvPicPr>
          <p:cNvPr id="7" name="Imagen 6" descr="Dibujo de una persona&#10;&#10;Descripción generada automáticamente con confianza media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68537" y="881149"/>
            <a:ext cx="2807936" cy="3650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B28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hombre, frente, parado, oscuro&#10;&#10;Descripción generada automáticamente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077498" y="947019"/>
            <a:ext cx="2897753" cy="3197617"/>
          </a:xfrm>
          <a:prstGeom prst="snip2DiagRect">
            <a:avLst>
              <a:gd name="adj1" fmla="val 161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83A27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pájaro, parado, grupo&#10;&#10;Descripción generada automáticamente"/>
          <p:cNvPicPr>
            <a:picLocks noChangeAspect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157278" y="4667248"/>
            <a:ext cx="2911443" cy="20951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personas sentadas en una cama&#10;&#10;Descripción generada automáticamente con confianza media"/>
          <p:cNvPicPr>
            <a:picLocks noChangeAspect="1"/>
          </p:cNvPicPr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8909126" y="4267297"/>
            <a:ext cx="3056964" cy="24562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3187155" y="5214972"/>
            <a:ext cx="5603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因此，魔鬼通过隐藏或歪曲圣经来摧毁圣经。他在中世纪（也称为“黑暗时代”）通过罗马教会实现了这一点（尽管不是完全实现）。</a:t>
            </a:r>
            <a:endParaRPr lang="en-GB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187155" y="4108008"/>
            <a:ext cx="5599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在与仇敌的对峙中，耶稣使用圣经作为一切真理的来源：“经上记着说”（太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4;21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187155" y="2693267"/>
            <a:ext cx="55992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相反，撒但是谎言之父（约翰福音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44</a:t>
            </a:r>
            <a:r>
              <a:rPr lang="zh-CN" altLang="en-US" sz="2000" b="1" dirty="0"/>
              <a:t>）。所有的欺骗，所有恶意的狡猾，所有掺假的真理，都来自他。他们的谎言在我们里面造成死亡。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2315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231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400" b="1" dirty="0">
                <a:solidFill>
                  <a:srgbClr val="A400A4"/>
                </a:solidFill>
              </a:rPr>
              <a:t>妥协的教会</a:t>
            </a:r>
            <a:endParaRPr lang="en-GB" sz="4400" b="1" dirty="0">
              <a:solidFill>
                <a:srgbClr val="A400A4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2787" y="729777"/>
            <a:ext cx="1093828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我知道我去之后，必有凶暴的豺狼进入你们中间，不爱惜羊群。 </a:t>
            </a:r>
          </a:p>
          <a:p>
            <a:pPr algn="ctr"/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就是你们中间，也必有人起来，说悖谬的话，要引诱门徒跟从他们。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使徒行传</a:t>
            </a: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20:29-30).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7009" y="1649188"/>
            <a:ext cx="754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在告别以弗所的长老时，保罗表达了他对他们将来将面临的外部和内部问题的担忧（ 使徒行传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6241" y="2549517"/>
            <a:ext cx="7528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凶暴的豺狼。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从公元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年到公元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311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年（塞尔迪卡宽容法令），教会遭受了罗马帝国的猛烈迫害。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乖戾的人。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从公元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世纪开始，未悔改的人被引入教会，他们将异教与真理混淆在一起。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36340" y="4406243"/>
            <a:ext cx="3523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撒但使用他的“内部”策略来败坏真理，并将偶像崇拜和守星期日为圣引入教会。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animal color cafe con un perro&#10;&#10;Descripción generada automáticamente con confianza media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7820048" y="1605977"/>
            <a:ext cx="4274679" cy="2045710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7812418" y="3694790"/>
            <a:ext cx="4282309" cy="2323391"/>
            <a:chOff x="7715138" y="3947718"/>
            <a:chExt cx="4282309" cy="232339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5750" y="3947718"/>
              <a:ext cx="1741697" cy="232339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5138" y="3947718"/>
              <a:ext cx="1116039" cy="2323391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8831177" y="4096997"/>
              <a:ext cx="1424573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/>
                <a:t>罗马卡比托利欧山上的罗马神朱庇特雕像被重新使用，变成了圣彼得雕像</a:t>
              </a:r>
              <a:endParaRPr lang="en-GB" b="1" dirty="0"/>
            </a:p>
          </p:txBody>
        </p:sp>
      </p:grpSp>
      <p:pic>
        <p:nvPicPr>
          <p:cNvPr id="27" name="Imagen 26" descr="Moneda de metal con letras&#10;&#10;Descripción generada automáticamente con confianza baja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2229" y="4460311"/>
            <a:ext cx="1679969" cy="1682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Logotipo&#10;&#10;Descripción generada automáticament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547" y="4460311"/>
            <a:ext cx="1739800" cy="1673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uadroTexto 30"/>
          <p:cNvSpPr txBox="1"/>
          <p:nvPr/>
        </p:nvSpPr>
        <p:spPr>
          <a:xfrm>
            <a:off x="0" y="614421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正如保罗所预言的，这些错误被接受，并将在那些不想知道真理的人中持续到最后（帖后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7-12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）。最后的战斗将建立在与安息日的妥协之上。</a:t>
            </a:r>
            <a:endParaRPr lang="es-ES" sz="2000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56623" y="2459504"/>
            <a:ext cx="92787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为神的话语而战</a:t>
            </a:r>
            <a:endParaRPr lang="en-GB" sz="6000" b="1" dirty="0">
              <a:ln w="6600">
                <a:solidFill>
                  <a:srgbClr val="5E2F0C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5E2F0C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486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chemeClr val="accent5">
                      <a:lumMod val="75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圣经中的安全保障</a:t>
            </a:r>
            <a:endParaRPr lang="en-GB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50800">
                  <a:schemeClr val="accent5">
                    <a:lumMod val="75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34987" y="619510"/>
            <a:ext cx="8122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求你用真理使他们成圣，你的道就是真理。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约翰福音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17:17)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42958" y="1269912"/>
            <a:ext cx="724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圣经是上帝旨意的无误启示。它呈现了天庭对人类救赎的计划。</a:t>
            </a:r>
            <a:endParaRPr lang="en-GB" sz="2000" b="1" dirty="0"/>
          </a:p>
        </p:txBody>
      </p:sp>
      <p:pic>
        <p:nvPicPr>
          <p:cNvPr id="8" name="Imagen 7" descr="Imagen que contiene persona, hombre, montar a caballo, sostener&#10;&#10;Descripción generada automá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93" y="3881594"/>
            <a:ext cx="2732829" cy="2815348"/>
          </a:xfrm>
          <a:prstGeom prst="rect">
            <a:avLst/>
          </a:prstGeom>
          <a:ln w="57150" cap="rnd">
            <a:solidFill>
              <a:srgbClr val="FF2D8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interior, persona, hombre, tabla&#10;&#10;Descripción generada automáticament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222" y="1085995"/>
            <a:ext cx="4630810" cy="374185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uadroTexto 11"/>
          <p:cNvSpPr txBox="1"/>
          <p:nvPr/>
        </p:nvSpPr>
        <p:spPr>
          <a:xfrm>
            <a:off x="147102" y="5193040"/>
            <a:ext cx="51285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如果我们拒绝其中的一部分（例如，创世记第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章和第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章的创造记载），我们可能会拒绝它所教导的任何教义。然后。。。我们有什么安全感可以相信圣经的其余部分呢 </a:t>
            </a:r>
            <a:r>
              <a:rPr lang="en-GB" sz="2000" b="1" dirty="0"/>
              <a:t>?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406741" y="3719971"/>
            <a:ext cx="3518289" cy="707886"/>
          </a:xfrm>
          <a:custGeom>
            <a:avLst/>
            <a:gdLst>
              <a:gd name="connsiteX0" fmla="*/ 0 w 3518289"/>
              <a:gd name="connsiteY0" fmla="*/ 0 h 984885"/>
              <a:gd name="connsiteX1" fmla="*/ 586382 w 3518289"/>
              <a:gd name="connsiteY1" fmla="*/ 0 h 984885"/>
              <a:gd name="connsiteX2" fmla="*/ 1102397 w 3518289"/>
              <a:gd name="connsiteY2" fmla="*/ 0 h 984885"/>
              <a:gd name="connsiteX3" fmla="*/ 1618413 w 3518289"/>
              <a:gd name="connsiteY3" fmla="*/ 0 h 984885"/>
              <a:gd name="connsiteX4" fmla="*/ 2204794 w 3518289"/>
              <a:gd name="connsiteY4" fmla="*/ 0 h 984885"/>
              <a:gd name="connsiteX5" fmla="*/ 2755993 w 3518289"/>
              <a:gd name="connsiteY5" fmla="*/ 0 h 984885"/>
              <a:gd name="connsiteX6" fmla="*/ 3518289 w 3518289"/>
              <a:gd name="connsiteY6" fmla="*/ 0 h 984885"/>
              <a:gd name="connsiteX7" fmla="*/ 3518289 w 3518289"/>
              <a:gd name="connsiteY7" fmla="*/ 472745 h 984885"/>
              <a:gd name="connsiteX8" fmla="*/ 3518289 w 3518289"/>
              <a:gd name="connsiteY8" fmla="*/ 984885 h 984885"/>
              <a:gd name="connsiteX9" fmla="*/ 2931908 w 3518289"/>
              <a:gd name="connsiteY9" fmla="*/ 984885 h 984885"/>
              <a:gd name="connsiteX10" fmla="*/ 2380709 w 3518289"/>
              <a:gd name="connsiteY10" fmla="*/ 984885 h 984885"/>
              <a:gd name="connsiteX11" fmla="*/ 1723962 w 3518289"/>
              <a:gd name="connsiteY11" fmla="*/ 984885 h 984885"/>
              <a:gd name="connsiteX12" fmla="*/ 1207946 w 3518289"/>
              <a:gd name="connsiteY12" fmla="*/ 984885 h 984885"/>
              <a:gd name="connsiteX13" fmla="*/ 691930 w 3518289"/>
              <a:gd name="connsiteY13" fmla="*/ 984885 h 984885"/>
              <a:gd name="connsiteX14" fmla="*/ 0 w 3518289"/>
              <a:gd name="connsiteY14" fmla="*/ 984885 h 984885"/>
              <a:gd name="connsiteX15" fmla="*/ 0 w 3518289"/>
              <a:gd name="connsiteY15" fmla="*/ 482594 h 984885"/>
              <a:gd name="connsiteX16" fmla="*/ 0 w 3518289"/>
              <a:gd name="connsiteY16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8289" h="984885" fill="none" extrusionOk="0">
                <a:moveTo>
                  <a:pt x="0" y="0"/>
                </a:moveTo>
                <a:cubicBezTo>
                  <a:pt x="148574" y="-53081"/>
                  <a:pt x="449523" y="29451"/>
                  <a:pt x="586382" y="0"/>
                </a:cubicBezTo>
                <a:cubicBezTo>
                  <a:pt x="723241" y="-29451"/>
                  <a:pt x="908955" y="20731"/>
                  <a:pt x="1102397" y="0"/>
                </a:cubicBezTo>
                <a:cubicBezTo>
                  <a:pt x="1295839" y="-20731"/>
                  <a:pt x="1439968" y="38336"/>
                  <a:pt x="1618413" y="0"/>
                </a:cubicBezTo>
                <a:cubicBezTo>
                  <a:pt x="1796858" y="-38336"/>
                  <a:pt x="1916946" y="58285"/>
                  <a:pt x="2204794" y="0"/>
                </a:cubicBezTo>
                <a:cubicBezTo>
                  <a:pt x="2492642" y="-58285"/>
                  <a:pt x="2498354" y="56894"/>
                  <a:pt x="2755993" y="0"/>
                </a:cubicBezTo>
                <a:cubicBezTo>
                  <a:pt x="3013632" y="-56894"/>
                  <a:pt x="3167306" y="37462"/>
                  <a:pt x="3518289" y="0"/>
                </a:cubicBezTo>
                <a:cubicBezTo>
                  <a:pt x="3572360" y="203539"/>
                  <a:pt x="3482893" y="370610"/>
                  <a:pt x="3518289" y="472745"/>
                </a:cubicBezTo>
                <a:cubicBezTo>
                  <a:pt x="3553685" y="574880"/>
                  <a:pt x="3504682" y="804852"/>
                  <a:pt x="3518289" y="984885"/>
                </a:cubicBezTo>
                <a:cubicBezTo>
                  <a:pt x="3246028" y="1037904"/>
                  <a:pt x="3112951" y="937747"/>
                  <a:pt x="2931908" y="984885"/>
                </a:cubicBezTo>
                <a:cubicBezTo>
                  <a:pt x="2750865" y="1032023"/>
                  <a:pt x="2617154" y="983775"/>
                  <a:pt x="2380709" y="984885"/>
                </a:cubicBezTo>
                <a:cubicBezTo>
                  <a:pt x="2144264" y="985995"/>
                  <a:pt x="1936205" y="906412"/>
                  <a:pt x="1723962" y="984885"/>
                </a:cubicBezTo>
                <a:cubicBezTo>
                  <a:pt x="1511719" y="1063358"/>
                  <a:pt x="1402813" y="946463"/>
                  <a:pt x="1207946" y="984885"/>
                </a:cubicBezTo>
                <a:cubicBezTo>
                  <a:pt x="1013079" y="1023307"/>
                  <a:pt x="853529" y="943153"/>
                  <a:pt x="691930" y="984885"/>
                </a:cubicBezTo>
                <a:cubicBezTo>
                  <a:pt x="530331" y="1026617"/>
                  <a:pt x="193860" y="970185"/>
                  <a:pt x="0" y="984885"/>
                </a:cubicBezTo>
                <a:cubicBezTo>
                  <a:pt x="-41761" y="863177"/>
                  <a:pt x="9096" y="604264"/>
                  <a:pt x="0" y="482594"/>
                </a:cubicBezTo>
                <a:cubicBezTo>
                  <a:pt x="-9096" y="360924"/>
                  <a:pt x="36513" y="195102"/>
                  <a:pt x="0" y="0"/>
                </a:cubicBezTo>
                <a:close/>
              </a:path>
              <a:path w="3518289" h="984885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55866" y="126934"/>
                  <a:pt x="3490065" y="278974"/>
                  <a:pt x="3518289" y="472745"/>
                </a:cubicBezTo>
                <a:cubicBezTo>
                  <a:pt x="3546513" y="666517"/>
                  <a:pt x="3471446" y="879809"/>
                  <a:pt x="3518289" y="984885"/>
                </a:cubicBezTo>
                <a:cubicBezTo>
                  <a:pt x="3269020" y="1028769"/>
                  <a:pt x="3177404" y="972452"/>
                  <a:pt x="3002273" y="984885"/>
                </a:cubicBezTo>
                <a:cubicBezTo>
                  <a:pt x="2827142" y="997318"/>
                  <a:pt x="2635706" y="982990"/>
                  <a:pt x="2345526" y="984885"/>
                </a:cubicBezTo>
                <a:cubicBezTo>
                  <a:pt x="2055346" y="986780"/>
                  <a:pt x="1907072" y="951305"/>
                  <a:pt x="1688779" y="984885"/>
                </a:cubicBezTo>
                <a:cubicBezTo>
                  <a:pt x="1470486" y="1018465"/>
                  <a:pt x="1299668" y="923260"/>
                  <a:pt x="1067214" y="984885"/>
                </a:cubicBezTo>
                <a:cubicBezTo>
                  <a:pt x="834760" y="1046510"/>
                  <a:pt x="803347" y="962117"/>
                  <a:pt x="551199" y="984885"/>
                </a:cubicBezTo>
                <a:cubicBezTo>
                  <a:pt x="299051" y="1007653"/>
                  <a:pt x="133357" y="936588"/>
                  <a:pt x="0" y="984885"/>
                </a:cubicBezTo>
                <a:cubicBezTo>
                  <a:pt x="-28877" y="820550"/>
                  <a:pt x="24348" y="737342"/>
                  <a:pt x="0" y="521989"/>
                </a:cubicBezTo>
                <a:cubicBezTo>
                  <a:pt x="-24348" y="306636"/>
                  <a:pt x="12969" y="20279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</a:rPr>
              <a:t>你的话是我脚前的灯，是我路上的光。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”      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( 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诗篇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119:105 )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406741" y="4932637"/>
            <a:ext cx="3518289" cy="984885"/>
          </a:xfrm>
          <a:custGeom>
            <a:avLst/>
            <a:gdLst>
              <a:gd name="connsiteX0" fmla="*/ 0 w 3518289"/>
              <a:gd name="connsiteY0" fmla="*/ 0 h 1600438"/>
              <a:gd name="connsiteX1" fmla="*/ 480833 w 3518289"/>
              <a:gd name="connsiteY1" fmla="*/ 0 h 1600438"/>
              <a:gd name="connsiteX2" fmla="*/ 1067214 w 3518289"/>
              <a:gd name="connsiteY2" fmla="*/ 0 h 1600438"/>
              <a:gd name="connsiteX3" fmla="*/ 1618413 w 3518289"/>
              <a:gd name="connsiteY3" fmla="*/ 0 h 1600438"/>
              <a:gd name="connsiteX4" fmla="*/ 2099246 w 3518289"/>
              <a:gd name="connsiteY4" fmla="*/ 0 h 1600438"/>
              <a:gd name="connsiteX5" fmla="*/ 2615261 w 3518289"/>
              <a:gd name="connsiteY5" fmla="*/ 0 h 1600438"/>
              <a:gd name="connsiteX6" fmla="*/ 3518289 w 3518289"/>
              <a:gd name="connsiteY6" fmla="*/ 0 h 1600438"/>
              <a:gd name="connsiteX7" fmla="*/ 3518289 w 3518289"/>
              <a:gd name="connsiteY7" fmla="*/ 549484 h 1600438"/>
              <a:gd name="connsiteX8" fmla="*/ 3518289 w 3518289"/>
              <a:gd name="connsiteY8" fmla="*/ 1066959 h 1600438"/>
              <a:gd name="connsiteX9" fmla="*/ 3518289 w 3518289"/>
              <a:gd name="connsiteY9" fmla="*/ 1600438 h 1600438"/>
              <a:gd name="connsiteX10" fmla="*/ 2896725 w 3518289"/>
              <a:gd name="connsiteY10" fmla="*/ 1600438 h 1600438"/>
              <a:gd name="connsiteX11" fmla="*/ 2380709 w 3518289"/>
              <a:gd name="connsiteY11" fmla="*/ 1600438 h 1600438"/>
              <a:gd name="connsiteX12" fmla="*/ 1899876 w 3518289"/>
              <a:gd name="connsiteY12" fmla="*/ 1600438 h 1600438"/>
              <a:gd name="connsiteX13" fmla="*/ 1278312 w 3518289"/>
              <a:gd name="connsiteY13" fmla="*/ 1600438 h 1600438"/>
              <a:gd name="connsiteX14" fmla="*/ 691930 w 3518289"/>
              <a:gd name="connsiteY14" fmla="*/ 1600438 h 1600438"/>
              <a:gd name="connsiteX15" fmla="*/ 0 w 3518289"/>
              <a:gd name="connsiteY15" fmla="*/ 1600438 h 1600438"/>
              <a:gd name="connsiteX16" fmla="*/ 0 w 3518289"/>
              <a:gd name="connsiteY16" fmla="*/ 1050954 h 1600438"/>
              <a:gd name="connsiteX17" fmla="*/ 0 w 3518289"/>
              <a:gd name="connsiteY17" fmla="*/ 549484 h 1600438"/>
              <a:gd name="connsiteX18" fmla="*/ 0 w 3518289"/>
              <a:gd name="connsiteY18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8289" h="1600438" fill="none" extrusionOk="0">
                <a:moveTo>
                  <a:pt x="0" y="0"/>
                </a:moveTo>
                <a:cubicBezTo>
                  <a:pt x="111924" y="-42615"/>
                  <a:pt x="311995" y="13317"/>
                  <a:pt x="480833" y="0"/>
                </a:cubicBezTo>
                <a:cubicBezTo>
                  <a:pt x="649671" y="-13317"/>
                  <a:pt x="779366" y="58285"/>
                  <a:pt x="1067214" y="0"/>
                </a:cubicBezTo>
                <a:cubicBezTo>
                  <a:pt x="1355062" y="-58285"/>
                  <a:pt x="1360774" y="56894"/>
                  <a:pt x="1618413" y="0"/>
                </a:cubicBezTo>
                <a:cubicBezTo>
                  <a:pt x="1876052" y="-56894"/>
                  <a:pt x="1909617" y="23094"/>
                  <a:pt x="2099246" y="0"/>
                </a:cubicBezTo>
                <a:cubicBezTo>
                  <a:pt x="2288875" y="-23094"/>
                  <a:pt x="2466553" y="19489"/>
                  <a:pt x="2615261" y="0"/>
                </a:cubicBezTo>
                <a:cubicBezTo>
                  <a:pt x="2763970" y="-19489"/>
                  <a:pt x="3165797" y="80140"/>
                  <a:pt x="3518289" y="0"/>
                </a:cubicBezTo>
                <a:cubicBezTo>
                  <a:pt x="3563386" y="168402"/>
                  <a:pt x="3466751" y="355433"/>
                  <a:pt x="3518289" y="549484"/>
                </a:cubicBezTo>
                <a:cubicBezTo>
                  <a:pt x="3569827" y="743535"/>
                  <a:pt x="3495928" y="909344"/>
                  <a:pt x="3518289" y="1066959"/>
                </a:cubicBezTo>
                <a:cubicBezTo>
                  <a:pt x="3540650" y="1224574"/>
                  <a:pt x="3510185" y="1409044"/>
                  <a:pt x="3518289" y="1600438"/>
                </a:cubicBezTo>
                <a:cubicBezTo>
                  <a:pt x="3300650" y="1674009"/>
                  <a:pt x="3110359" y="1526797"/>
                  <a:pt x="2896725" y="1600438"/>
                </a:cubicBezTo>
                <a:cubicBezTo>
                  <a:pt x="2683091" y="1674079"/>
                  <a:pt x="2542308" y="1558706"/>
                  <a:pt x="2380709" y="1600438"/>
                </a:cubicBezTo>
                <a:cubicBezTo>
                  <a:pt x="2219110" y="1642170"/>
                  <a:pt x="2027003" y="1578206"/>
                  <a:pt x="1899876" y="1600438"/>
                </a:cubicBezTo>
                <a:cubicBezTo>
                  <a:pt x="1772749" y="1622670"/>
                  <a:pt x="1581906" y="1530911"/>
                  <a:pt x="1278312" y="1600438"/>
                </a:cubicBezTo>
                <a:cubicBezTo>
                  <a:pt x="974718" y="1669965"/>
                  <a:pt x="945855" y="1594442"/>
                  <a:pt x="691930" y="1600438"/>
                </a:cubicBezTo>
                <a:cubicBezTo>
                  <a:pt x="438005" y="1606434"/>
                  <a:pt x="213738" y="1594153"/>
                  <a:pt x="0" y="1600438"/>
                </a:cubicBezTo>
                <a:cubicBezTo>
                  <a:pt x="-27577" y="1367021"/>
                  <a:pt x="10987" y="1239619"/>
                  <a:pt x="0" y="1050954"/>
                </a:cubicBezTo>
                <a:cubicBezTo>
                  <a:pt x="-10987" y="862289"/>
                  <a:pt x="7701" y="761103"/>
                  <a:pt x="0" y="549484"/>
                </a:cubicBezTo>
                <a:cubicBezTo>
                  <a:pt x="-7701" y="337865"/>
                  <a:pt x="47464" y="273147"/>
                  <a:pt x="0" y="0"/>
                </a:cubicBezTo>
                <a:close/>
              </a:path>
              <a:path w="3518289" h="1600438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65832" y="125431"/>
                  <a:pt x="3490319" y="253604"/>
                  <a:pt x="3518289" y="501471"/>
                </a:cubicBezTo>
                <a:cubicBezTo>
                  <a:pt x="3546259" y="749338"/>
                  <a:pt x="3463453" y="799132"/>
                  <a:pt x="3518289" y="1034950"/>
                </a:cubicBezTo>
                <a:cubicBezTo>
                  <a:pt x="3573125" y="1270768"/>
                  <a:pt x="3518045" y="1326133"/>
                  <a:pt x="3518289" y="1600438"/>
                </a:cubicBezTo>
                <a:cubicBezTo>
                  <a:pt x="3355023" y="1623317"/>
                  <a:pt x="3202065" y="1560467"/>
                  <a:pt x="3037456" y="1600438"/>
                </a:cubicBezTo>
                <a:cubicBezTo>
                  <a:pt x="2872847" y="1640409"/>
                  <a:pt x="2599002" y="1566858"/>
                  <a:pt x="2380709" y="1600438"/>
                </a:cubicBezTo>
                <a:cubicBezTo>
                  <a:pt x="2162416" y="1634018"/>
                  <a:pt x="1987808" y="1534264"/>
                  <a:pt x="1759145" y="1600438"/>
                </a:cubicBezTo>
                <a:cubicBezTo>
                  <a:pt x="1530482" y="1666612"/>
                  <a:pt x="1347236" y="1580606"/>
                  <a:pt x="1243129" y="1600438"/>
                </a:cubicBezTo>
                <a:cubicBezTo>
                  <a:pt x="1139022" y="1620270"/>
                  <a:pt x="887646" y="1536793"/>
                  <a:pt x="586381" y="1600438"/>
                </a:cubicBezTo>
                <a:cubicBezTo>
                  <a:pt x="285116" y="1664083"/>
                  <a:pt x="281014" y="1599855"/>
                  <a:pt x="0" y="1600438"/>
                </a:cubicBezTo>
                <a:cubicBezTo>
                  <a:pt x="-16246" y="1366137"/>
                  <a:pt x="45317" y="1309343"/>
                  <a:pt x="0" y="1082963"/>
                </a:cubicBezTo>
                <a:cubicBezTo>
                  <a:pt x="-45317" y="856584"/>
                  <a:pt x="10247" y="682102"/>
                  <a:pt x="0" y="549484"/>
                </a:cubicBezTo>
                <a:cubicBezTo>
                  <a:pt x="-10247" y="416866"/>
                  <a:pt x="63973" y="22220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你的言语一解开，就发出亮光，使愚人通达。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b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( 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</a:rPr>
              <a:t>诗篇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119:130 )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942957" y="2461283"/>
            <a:ext cx="7163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在其中，我们发现了魔鬼的策略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上帝的创造</a:t>
            </a:r>
            <a:r>
              <a:rPr lang="en-US" altLang="zh-CN" sz="2000" b="1" dirty="0"/>
              <a:t>;  </a:t>
            </a:r>
            <a:r>
              <a:rPr lang="zh-CN" altLang="en-US" sz="2000" b="1" dirty="0"/>
              <a:t>耶稣的出生、生平、死亡、复活和代求</a:t>
            </a:r>
            <a:r>
              <a:rPr lang="en-US" altLang="zh-CN" sz="2000" b="1" dirty="0"/>
              <a:t>;  </a:t>
            </a:r>
            <a:r>
              <a:rPr lang="zh-CN" altLang="en-US" sz="2000" b="1" dirty="0"/>
              <a:t>罪得赦免</a:t>
            </a:r>
            <a:r>
              <a:rPr lang="en-US" altLang="zh-CN" sz="2000" b="1" dirty="0"/>
              <a:t>;  </a:t>
            </a:r>
            <a:r>
              <a:rPr lang="zh-CN" altLang="en-US" sz="2000" b="1" dirty="0"/>
              <a:t>耶稣第二次降临</a:t>
            </a:r>
            <a:r>
              <a:rPr lang="en-US" altLang="zh-CN" sz="2000" b="1" dirty="0"/>
              <a:t>;  </a:t>
            </a:r>
            <a:r>
              <a:rPr lang="zh-CN" altLang="en-US" sz="2000" b="1" dirty="0"/>
              <a:t>新地上的永生等等。。。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942957" y="1768786"/>
            <a:ext cx="7163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因此，我们的安全只存在于圣经中，在它的每一卷、每一章和每一节经文中（提摩太后书 </a:t>
            </a:r>
            <a:r>
              <a:rPr lang="en-US" altLang="zh-CN" sz="2000" b="1" dirty="0"/>
              <a:t>3 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animBg="1"/>
      <p:bldP spid="2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636197" y="-29184"/>
            <a:ext cx="776381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400" b="1" dirty="0">
                <a:solidFill>
                  <a:schemeClr val="accent4"/>
                </a:solidFill>
              </a:rPr>
              <a:t>人类的推理</a:t>
            </a:r>
            <a:endParaRPr lang="en-GB" sz="4400" b="1" dirty="0">
              <a:solidFill>
                <a:schemeClr val="accent4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27442" y="735609"/>
            <a:ext cx="67813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有一条路，人以为正，至终成为死亡之路。</a:t>
            </a:r>
            <a:r>
              <a:rPr lang="en-GB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箴言</a:t>
            </a:r>
            <a:r>
              <a:rPr lang="en-GB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16:25)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603428" y="1313648"/>
            <a:ext cx="568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如果上帝是启示圣经的那一位，那么谁能解释它呢（彼后 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20; 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约翰福音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?</a:t>
            </a:r>
          </a:p>
        </p:txBody>
      </p:sp>
      <p:pic>
        <p:nvPicPr>
          <p:cNvPr id="4" name="Imagen 3" descr="Imagen que contiene agua, tabla&#10;&#10;Descripción generada automáticamente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0400010" y="102691"/>
            <a:ext cx="1683457" cy="1453735"/>
          </a:xfrm>
          <a:prstGeom prst="rect">
            <a:avLst/>
          </a:prstGeom>
          <a:ln w="38100" cap="sq">
            <a:solidFill>
              <a:srgbClr val="A0DDE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ventana, hombre, tabla, mujer&#10;&#10;Descripción generada automá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39" y="1203168"/>
            <a:ext cx="4360856" cy="5586738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0DDE0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4603430" y="3484773"/>
            <a:ext cx="7588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人类推理的一个例子是自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世纪以来的高级释经学，人们对圣经提出了一种“学术性的”解释方法。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03428" y="2199463"/>
            <a:ext cx="7290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没有圣灵的人不接受从神的灵而来的东西，而是认为它们是愚蠢的，并且不能理解它们，因为它们只能通过圣灵来辨别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哥林多前书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2:14 )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 descr="Un dibujo de un grupo de personas en una montaña&#10;&#10;Descripción generada automáticamente con confianza baja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134039" y="102691"/>
            <a:ext cx="2502158" cy="10062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CuadroTexto 6"/>
          <p:cNvSpPr txBox="1"/>
          <p:nvPr/>
        </p:nvSpPr>
        <p:spPr>
          <a:xfrm>
            <a:off x="4603428" y="5963674"/>
            <a:ext cx="7588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毫无疑问，敌人设计了看似正确，但他们的结局却是引致死亡的方法（箴言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603430" y="4570336"/>
            <a:ext cx="7588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它的基本方法就是否认奇迹，和认为上帝不可能能预测未来。在这种方法下，如果我们否认上帝话语的能力，或能让我们知道等待我们的未来的能力，那我们还能从上帝的话语中得到什么好处呢 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2210</Words>
  <Application>Microsoft Office PowerPoint</Application>
  <PresentationFormat>Panorámica</PresentationFormat>
  <Paragraphs>62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105</cp:revision>
  <dcterms:created xsi:type="dcterms:W3CDTF">2024-03-31T16:03:00Z</dcterms:created>
  <dcterms:modified xsi:type="dcterms:W3CDTF">2024-04-14T07:11:47Z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C560B7E1D7FD459D853A71CB2DE851DF_13</vt:lpwstr>
  </property>
  <property fmtid="{D5CDD505-2E9C-101B-9397-08002B2CF9AE}" pid="3" name="KSOProductBuildVer">
    <vt:lpwstr>1033-12.2.0.13489</vt:lpwstr>
  </property>
</Properties>
</file>