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1" qsCatId="simple" csTypeId="urn:microsoft.com/office/officeart/2005/8/colors/colorful2#1" csCatId="colorful" phldr="1"/>
      <dgm:spPr/>
      <dgm:t>
        <a:bodyPr/>
        <a:lstStyle/>
        <a:p>
          <a:endParaRPr lang="es-ES"/>
        </a:p>
      </dgm:t>
    </dgm:pt>
    <dgm:pt modelId="{13F6B0CE-A89B-4E77-B565-271414125E25}">
      <dgm:prSet phldrT="[Texto]" custT="1"/>
      <dgm:spPr/>
      <dgm:t>
        <a:bodyPr/>
        <a:lstStyle/>
        <a:p>
          <a:r>
            <a:rPr lang="zh-CN" altLang="en-US" sz="2000" b="1" dirty="0">
              <a:effectLst>
                <a:outerShdw blurRad="38100" dist="38100" dir="2700000" algn="tl">
                  <a:srgbClr val="000000">
                    <a:alpha val="43137"/>
                  </a:srgbClr>
                </a:outerShdw>
              </a:effectLst>
            </a:rPr>
            <a:t>逼迫的时期以三种不同的方式宣布</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zh-CN" altLang="en-US" sz="2000" b="1" dirty="0"/>
            <a:t>一载，二载，半载 </a:t>
          </a:r>
          <a:r>
            <a:rPr lang="en-US" sz="2000" b="1" dirty="0"/>
            <a:t>” ( </a:t>
          </a:r>
          <a:r>
            <a:rPr lang="zh-CN" altLang="en-US" sz="2000" b="1" dirty="0"/>
            <a:t>但 </a:t>
          </a:r>
          <a:r>
            <a:rPr lang="en-US" sz="2000" b="1" dirty="0"/>
            <a:t>7:25; 12:7; </a:t>
          </a:r>
          <a:r>
            <a:rPr lang="zh-CN" altLang="en-US" sz="2000" b="1" dirty="0"/>
            <a:t>启</a:t>
          </a:r>
          <a:r>
            <a:rPr lang="en-US" sz="2000" b="1" dirty="0"/>
            <a:t> 12:14 )</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zh-CN" altLang="en-US" sz="2000" b="1" dirty="0"/>
            <a:t>日</a:t>
          </a:r>
          <a:r>
            <a:rPr lang="en-US" sz="2000" b="1" dirty="0"/>
            <a:t> ( </a:t>
          </a:r>
          <a:r>
            <a:rPr lang="zh-CN" altLang="en-US" sz="2000" b="1" dirty="0"/>
            <a:t>启示录</a:t>
          </a:r>
          <a:r>
            <a:rPr lang="en-US" sz="2000" b="1" dirty="0"/>
            <a:t>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zh-CN" altLang="en-US" sz="2000" b="1" dirty="0"/>
            <a:t>个月</a:t>
          </a:r>
          <a:r>
            <a:rPr lang="en-US" sz="2000" b="1" dirty="0"/>
            <a:t> ( </a:t>
          </a:r>
          <a:r>
            <a:rPr lang="zh-CN" altLang="en-US" sz="2000" b="1" dirty="0"/>
            <a:t>启</a:t>
          </a:r>
          <a:r>
            <a:rPr lang="en-US" sz="2000" b="1" dirty="0"/>
            <a:t>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1" qsCatId="3D" csTypeId="urn:microsoft.com/office/officeart/2005/8/colors/colorful2#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zh-CN" altLang="en-US" sz="1800" b="1" dirty="0">
              <a:effectLst>
                <a:outerShdw blurRad="38100" dist="38100" dir="2700000" algn="tl">
                  <a:srgbClr val="000000">
                    <a:alpha val="43137"/>
                  </a:srgbClr>
                </a:outerShdw>
              </a:effectLst>
            </a:rPr>
            <a:t>月</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a:t>
          </a:r>
          <a:r>
            <a:rPr lang="zh-CN"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zh-CN"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2" qsCatId="simple" csTypeId="urn:microsoft.com/office/officeart/2005/8/colors/colorful1#1" csCatId="colorful" phldr="1"/>
      <dgm:spPr/>
      <dgm:t>
        <a:bodyPr/>
        <a:lstStyle/>
        <a:p>
          <a:endParaRPr lang="es-ES"/>
        </a:p>
      </dgm:t>
    </dgm:pt>
    <dgm:pt modelId="{8598FB69-4014-4828-8C8B-C2844272F4E4}">
      <dgm:prSet custT="1"/>
      <dgm:spPr/>
      <dgm:t>
        <a:bodyPr/>
        <a:lstStyle/>
        <a:p>
          <a:r>
            <a:rPr lang="es-ES" sz="1800" b="1" dirty="0"/>
            <a:t>1 </a:t>
          </a:r>
          <a:r>
            <a:rPr lang="zh-CN" altLang="en-US" sz="1800" b="1" dirty="0"/>
            <a:t>载</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zh-CN" altLang="en-US" sz="1800" b="1" dirty="0"/>
            <a:t>载</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t>
          </a:r>
          <a:r>
            <a:rPr lang="zh-CN" altLang="en-US" sz="1800" b="1" dirty="0"/>
            <a:t>载</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zh-CN" altLang="en-US" sz="1800" b="1" dirty="0"/>
            <a:t>年</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3" qsCatId="simple" csTypeId="urn:microsoft.com/office/officeart/2005/8/colors/colorful5#1" csCatId="colorful" phldr="1"/>
      <dgm:spPr/>
      <dgm:t>
        <a:bodyPr/>
        <a:lstStyle/>
        <a:p>
          <a:endParaRPr lang="es-ES"/>
        </a:p>
      </dgm:t>
    </dgm:pt>
    <dgm:pt modelId="{8598FB69-4014-4828-8C8B-C2844272F4E4}">
      <dgm:prSet custT="1"/>
      <dgm:spPr/>
      <dgm:t>
        <a:bodyPr/>
        <a:lstStyle/>
        <a:p>
          <a:r>
            <a:rPr lang="es-ES" sz="1600" b="1" dirty="0"/>
            <a:t>12 </a:t>
          </a:r>
          <a:r>
            <a:rPr lang="zh-CN" altLang="en-US" sz="1600" b="1" dirty="0"/>
            <a:t>个月</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zh-CN" altLang="en-US" sz="1600" b="1" dirty="0"/>
            <a:t>个月</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zh-CN" altLang="en-US" sz="1600" b="1" dirty="0"/>
            <a:t>个月</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6"/>
                <a:lumOff val="-2940"/>
                <a:alphaOff val="0"/>
                <a:tint val="10000"/>
                <a:satMod val="300000"/>
              </a:schemeClr>
            </a:gs>
            <a:gs pos="34000">
              <a:schemeClr val="accent5">
                <a:hueOff val="6704184"/>
                <a:satOff val="-33336"/>
                <a:lumOff val="-2940"/>
                <a:alphaOff val="0"/>
                <a:tint val="13500"/>
                <a:satMod val="250000"/>
              </a:schemeClr>
            </a:gs>
            <a:gs pos="100000">
              <a:srgbClr val="87D6E1"/>
            </a:gs>
          </a:gsLst>
        </a:gradFill>
      </dgm:spPr>
      <dgm:t>
        <a:bodyPr/>
        <a:lstStyle/>
        <a:p>
          <a:r>
            <a:rPr lang="es-ES" sz="1600" b="1" dirty="0"/>
            <a:t>42 </a:t>
          </a:r>
          <a:r>
            <a:rPr lang="zh-CN" altLang="en-US" sz="1600" b="1" dirty="0"/>
            <a:t>个月</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2" qsCatId="3D" csTypeId="urn:microsoft.com/office/officeart/2005/8/colors/colorful2#3"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zh-CN" altLang="en-US" sz="1800" b="1" dirty="0">
              <a:effectLst>
                <a:outerShdw blurRad="38100" dist="38100" dir="2700000" algn="tl">
                  <a:srgbClr val="000000">
                    <a:alpha val="43137"/>
                  </a:srgbClr>
                </a:outerShdw>
              </a:effectLst>
            </a:rPr>
            <a:t>个月</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zh-CN"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zh-CN" altLang="en-US" sz="1800" b="1" dirty="0">
              <a:effectLst>
                <a:outerShdw blurRad="38100" dist="38100" dir="2700000" algn="tl">
                  <a:srgbClr val="000000">
                    <a:alpha val="43137"/>
                  </a:srgbClr>
                </a:outerShdw>
              </a:effectLst>
            </a:rPr>
            <a:t>日</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1" loCatId="list" qsTypeId="urn:microsoft.com/office/officeart/2005/8/quickstyle/simple5#1" qsCatId="simple" csTypeId="urn:microsoft.com/office/officeart/2005/8/colors/colorful5#2" csCatId="colorful" phldr="1"/>
      <dgm:spPr/>
    </dgm:pt>
    <dgm:pt modelId="{CBCD1555-AF38-4090-9A78-5EAC46476EAE}">
      <dgm:prSet phldrT="[Texto]"/>
      <dgm:spPr/>
      <dgm:t>
        <a:bodyPr/>
        <a:lstStyle/>
        <a:p>
          <a:r>
            <a:rPr lang="zh-CN" altLang="en-US" dirty="0">
              <a:effectLst>
                <a:outerShdw blurRad="38100" dist="38100" dir="2700000" algn="tl">
                  <a:srgbClr val="000000">
                    <a:alpha val="43137"/>
                  </a:srgbClr>
                </a:outerShdw>
              </a:effectLst>
            </a:rPr>
            <a:t>公元</a:t>
          </a:r>
          <a:r>
            <a:rPr lang="es-ES" dirty="0">
              <a:effectLst>
                <a:outerShdw blurRad="38100" dist="38100" dir="2700000" algn="tl">
                  <a:srgbClr val="000000">
                    <a:alpha val="43137"/>
                  </a:srgbClr>
                </a:outerShdw>
              </a:effectLst>
            </a:rPr>
            <a:t>538</a:t>
          </a:r>
          <a:r>
            <a:rPr lang="zh-CN" altLang="en-US" dirty="0">
              <a:effectLst>
                <a:outerShdw blurRad="38100" dist="38100" dir="2700000" algn="tl">
                  <a:srgbClr val="000000">
                    <a:alpha val="43137"/>
                  </a:srgbClr>
                </a:outerShdw>
              </a:effectLst>
            </a:rPr>
            <a:t>年</a:t>
          </a:r>
          <a:endParaRPr lang="es-ES" dirty="0">
            <a:effectLst>
              <a:outerShdw blurRad="38100" dist="38100" dir="2700000" algn="tl">
                <a:srgbClr val="000000">
                  <a:alpha val="43137"/>
                </a:srgbClr>
              </a:outerShdw>
            </a:effectLst>
          </a:endParaRP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zh-CN" altLang="en-US" dirty="0">
              <a:effectLst>
                <a:outerShdw blurRad="38100" dist="38100" dir="2700000" algn="tl">
                  <a:srgbClr val="000000">
                    <a:alpha val="43137"/>
                  </a:srgbClr>
                </a:outerShdw>
              </a:effectLst>
            </a:rPr>
            <a:t>公元</a:t>
          </a:r>
          <a:r>
            <a:rPr lang="es-ES" dirty="0">
              <a:effectLst>
                <a:outerShdw blurRad="38100" dist="38100" dir="2700000" algn="tl">
                  <a:srgbClr val="000000">
                    <a:alpha val="43137"/>
                  </a:srgbClr>
                </a:outerShdw>
              </a:effectLst>
            </a:rPr>
            <a:t> 1798</a:t>
          </a:r>
          <a:r>
            <a:rPr lang="zh-CN" altLang="en-US" dirty="0">
              <a:effectLst>
                <a:outerShdw blurRad="38100" dist="38100" dir="2700000" algn="tl">
                  <a:srgbClr val="000000">
                    <a:alpha val="43137"/>
                  </a:srgbClr>
                </a:outerShdw>
              </a:effectLst>
            </a:rPr>
            <a:t>年</a:t>
          </a:r>
          <a:endParaRPr lang="es-ES" dirty="0">
            <a:effectLst>
              <a:outerShdw blurRad="38100" dist="38100" dir="2700000" algn="tl">
                <a:srgbClr val="000000">
                  <a:alpha val="43137"/>
                </a:srgbClr>
              </a:outerShdw>
            </a:effectLst>
          </a:endParaRP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zh-CN" altLang="en-US" sz="1800" b="1" dirty="0"/>
            <a:t> 当三个信奉阿里乌教（注：不信基督为上帝</a:t>
          </a:r>
          <a:r>
            <a:rPr lang="en-MY" altLang="zh-CN" sz="1800" b="1" dirty="0"/>
            <a:t>)</a:t>
          </a:r>
          <a:r>
            <a:rPr lang="zh-CN" altLang="en-US" sz="1800" b="1" dirty="0"/>
            <a:t>的部落，就是赫鲁利人、汪达尔人和东哥特人，被击败时，罗马教会就因此获得了政治权力：</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zh-CN" altLang="en-US" sz="1800" b="1" dirty="0"/>
            <a:t>法国将军贝尔蒂埃在拿破仑的命令下俘虏了教皇，结束了罗马教会的至高无上的地位。</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1"/>
    <dgm:cxn modelId="{68CFF63C-9EFC-4B20-A181-13F1F9BB1A51}" type="presOf" srcId="{AC3A611F-DAAC-4AE0-8503-2B17B06DA66B}" destId="{417CCEBC-1CD5-4AC5-A999-F9BDDCC753C6}" srcOrd="0" destOrd="0" presId="urn:microsoft.com/office/officeart/2005/8/layout/bList2#1"/>
    <dgm:cxn modelId="{B8ACFC5E-F8D5-4741-BDD4-764BE6B92D1B}" type="presOf" srcId="{DA41CFFB-6E83-4B77-9957-1C2D03FEBBE0}" destId="{0E66E574-FEF6-4F9F-BC78-FE9F92BF9D71}" srcOrd="0" destOrd="0" presId="urn:microsoft.com/office/officeart/2005/8/layout/bList2#1"/>
    <dgm:cxn modelId="{0DFB6460-1D75-47B8-B6E5-2AE99E1E48EA}" type="presOf" srcId="{034EEAF8-3C2B-4D82-8C6D-D37B52EA1D50}" destId="{22C12BF1-42A9-467A-874E-73250ADBF837}" srcOrd="0" destOrd="0" presId="urn:microsoft.com/office/officeart/2005/8/layout/bList2#1"/>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1"/>
    <dgm:cxn modelId="{72CF87C5-9A26-4D8F-8406-8A44733A4C4A}" type="presOf" srcId="{DA41CFFB-6E83-4B77-9957-1C2D03FEBBE0}" destId="{C84E6F35-AD65-462C-B7D8-44C63EF63069}" srcOrd="1" destOrd="0" presId="urn:microsoft.com/office/officeart/2005/8/layout/bList2#1"/>
    <dgm:cxn modelId="{F23994DC-DCBC-4C97-BF9E-2E5BBA282F6A}" type="presOf" srcId="{CBCD1555-AF38-4090-9A78-5EAC46476EAE}" destId="{4C0C64CF-FC34-4BE6-81FC-72164C65F805}" srcOrd="1" destOrd="0" presId="urn:microsoft.com/office/officeart/2005/8/layout/bList2#1"/>
    <dgm:cxn modelId="{7BB65CEA-E939-4DCE-B86C-1741E24AD080}" type="presOf" srcId="{7AEE52FC-00C5-49BC-8462-C89ECE27922B}" destId="{81C56F0E-8D74-45D9-BFEC-092783D78CB6}" srcOrd="0" destOrd="0" presId="urn:microsoft.com/office/officeart/2005/8/layout/bList2#1"/>
    <dgm:cxn modelId="{4F450E0D-FD56-471D-BD55-5684C1B75BF3}" type="presParOf" srcId="{22C12BF1-42A9-467A-874E-73250ADBF837}" destId="{B4CBD569-FD48-4968-8473-CF79B817753C}" srcOrd="0" destOrd="0" presId="urn:microsoft.com/office/officeart/2005/8/layout/bList2#1"/>
    <dgm:cxn modelId="{101E4BB3-6C4E-4AF8-AB87-DADCDB959247}" type="presParOf" srcId="{B4CBD569-FD48-4968-8473-CF79B817753C}" destId="{C9C986BE-73A4-49CF-8965-101FF16491B0}" srcOrd="0" destOrd="0" presId="urn:microsoft.com/office/officeart/2005/8/layout/bList2#1"/>
    <dgm:cxn modelId="{CF21E308-2392-4338-8A35-11C868EC689B}" type="presParOf" srcId="{B4CBD569-FD48-4968-8473-CF79B817753C}" destId="{BA0064E3-2467-46C1-8CBB-D9EBD0850AEE}" srcOrd="1" destOrd="0" presId="urn:microsoft.com/office/officeart/2005/8/layout/bList2#1"/>
    <dgm:cxn modelId="{CEE616F3-E333-4FCE-A342-A10E0F2AAD8A}" type="presParOf" srcId="{B4CBD569-FD48-4968-8473-CF79B817753C}" destId="{4C0C64CF-FC34-4BE6-81FC-72164C65F805}" srcOrd="2" destOrd="0" presId="urn:microsoft.com/office/officeart/2005/8/layout/bList2#1"/>
    <dgm:cxn modelId="{5D55F1FD-62CE-4FC7-95A9-0AA0AC68E212}" type="presParOf" srcId="{B4CBD569-FD48-4968-8473-CF79B817753C}" destId="{133A8FCC-A46B-41FD-8BB9-C03BBB47E7C1}" srcOrd="3" destOrd="0" presId="urn:microsoft.com/office/officeart/2005/8/layout/bList2#1"/>
    <dgm:cxn modelId="{1A2A52DB-E633-4026-B41B-9E0669DE11F2}" type="presParOf" srcId="{22C12BF1-42A9-467A-874E-73250ADBF837}" destId="{81C56F0E-8D74-45D9-BFEC-092783D78CB6}" srcOrd="1" destOrd="0" presId="urn:microsoft.com/office/officeart/2005/8/layout/bList2#1"/>
    <dgm:cxn modelId="{B7797DBD-2561-4F3B-8AFF-405DD9FDEEFE}" type="presParOf" srcId="{22C12BF1-42A9-467A-874E-73250ADBF837}" destId="{9426C1CC-4C77-432A-932A-D3BE96399309}" srcOrd="2" destOrd="0" presId="urn:microsoft.com/office/officeart/2005/8/layout/bList2#1"/>
    <dgm:cxn modelId="{540E9750-8F5F-45AA-9811-C054F8A0915C}" type="presParOf" srcId="{9426C1CC-4C77-432A-932A-D3BE96399309}" destId="{417CCEBC-1CD5-4AC5-A999-F9BDDCC753C6}" srcOrd="0" destOrd="0" presId="urn:microsoft.com/office/officeart/2005/8/layout/bList2#1"/>
    <dgm:cxn modelId="{56D0132D-FFB0-400F-9B00-E7E5A04C412C}" type="presParOf" srcId="{9426C1CC-4C77-432A-932A-D3BE96399309}" destId="{0E66E574-FEF6-4F9F-BC78-FE9F92BF9D71}" srcOrd="1" destOrd="0" presId="urn:microsoft.com/office/officeart/2005/8/layout/bList2#1"/>
    <dgm:cxn modelId="{40573AF1-CBBA-4771-9854-14F7BE01B222}" type="presParOf" srcId="{9426C1CC-4C77-432A-932A-D3BE96399309}" destId="{C84E6F35-AD65-462C-B7D8-44C63EF63069}" srcOrd="2" destOrd="0" presId="urn:microsoft.com/office/officeart/2005/8/layout/bList2#1"/>
    <dgm:cxn modelId="{2E41C9FF-9092-4564-A195-C45A738DAF25}" type="presParOf" srcId="{9426C1CC-4C77-432A-932A-D3BE96399309}" destId="{DB1248AC-5C10-4DB3-B7D1-C41E2C67920E}"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3" qsCatId="3D" csTypeId="urn:microsoft.com/office/officeart/2005/8/colors/accent1_2#1"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zh-CN" altLang="en-US" sz="1800" b="1" dirty="0"/>
            <a:t>他们是第一个以自己的语言来提供可阅读之圣经的人（在此之前，圣经只有拉丁语、希腊语或希伯来语版本）。</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zh-CN" altLang="en-US" sz="1800" b="1" dirty="0"/>
            <a:t>由于这在当时是一本禁书，他们在山洞里把它抄写，以躲避围剿他们的教皇。</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zh-CN" altLang="en-US" sz="1800" b="1" dirty="0"/>
            <a:t>他们总是随身携带圣经的部分，在适当的时候与他人分享，给他们在主里的希望和鼓励。</a:t>
          </a:r>
          <a:endParaRPr lang="es-ES" sz="18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zh-CN" altLang="en-US" sz="1800" b="1" dirty="0"/>
            <a:t>几个世纪以来，他们保存了他们所知道的圣经真理。他们以他们的忠诚和献身而闻名</a:t>
          </a:r>
          <a:r>
            <a:rPr lang="es-ES" sz="1800" b="1" dirty="0"/>
            <a:t>.</a:t>
          </a: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zh-CN" altLang="en-US" sz="1800" b="1" dirty="0"/>
            <a:t>整个在法国南部和意大利北部的皮埃蒙特的村庄都悔改了。</a:t>
          </a:r>
          <a:endParaRPr lang="es-ES" sz="1800" b="1"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zh-CN" altLang="en-US" sz="1800" b="1" dirty="0"/>
            <a:t>这些村庄中的大多数民居都被教皇军队夷为平地，其中的居民也被屠杀。</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7">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7">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7">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1" qsCatId="3D" csTypeId="urn:microsoft.com/office/officeart/2005/8/colors/colorful2#4" csCatId="colorful" phldr="1"/>
      <dgm:spPr/>
      <dgm:t>
        <a:bodyPr/>
        <a:lstStyle/>
        <a:p>
          <a:endParaRPr lang="es-ES"/>
        </a:p>
      </dgm:t>
    </dgm:pt>
    <dgm:pt modelId="{38310134-5622-4F5F-B52B-19BAC7171536}">
      <dgm:prSet custT="1"/>
      <dgm:spPr/>
      <dgm:t>
        <a:bodyPr/>
        <a:lstStyle/>
        <a:p>
          <a:r>
            <a:rPr lang="zh-CN" altLang="en-US" sz="2000" b="1" dirty="0">
              <a:effectLst>
                <a:outerShdw blurRad="38100" dist="38100" dir="2700000" algn="tl">
                  <a:srgbClr val="000000">
                    <a:alpha val="43137"/>
                  </a:srgbClr>
                </a:outerShdw>
              </a:effectLst>
            </a:rPr>
            <a:t>他们相信基督的应许</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zh-CN" altLang="en-US" sz="2000" b="1" dirty="0">
              <a:effectLst>
                <a:outerShdw blurRad="38100" dist="38100" dir="2700000" algn="tl">
                  <a:srgbClr val="000000">
                    <a:alpha val="43137"/>
                  </a:srgbClr>
                </a:outerShdw>
              </a:effectLst>
            </a:rPr>
            <a:t>基督的力量足以使他们克服考验</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zh-CN" altLang="en-US" sz="2000" b="1" dirty="0"/>
            <a:t>他们从参与基督的苦难中找到了喜乐</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zh-CN" altLang="en-US" sz="2000" b="1" dirty="0">
              <a:effectLst>
                <a:outerShdw blurRad="38100" dist="38100" dir="2700000" algn="tl">
                  <a:srgbClr val="000000">
                    <a:alpha val="43137"/>
                  </a:srgbClr>
                </a:outerShdw>
              </a:effectLst>
            </a:rPr>
            <a:t>他的信实向世界作有力的见证</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zh-CN" altLang="en-US" sz="2000" b="1" dirty="0">
              <a:effectLst>
                <a:outerShdw blurRad="38100" dist="38100" dir="2700000" algn="tl">
                  <a:srgbClr val="000000">
                    <a:alpha val="43137"/>
                  </a:srgbClr>
                </a:outerShdw>
              </a:effectLst>
            </a:rPr>
            <a:t>他们的目光超越了现在，展望到了辉煌的未来</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zh-CN" altLang="en-US" sz="2000" b="1" dirty="0">
              <a:effectLst>
                <a:outerShdw blurRad="38100" dist="38100" dir="2700000" algn="tl">
                  <a:srgbClr val="000000">
                    <a:alpha val="43137"/>
                  </a:srgbClr>
                </a:outerShdw>
              </a:effectLst>
            </a:rPr>
            <a:t>他们知道死亡是被打败的敌人</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zh-CN" altLang="en-US" sz="2000" b="1" dirty="0">
              <a:effectLst>
                <a:outerShdw blurRad="38100" dist="38100" dir="2700000" algn="tl">
                  <a:srgbClr val="000000">
                    <a:alpha val="43137"/>
                  </a:srgbClr>
                </a:outerShdw>
              </a:effectLst>
            </a:rPr>
            <a:t>他们紧紧抓住上帝话语的应许</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2" qsCatId="3D" csTypeId="urn:microsoft.com/office/officeart/2005/8/colors/colorful5#3" csCatId="colorful" phldr="1"/>
      <dgm:spPr/>
      <dgm:t>
        <a:bodyPr/>
        <a:lstStyle/>
        <a:p>
          <a:endParaRPr lang="es-ES"/>
        </a:p>
      </dgm:t>
    </dgm:pt>
    <dgm:pt modelId="{C10F45D4-E35F-4D70-8981-024D7A687282}">
      <dgm:prSet custT="1"/>
      <dgm:spPr/>
      <dgm:t>
        <a:bodyPr/>
        <a:lstStyle/>
        <a:p>
          <a:r>
            <a:rPr lang="zh-CN" altLang="en-US" sz="1800" b="1" dirty="0"/>
            <a:t>约翰胡斯</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zh-CN" altLang="en-US" sz="1800" b="1" dirty="0"/>
            <a:t>耶罗米</a:t>
          </a:r>
          <a:r>
            <a:rPr lang="es-ES" sz="1800" b="1" dirty="0"/>
            <a:t>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zh-CN" altLang="en-US" sz="1800" b="1" dirty="0"/>
            <a:t>廷达尔</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zh-CN" altLang="en-US" sz="1800" b="1" dirty="0"/>
            <a:t>拉替麦</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bwMode="white">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逼迫的时期以三种不同的方式宣布</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bwMode="white">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zh-CN" altLang="en-US" sz="2000" b="1" kern="1200" dirty="0"/>
            <a:t>一载，二载，半载 </a:t>
          </a:r>
          <a:r>
            <a:rPr lang="en-US" sz="2000" b="1" kern="1200" dirty="0"/>
            <a:t>” ( </a:t>
          </a:r>
          <a:r>
            <a:rPr lang="zh-CN" altLang="en-US" sz="2000" b="1" kern="1200" dirty="0"/>
            <a:t>但 </a:t>
          </a:r>
          <a:r>
            <a:rPr lang="en-US" sz="2000" b="1" kern="1200" dirty="0"/>
            <a:t>7:25; 12:7; </a:t>
          </a:r>
          <a:r>
            <a:rPr lang="zh-CN" altLang="en-US" sz="2000" b="1" kern="1200" dirty="0"/>
            <a:t>启</a:t>
          </a:r>
          <a:r>
            <a:rPr lang="en-US" sz="2000" b="1" kern="1200" dirty="0"/>
            <a:t> 12:14 )</a:t>
          </a:r>
          <a:endParaRPr lang="es-ES" sz="2000" b="1" kern="1200" dirty="0"/>
        </a:p>
      </dsp:txBody>
      <dsp:txXfrm>
        <a:off x="5646" y="421293"/>
        <a:ext cx="3850686" cy="884716"/>
      </dsp:txXfrm>
    </dsp:sp>
    <dsp:sp modelId="{0D41D79C-4686-4CFA-A525-A81906097B4F}">
      <dsp:nvSpPr>
        <dsp:cNvPr id="0" name=""/>
        <dsp:cNvSpPr/>
      </dsp:nvSpPr>
      <dsp:spPr bwMode="white">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zh-CN" altLang="en-US" sz="2000" b="1" kern="1200" dirty="0"/>
            <a:t>日</a:t>
          </a:r>
          <a:r>
            <a:rPr lang="en-US" sz="2000" b="1" kern="1200" dirty="0"/>
            <a:t> ( </a:t>
          </a:r>
          <a:r>
            <a:rPr lang="zh-CN" altLang="en-US" sz="2000" b="1" kern="1200" dirty="0"/>
            <a:t>启示录</a:t>
          </a:r>
          <a:r>
            <a:rPr lang="en-US" sz="2000" b="1" kern="1200" dirty="0"/>
            <a:t>11:3; 12:6</a:t>
          </a:r>
          <a:r>
            <a:rPr lang="es-ES" sz="2000" b="1" kern="1200" dirty="0"/>
            <a:t>)</a:t>
          </a:r>
        </a:p>
      </dsp:txBody>
      <dsp:txXfrm>
        <a:off x="3856332" y="421293"/>
        <a:ext cx="3850686" cy="884716"/>
      </dsp:txXfrm>
    </dsp:sp>
    <dsp:sp modelId="{C2185AB6-850E-4C8A-9A47-077E9ECA82E6}">
      <dsp:nvSpPr>
        <dsp:cNvPr id="0" name=""/>
        <dsp:cNvSpPr/>
      </dsp:nvSpPr>
      <dsp:spPr bwMode="white">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zh-CN" altLang="en-US" sz="2000" b="1" kern="1200" dirty="0"/>
            <a:t>个月</a:t>
          </a:r>
          <a:r>
            <a:rPr lang="en-US" sz="2000" b="1" kern="1200" dirty="0"/>
            <a:t> ( </a:t>
          </a:r>
          <a:r>
            <a:rPr lang="zh-CN" altLang="en-US" sz="2000" b="1" kern="1200" dirty="0"/>
            <a:t>启</a:t>
          </a:r>
          <a:r>
            <a:rPr lang="en-US" sz="2000" b="1" kern="1200" dirty="0"/>
            <a:t>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bwMode="white">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zh-CN" altLang="en-US" sz="1800" b="1" kern="1200" dirty="0">
              <a:effectLst>
                <a:outerShdw blurRad="38100" dist="38100" dir="2700000" algn="tl">
                  <a:srgbClr val="000000">
                    <a:alpha val="43137"/>
                  </a:srgbClr>
                </a:outerShdw>
              </a:effectLst>
            </a:rPr>
            <a:t>月</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bwMode="white">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bwMode="white">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a:t>
          </a:r>
          <a:r>
            <a:rPr lang="zh-CN"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bwMode="white">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bwMode="white">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zh-CN"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bwMode="white">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zh-CN" altLang="en-US" sz="1800" b="1" kern="1200" dirty="0"/>
            <a:t>载</a:t>
          </a:r>
          <a:endParaRPr lang="es-ES" sz="1800" b="1" kern="1200" dirty="0"/>
        </a:p>
      </dsp:txBody>
      <dsp:txXfrm>
        <a:off x="2397" y="75976"/>
        <a:ext cx="666126" cy="555103"/>
      </dsp:txXfrm>
    </dsp:sp>
    <dsp:sp modelId="{1F3D8E08-9400-4177-8A82-9C989EECC9D0}">
      <dsp:nvSpPr>
        <dsp:cNvPr id="0" name=""/>
        <dsp:cNvSpPr/>
      </dsp:nvSpPr>
      <dsp:spPr bwMode="white">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bwMode="white">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zh-CN" altLang="en-US" sz="1800" b="1" kern="1200" dirty="0"/>
            <a:t>载</a:t>
          </a:r>
          <a:endParaRPr lang="es-ES" sz="1800" b="1" kern="1200" dirty="0"/>
        </a:p>
      </dsp:txBody>
      <dsp:txXfrm>
        <a:off x="1163056" y="75976"/>
        <a:ext cx="666126" cy="555103"/>
      </dsp:txXfrm>
    </dsp:sp>
    <dsp:sp modelId="{C2F09C63-8D61-4D51-B0EC-A447BB615EAB}">
      <dsp:nvSpPr>
        <dsp:cNvPr id="0" name=""/>
        <dsp:cNvSpPr/>
      </dsp:nvSpPr>
      <dsp:spPr bwMode="white">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bwMode="white">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t>
          </a:r>
          <a:r>
            <a:rPr lang="zh-CN" altLang="en-US" sz="1800" b="1" kern="1200" dirty="0"/>
            <a:t>载</a:t>
          </a:r>
          <a:endParaRPr lang="es-ES" sz="1800" b="1" kern="1200" dirty="0"/>
        </a:p>
      </dsp:txBody>
      <dsp:txXfrm>
        <a:off x="2323715" y="75976"/>
        <a:ext cx="666126" cy="555103"/>
      </dsp:txXfrm>
    </dsp:sp>
    <dsp:sp modelId="{92A54B3A-4865-4431-BE41-04CF71767210}">
      <dsp:nvSpPr>
        <dsp:cNvPr id="0" name=""/>
        <dsp:cNvSpPr/>
      </dsp:nvSpPr>
      <dsp:spPr bwMode="white">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bwMode="white">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zh-CN" altLang="en-US" sz="1800" b="1" kern="1200" dirty="0"/>
            <a:t>年</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bwMode="white">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zh-CN" altLang="en-US" sz="1600" b="1" kern="1200" dirty="0"/>
            <a:t>个月</a:t>
          </a:r>
          <a:endParaRPr lang="es-ES" sz="1400" b="1" kern="1200" dirty="0"/>
        </a:p>
      </dsp:txBody>
      <dsp:txXfrm>
        <a:off x="2397" y="75976"/>
        <a:ext cx="666126" cy="555103"/>
      </dsp:txXfrm>
    </dsp:sp>
    <dsp:sp modelId="{1F3D8E08-9400-4177-8A82-9C989EECC9D0}">
      <dsp:nvSpPr>
        <dsp:cNvPr id="0" name=""/>
        <dsp:cNvSpPr/>
      </dsp:nvSpPr>
      <dsp:spPr bwMode="white">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bwMode="white">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zh-CN" altLang="en-US" sz="1600" b="1" kern="1200" dirty="0"/>
            <a:t>个月</a:t>
          </a:r>
          <a:endParaRPr lang="es-ES" sz="1400" b="1" kern="1200" dirty="0"/>
        </a:p>
      </dsp:txBody>
      <dsp:txXfrm>
        <a:off x="1163056" y="75976"/>
        <a:ext cx="666126" cy="555103"/>
      </dsp:txXfrm>
    </dsp:sp>
    <dsp:sp modelId="{C2F09C63-8D61-4D51-B0EC-A447BB615EAB}">
      <dsp:nvSpPr>
        <dsp:cNvPr id="0" name=""/>
        <dsp:cNvSpPr/>
      </dsp:nvSpPr>
      <dsp:spPr bwMode="white">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bwMode="white">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zh-CN" altLang="en-US" sz="1600" b="1" kern="1200" dirty="0"/>
            <a:t>个月</a:t>
          </a:r>
          <a:endParaRPr lang="es-ES" sz="1400" b="1" kern="1200" dirty="0"/>
        </a:p>
      </dsp:txBody>
      <dsp:txXfrm>
        <a:off x="2323715" y="75976"/>
        <a:ext cx="666126" cy="555103"/>
      </dsp:txXfrm>
    </dsp:sp>
    <dsp:sp modelId="{92A54B3A-4865-4431-BE41-04CF71767210}">
      <dsp:nvSpPr>
        <dsp:cNvPr id="0" name=""/>
        <dsp:cNvSpPr/>
      </dsp:nvSpPr>
      <dsp:spPr bwMode="white">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bwMode="white">
        <a:xfrm>
          <a:off x="3484374" y="75976"/>
          <a:ext cx="666126" cy="666126"/>
        </a:xfrm>
        <a:prstGeom prst="foldedCorner">
          <a:avLst/>
        </a:prstGeom>
        <a:gradFill rotWithShape="0">
          <a:gsLst>
            <a:gs pos="0">
              <a:schemeClr val="accent5">
                <a:hueOff val="6704184"/>
                <a:satOff val="-33336"/>
                <a:lumOff val="-2940"/>
                <a:alphaOff val="0"/>
                <a:tint val="10000"/>
                <a:satMod val="300000"/>
              </a:schemeClr>
            </a:gs>
            <a:gs pos="34000">
              <a:schemeClr val="accent5">
                <a:hueOff val="6704184"/>
                <a:satOff val="-33336"/>
                <a:lumOff val="-2940"/>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zh-CN" altLang="en-US" sz="1600" b="1" kern="1200" dirty="0"/>
            <a:t>个月</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bwMode="white">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zh-CN" altLang="en-US" sz="1800" b="1" kern="1200" dirty="0">
              <a:effectLst>
                <a:outerShdw blurRad="38100" dist="38100" dir="2700000" algn="tl">
                  <a:srgbClr val="000000">
                    <a:alpha val="43137"/>
                  </a:srgbClr>
                </a:outerShdw>
              </a:effectLst>
            </a:rPr>
            <a:t>个月</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bwMode="white">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bwMode="white">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zh-CN"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bwMode="white">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bwMode="white">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zh-CN" altLang="en-US" sz="1800" b="1" kern="1200" dirty="0">
              <a:effectLst>
                <a:outerShdw blurRad="38100" dist="38100" dir="2700000" algn="tl">
                  <a:srgbClr val="000000">
                    <a:alpha val="43137"/>
                  </a:srgbClr>
                </a:outerShdw>
              </a:effectLst>
            </a:rPr>
            <a:t>日</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bwMode="white">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zh-CN" altLang="en-US" sz="1800" b="1" kern="1200" dirty="0"/>
            <a:t> 当三个信奉阿里乌教（注：不信基督为上帝</a:t>
          </a:r>
          <a:r>
            <a:rPr lang="en-MY" altLang="zh-CN" sz="1800" b="1" kern="1200" dirty="0"/>
            <a:t>)</a:t>
          </a:r>
          <a:r>
            <a:rPr lang="zh-CN" altLang="en-US" sz="1800" b="1" kern="1200" dirty="0"/>
            <a:t>的部落，就是赫鲁利人、汪达尔人和东哥特人，被击败时，罗马教会就因此获得了政治权力：</a:t>
          </a:r>
          <a:endParaRPr lang="es-ES" sz="1800" kern="1200" dirty="0"/>
        </a:p>
      </dsp:txBody>
      <dsp:txXfrm>
        <a:off x="66346" y="58691"/>
        <a:ext cx="2288236" cy="2505333"/>
      </dsp:txXfrm>
    </dsp:sp>
    <dsp:sp modelId="{4C0C64CF-FC34-4BE6-81FC-72164C65F805}">
      <dsp:nvSpPr>
        <dsp:cNvPr id="0" name=""/>
        <dsp:cNvSpPr/>
      </dsp:nvSpPr>
      <dsp:spPr bwMode="white">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effectLst>
                <a:outerShdw blurRad="38100" dist="38100" dir="2700000" algn="tl">
                  <a:srgbClr val="000000">
                    <a:alpha val="43137"/>
                  </a:srgbClr>
                </a:outerShdw>
              </a:effectLst>
            </a:rPr>
            <a:t>公元</a:t>
          </a:r>
          <a:r>
            <a:rPr lang="es-ES" sz="2000" kern="1200" dirty="0">
              <a:effectLst>
                <a:outerShdw blurRad="38100" dist="38100" dir="2700000" algn="tl">
                  <a:srgbClr val="000000">
                    <a:alpha val="43137"/>
                  </a:srgbClr>
                </a:outerShdw>
              </a:effectLst>
            </a:rPr>
            <a:t>538</a:t>
          </a:r>
          <a:r>
            <a:rPr lang="zh-CN" altLang="en-US" sz="2000" kern="1200" dirty="0">
              <a:effectLst>
                <a:outerShdw blurRad="38100" dist="38100" dir="2700000" algn="tl">
                  <a:srgbClr val="000000">
                    <a:alpha val="43137"/>
                  </a:srgbClr>
                </a:outerShdw>
              </a:effectLst>
            </a:rPr>
            <a:t>年</a:t>
          </a:r>
          <a:endParaRPr lang="es-ES" sz="2000" kern="1200" dirty="0">
            <a:effectLst>
              <a:outerShdw blurRad="38100" dist="38100" dir="2700000" algn="tl">
                <a:srgbClr val="000000">
                  <a:alpha val="43137"/>
                </a:srgbClr>
              </a:outerShdw>
            </a:effectLst>
          </a:endParaRP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bwMode="white">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zh-CN" altLang="en-US" sz="1800" b="1" kern="1200" dirty="0"/>
            <a:t>法国将军贝尔蒂埃在拿破仑的命令下俘虏了教皇，结束了罗马教会的至高无上的地位。</a:t>
          </a:r>
          <a:endParaRPr lang="es-ES" sz="1800" kern="1200" dirty="0"/>
        </a:p>
      </dsp:txBody>
      <dsp:txXfrm>
        <a:off x="2674771" y="58691"/>
        <a:ext cx="2288236" cy="2505333"/>
      </dsp:txXfrm>
    </dsp:sp>
    <dsp:sp modelId="{C84E6F35-AD65-462C-B7D8-44C63EF63069}">
      <dsp:nvSpPr>
        <dsp:cNvPr id="0" name=""/>
        <dsp:cNvSpPr/>
      </dsp:nvSpPr>
      <dsp:spPr bwMode="white">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zh-CN" altLang="en-US" sz="2000" kern="1200" dirty="0">
              <a:effectLst>
                <a:outerShdw blurRad="38100" dist="38100" dir="2700000" algn="tl">
                  <a:srgbClr val="000000">
                    <a:alpha val="43137"/>
                  </a:srgbClr>
                </a:outerShdw>
              </a:effectLst>
            </a:rPr>
            <a:t>公元</a:t>
          </a:r>
          <a:r>
            <a:rPr lang="es-ES" sz="2000" kern="1200" dirty="0">
              <a:effectLst>
                <a:outerShdw blurRad="38100" dist="38100" dir="2700000" algn="tl">
                  <a:srgbClr val="000000">
                    <a:alpha val="43137"/>
                  </a:srgbClr>
                </a:outerShdw>
              </a:effectLst>
            </a:rPr>
            <a:t> 1798</a:t>
          </a:r>
          <a:r>
            <a:rPr lang="zh-CN" altLang="en-US" sz="2000" kern="1200" dirty="0">
              <a:effectLst>
                <a:outerShdw blurRad="38100" dist="38100" dir="2700000" algn="tl">
                  <a:srgbClr val="000000">
                    <a:alpha val="43137"/>
                  </a:srgbClr>
                </a:outerShdw>
              </a:effectLst>
            </a:rPr>
            <a:t>年</a:t>
          </a:r>
          <a:endParaRPr lang="es-ES" sz="2000" kern="1200" dirty="0">
            <a:effectLst>
              <a:outerShdw blurRad="38100" dist="38100" dir="2700000" algn="tl">
                <a:srgbClr val="000000">
                  <a:alpha val="43137"/>
                </a:srgbClr>
              </a:outerShdw>
            </a:effectLst>
          </a:endParaRP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bwMode="white">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他们是第一个以自己的语言来提供可阅读之圣经的人（在此之前，圣经只有拉丁语、希腊语或希伯来语版本）。</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bwMode="white">
        <a:xfrm>
          <a:off x="7034578"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由于这在当时是一本禁书，他们在山洞里把它抄写，以躲避围剿他们的教皇。</a:t>
          </a:r>
          <a:endParaRPr lang="es-ES" sz="1800" b="1" kern="1200" dirty="0"/>
        </a:p>
      </dsp:txBody>
      <dsp:txXfrm>
        <a:off x="7034578"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bwMode="white">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他们总是随身携带圣经的部分，在适当的时候与他人分享，给他们在主里的希望和鼓励。</a:t>
          </a: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bwMode="white">
        <a:xfrm>
          <a:off x="7034578"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几个世纪以来，他们保存了他们所知道的圣经真理。他们以他们的忠诚和献身而闻名</a:t>
          </a:r>
          <a:r>
            <a:rPr lang="es-ES" sz="1800" b="1" kern="1200" dirty="0"/>
            <a:t>.</a:t>
          </a:r>
        </a:p>
      </dsp:txBody>
      <dsp:txXfrm>
        <a:off x="7034578"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bwMode="white">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整个在法国南部和意大利北部的皮埃蒙特的村庄都悔改了。</a:t>
          </a:r>
          <a:endParaRPr lang="es-ES" sz="1800" b="1" kern="1200" dirty="0"/>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bwMode="white">
        <a:xfrm>
          <a:off x="7034578"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t>这些村庄中的大多数民居都被教皇军队夷为平地，其中的居民也被屠杀。</a:t>
          </a:r>
          <a:endParaRPr lang="es-ES" sz="1800" b="1" kern="1200" dirty="0"/>
        </a:p>
      </dsp:txBody>
      <dsp:txXfrm>
        <a:off x="7034578"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他们相信基督的应许</a:t>
          </a:r>
          <a:endParaRPr lang="es-ES" sz="20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基督的力量足以使他们克服考验</a:t>
          </a:r>
          <a:endParaRPr lang="es-ES" sz="20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他们从参与基督的苦难中找到了喜乐</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他的信实向世界作有力的见证</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他们的目光超越了现在，展望到了辉煌的未来</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他们知道死亡是被打败的敌人</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effectLst>
                <a:outerShdw blurRad="38100" dist="38100" dir="2700000" algn="tl">
                  <a:srgbClr val="000000">
                    <a:alpha val="43137"/>
                  </a:srgbClr>
                </a:outerShdw>
              </a:effectLst>
            </a:rPr>
            <a:t>他们紧紧抓住上帝话语的应许</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bwMode="white">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约翰胡斯</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bwMode="white">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耶罗米</a:t>
          </a:r>
          <a:r>
            <a:rPr lang="es-ES" sz="1800" b="1" kern="1200" dirty="0"/>
            <a:t>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bwMode="white">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廷达尔</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bwMode="white">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拉替麦</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1#3">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3#2">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23/04/2024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C4D1D156-3514-44A7-BE79-18F35EA78BBF}" type="slidenum">
              <a:rPr lang="es-ES" smtClean="0"/>
              <a:t>11</a:t>
            </a:fld>
            <a:endParaRPr lang="es-ES"/>
          </a:p>
        </p:txBody>
      </p:sp>
    </p:spTree>
    <p:extLst>
      <p:ext uri="{BB962C8B-B14F-4D97-AF65-F5344CB8AC3E}">
        <p14:creationId xmlns:p14="http://schemas.microsoft.com/office/powerpoint/2010/main" val="18210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9B62E05-ADC2-4122-9268-6A08E038518D}" type="datetimeFigureOut">
              <a:rPr lang="es-ES" smtClean="0"/>
              <a:t>23/04/2024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9B62E05-ADC2-4122-9268-6A08E038518D}" type="datetimeFigureOut">
              <a:rPr lang="es-ES" smtClean="0"/>
              <a:t>23/04/2024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B62E05-ADC2-4122-9268-6A08E038518D}" type="datetimeFigureOut">
              <a:rPr lang="es-ES" smtClean="0"/>
              <a:t>23/04/2024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39B62E05-ADC2-4122-9268-6A08E038518D}"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9B62E05-ADC2-4122-9268-6A08E038518D}"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8279A24-7FEC-48AB-9F00-4A19033EAC4E}"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702D0B5-AC88-41A6-9FD0-1B01EFC57ACC}" type="datetimeFigureOut">
              <a:rPr lang="es-ES" smtClean="0"/>
              <a:t>23/04/2024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702D0B5-AC88-41A6-9FD0-1B01EFC57ACC}" type="datetimeFigureOut">
              <a:rPr lang="es-ES" smtClean="0"/>
              <a:t>23/04/2024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702D0B5-AC88-41A6-9FD0-1B01EFC57ACC}" type="datetimeFigureOut">
              <a:rPr lang="es-ES" smtClean="0"/>
              <a:t>23/04/2024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702D0B5-AC88-41A6-9FD0-1B01EFC57ACC}" type="datetimeFigureOut">
              <a:rPr lang="es-ES" smtClean="0"/>
              <a:t>23/04/2024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702D0B5-AC88-41A6-9FD0-1B01EFC57ACC}" type="datetimeFigureOut">
              <a:rPr lang="es-ES" smtClean="0"/>
              <a:t>23/04/2024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C2A4E4-A9E3-4A82-8E9A-BD13B02E80B1}"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23/04/2024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23/04/2024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3.pn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e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p:cNvPicPr>
            <a:picLocks noGrp="1" noRot="1" noChangeAspect="1" noMove="1" noResize="1" noEditPoints="1" noAdjustHandles="1" noChangeArrowheads="1" noChangeShapeType="1" noCrop="1"/>
          </p:cNvPicPr>
          <p:nvPr/>
        </p:nvPicPr>
        <p:blipFill rotWithShape="1">
          <a:blip r:embed="rId3" cstate="email"/>
          <a:srcRect/>
          <a:stretch>
            <a:fill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p:cNvPicPr>
            <a:picLocks noGrp="1" noRot="1" noChangeAspect="1" noMove="1" noResize="1" noEditPoints="1" noAdjustHandles="1" noChangeArrowheads="1" noChangeShapeType="1" noCrop="1"/>
          </p:cNvPicPr>
          <p:nvPr/>
        </p:nvPicPr>
        <p:blipFill rotWithShape="1">
          <a:blip r:embed="rId4" cstate="email"/>
          <a:srcRect r="-2" b="-2"/>
          <a:stretch>
            <a:fillRect/>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p:cNvSpPr txBox="1"/>
          <p:nvPr/>
        </p:nvSpPr>
        <p:spPr>
          <a:xfrm>
            <a:off x="138112" y="684686"/>
            <a:ext cx="6229351" cy="186204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zh-CN" altLang="en-US" sz="115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坚持真理</a:t>
            </a:r>
            <a:endParaRPr lang="es-ES" sz="115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p:cNvSpPr txBox="1"/>
          <p:nvPr/>
        </p:nvSpPr>
        <p:spPr>
          <a:xfrm>
            <a:off x="314325" y="6302724"/>
            <a:ext cx="4243469" cy="400110"/>
          </a:xfrm>
          <a:prstGeom prst="rect">
            <a:avLst/>
          </a:prstGeom>
          <a:noFill/>
        </p:spPr>
        <p:txBody>
          <a:bodyPr wrap="none" rtlCol="0">
            <a:spAutoFit/>
          </a:bodyPr>
          <a:lstStyle/>
          <a:p>
            <a:r>
              <a:rPr lang="zh-CN" altLang="en-US" sz="2000" b="1" dirty="0">
                <a:solidFill>
                  <a:srgbClr val="D0EBB3"/>
                </a:solidFill>
                <a:effectLst>
                  <a:outerShdw blurRad="38100" dist="38100" dir="2700000" algn="tl">
                    <a:srgbClr val="000000">
                      <a:alpha val="43137"/>
                    </a:srgbClr>
                  </a:outerShdw>
                </a:effectLst>
              </a:rPr>
              <a:t>二零二四年四</a:t>
            </a:r>
            <a:r>
              <a:rPr lang="en-US" altLang="zh-CN" sz="2000" b="1" dirty="0">
                <a:solidFill>
                  <a:srgbClr val="D0EBB3"/>
                </a:solidFill>
                <a:effectLst>
                  <a:outerShdw blurRad="38100" dist="38100" dir="2700000" algn="tl">
                    <a:srgbClr val="000000">
                      <a:alpha val="43137"/>
                    </a:srgbClr>
                  </a:outerShdw>
                </a:effectLst>
              </a:rPr>
              <a:t> </a:t>
            </a:r>
            <a:r>
              <a:rPr lang="zh-CN" altLang="en-US" sz="2000" b="1" dirty="0">
                <a:solidFill>
                  <a:srgbClr val="D0EBB3"/>
                </a:solidFill>
                <a:effectLst>
                  <a:outerShdw blurRad="38100" dist="38100" dir="2700000" algn="tl">
                    <a:srgbClr val="000000">
                      <a:alpha val="43137"/>
                    </a:srgbClr>
                  </a:outerShdw>
                </a:effectLst>
              </a:rPr>
              <a:t>月 二十七日的第 四</a:t>
            </a:r>
            <a:r>
              <a:rPr lang="en-US" altLang="zh-CN" sz="2000" b="1" dirty="0">
                <a:solidFill>
                  <a:srgbClr val="D0EBB3"/>
                </a:solidFill>
                <a:effectLst>
                  <a:outerShdw blurRad="38100" dist="38100" dir="2700000" algn="tl">
                    <a:srgbClr val="000000">
                      <a:alpha val="43137"/>
                    </a:srgbClr>
                  </a:outerShdw>
                </a:effectLst>
              </a:rPr>
              <a:t> </a:t>
            </a:r>
            <a:r>
              <a:rPr lang="zh-CN" altLang="en-US" sz="2000" b="1" dirty="0">
                <a:solidFill>
                  <a:srgbClr val="D0EBB3"/>
                </a:solidFill>
                <a:effectLst>
                  <a:outerShdw blurRad="38100" dist="38100" dir="2700000" algn="tl">
                    <a:srgbClr val="000000">
                      <a:alpha val="43137"/>
                    </a:srgbClr>
                  </a:outerShdw>
                </a:effectLst>
              </a:rPr>
              <a:t>课</a:t>
            </a:r>
            <a:endParaRPr lang="es-ES" sz="2000" b="1" dirty="0">
              <a:solidFill>
                <a:srgbClr val="D0EBB3"/>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221522790"/>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 y="541957"/>
            <a:ext cx="12191998" cy="461665"/>
          </a:xfrm>
          <a:prstGeom prst="rect">
            <a:avLst/>
          </a:prstGeom>
          <a:noFill/>
        </p:spPr>
        <p:txBody>
          <a:bodyPr wrap="square">
            <a:spAutoFit/>
          </a:bodyPr>
          <a:lstStyle/>
          <a:p>
            <a:pPr algn="ctr">
              <a:spcBef>
                <a:spcPts val="600"/>
              </a:spcBef>
            </a:pPr>
            <a:r>
              <a:rPr lang="zh-CN" altLang="en-US" sz="2400" b="1" dirty="0"/>
              <a:t>瓦典西派有何特点</a:t>
            </a:r>
            <a:r>
              <a:rPr lang="es-ES" sz="2400" b="1" dirty="0"/>
              <a:t>?</a:t>
            </a:r>
          </a:p>
        </p:txBody>
      </p:sp>
      <p:sp>
        <p:nvSpPr>
          <p:cNvPr id="8" name="CuadroTexto 7"/>
          <p:cNvSpPr txBox="1"/>
          <p:nvPr/>
        </p:nvSpPr>
        <p:spPr>
          <a:xfrm>
            <a:off x="0" y="-51191"/>
            <a:ext cx="12191998" cy="144655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分享圣经：瓦典西派</a:t>
            </a:r>
          </a:p>
          <a:p>
            <a:pPr algn="ctr"/>
            <a:endParaRPr lang="es-E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1999" cy="707886"/>
          </a:xfrm>
          <a:prstGeom prst="rect">
            <a:avLst/>
          </a:prstGeom>
          <a:noFill/>
        </p:spPr>
        <p:txBody>
          <a:bodyPr wrap="square">
            <a:spAutoFit/>
          </a:bodyPr>
          <a:lstStyle/>
          <a:p>
            <a:pPr algn="ctr"/>
            <a:r>
              <a:rPr lang="zh-CN"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改革之光：约翰</a:t>
            </a:r>
            <a:r>
              <a:rPr lang="en-US" altLang="zh-C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r>
              <a:rPr lang="zh-CN" alt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威克里夫</a:t>
            </a:r>
            <a:endParaRPr lang="es-E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p:cNvSpPr txBox="1"/>
          <p:nvPr/>
        </p:nvSpPr>
        <p:spPr>
          <a:xfrm>
            <a:off x="271461" y="712927"/>
            <a:ext cx="11649075" cy="400110"/>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a:t>
            </a:r>
            <a:r>
              <a:rPr lang="zh-CN" altLang="en-US" sz="2000" b="1" dirty="0">
                <a:solidFill>
                  <a:schemeClr val="bg2">
                    <a:lumMod val="50000"/>
                  </a:schemeClr>
                </a:solidFill>
                <a:latin typeface="Comic Sans MS" panose="030F0702030302020204" pitchFamily="66" charset="0"/>
              </a:rPr>
              <a:t>但义人的路好象黎明的光，越照越明，直到日午。</a:t>
            </a:r>
            <a:r>
              <a:rPr lang="es-ES" sz="2000" b="1" dirty="0">
                <a:solidFill>
                  <a:schemeClr val="bg2">
                    <a:lumMod val="50000"/>
                  </a:schemeClr>
                </a:solidFill>
                <a:latin typeface="Comic Sans MS" panose="030F0702030302020204" pitchFamily="66" charset="0"/>
              </a:rPr>
              <a:t>” (</a:t>
            </a:r>
            <a:r>
              <a:rPr lang="zh-CN" altLang="en-US" sz="1400" b="1" dirty="0">
                <a:solidFill>
                  <a:schemeClr val="bg2">
                    <a:lumMod val="50000"/>
                  </a:schemeClr>
                </a:solidFill>
                <a:latin typeface="Comic Sans MS" panose="030F0702030302020204" pitchFamily="66" charset="0"/>
              </a:rPr>
              <a:t>箴言</a:t>
            </a:r>
            <a:r>
              <a:rPr lang="es-ES" sz="1400" b="1" dirty="0">
                <a:solidFill>
                  <a:schemeClr val="bg2">
                    <a:lumMod val="50000"/>
                  </a:schemeClr>
                </a:solidFill>
                <a:latin typeface="Comic Sans MS" panose="030F0702030302020204" pitchFamily="66" charset="0"/>
              </a:rPr>
              <a:t> 4:18 )</a:t>
            </a:r>
            <a:endParaRPr lang="es-ES" b="1" dirty="0">
              <a:solidFill>
                <a:schemeClr val="bg2">
                  <a:lumMod val="50000"/>
                </a:schemeClr>
              </a:solidFill>
              <a:latin typeface="Comic Sans MS" panose="030F0702030302020204" pitchFamily="66" charset="0"/>
            </a:endParaRPr>
          </a:p>
        </p:txBody>
      </p:sp>
      <p:sp>
        <p:nvSpPr>
          <p:cNvPr id="6" name="CuadroTexto 5"/>
          <p:cNvSpPr txBox="1"/>
          <p:nvPr/>
        </p:nvSpPr>
        <p:spPr>
          <a:xfrm>
            <a:off x="4206841" y="1217662"/>
            <a:ext cx="7985156" cy="1015663"/>
          </a:xfrm>
          <a:prstGeom prst="rect">
            <a:avLst/>
          </a:prstGeom>
          <a:noFill/>
        </p:spPr>
        <p:txBody>
          <a:bodyPr wrap="square" rtlCol="0">
            <a:spAutoFit/>
          </a:bodyPr>
          <a:lstStyle/>
          <a:p>
            <a:pPr>
              <a:spcBef>
                <a:spcPts val="600"/>
              </a:spcBef>
            </a:pPr>
            <a:r>
              <a:rPr lang="zh-CN" altLang="en-US" sz="2000" b="1" dirty="0"/>
              <a:t>约翰</a:t>
            </a:r>
            <a:r>
              <a:rPr lang="en-US" altLang="zh-CN" sz="2000" b="1" dirty="0"/>
              <a:t>·</a:t>
            </a:r>
            <a:r>
              <a:rPr lang="zh-CN" altLang="en-US" sz="2000" b="1" dirty="0"/>
              <a:t>威克里夫（</a:t>
            </a:r>
            <a:r>
              <a:rPr lang="en-US" altLang="zh-CN" sz="2000" b="1" dirty="0"/>
              <a:t>John Wycliffe</a:t>
            </a:r>
            <a:r>
              <a:rPr lang="zh-CN" altLang="en-US" sz="2000" b="1" dirty="0"/>
              <a:t>，</a:t>
            </a:r>
            <a:r>
              <a:rPr lang="en-US" altLang="zh-CN" sz="2000" b="1" dirty="0"/>
              <a:t>1324-1384</a:t>
            </a:r>
            <a:r>
              <a:rPr lang="zh-CN" altLang="en-US" sz="2000" b="1" dirty="0"/>
              <a:t>）一生的大部分时间都致力于将圣经翻译成英文。是什么促使他这样做呢 ？有两个原因：基督通过神的话语改变了他</a:t>
            </a:r>
            <a:r>
              <a:rPr lang="en-US" altLang="zh-CN" sz="2000" b="1" dirty="0"/>
              <a:t>; </a:t>
            </a:r>
            <a:r>
              <a:rPr lang="zh-CN" altLang="en-US" sz="2000" b="1" dirty="0"/>
              <a:t>并且他想与他人分享基督的爱。</a:t>
            </a:r>
            <a:endParaRPr lang="es-ES" sz="2000" b="1" dirty="0"/>
          </a:p>
        </p:txBody>
      </p:sp>
      <p:pic>
        <p:nvPicPr>
          <p:cNvPr id="8" name="Imagen 7" descr="Imagen en blanco y negro de un grupo de personas&#10;&#10;Descripción generada automáticamente con confianza media"/>
          <p:cNvPicPr>
            <a:picLocks noChangeAspect="1"/>
          </p:cNvPicPr>
          <p:nvPr/>
        </p:nvPicPr>
        <p:blipFill>
          <a:blip r:embed="rId4" cstate="email">
            <a:duotone>
              <a:prstClr val="black"/>
              <a:srgbClr val="FFD5FF">
                <a:tint val="45000"/>
                <a:satMod val="400000"/>
              </a:srgbClr>
            </a:duotone>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grpSp>
        <p:nvGrpSpPr>
          <p:cNvPr id="19" name="Grupo 18"/>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Lst>
            </a:blip>
            <a:srcRect/>
            <a:stretch>
              <a:fillRect/>
            </a:stretch>
          </p:blipFill>
          <p:spPr>
            <a:xfrm>
              <a:off x="166686" y="1332517"/>
              <a:ext cx="2144216" cy="2614177"/>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p:cNvPicPr>
              <a:picLocks noChangeAspect="1"/>
            </p:cNvPicPr>
            <p:nvPr/>
          </p:nvPicPr>
          <p:blipFill>
            <a:blip r:embed="rId7" cstate="email"/>
            <a:stretch>
              <a:fillRect/>
            </a:stretch>
          </p:blipFill>
          <p:spPr>
            <a:xfrm>
              <a:off x="2338848" y="1332517"/>
              <a:ext cx="1840047" cy="2614177"/>
            </a:xfrm>
            <a:prstGeom prst="rect">
              <a:avLst/>
            </a:prstGeom>
            <a:ln w="38100" cap="sq">
              <a:solidFill>
                <a:schemeClr val="accent5">
                  <a:lumMod val="75000"/>
                </a:schemeClr>
              </a:solidFill>
              <a:prstDash val="solid"/>
              <a:miter lim="800000"/>
              <a:headEnd/>
              <a:tailEnd/>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p:cNvPicPr>
            <a:picLocks noChangeAspect="1"/>
          </p:cNvPicPr>
          <p:nvPr/>
        </p:nvPicPr>
        <p:blipFill rotWithShape="1">
          <a:blip r:embed="rId8" cstate="email"/>
          <a:srcRect/>
          <a:stretch>
            <a:fill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14" name="CuadroTexto 13"/>
          <p:cNvSpPr txBox="1"/>
          <p:nvPr/>
        </p:nvSpPr>
        <p:spPr>
          <a:xfrm>
            <a:off x="126046" y="4135506"/>
            <a:ext cx="7270434" cy="707886"/>
          </a:xfrm>
          <a:prstGeom prst="rect">
            <a:avLst/>
          </a:prstGeom>
          <a:noFill/>
        </p:spPr>
        <p:txBody>
          <a:bodyPr wrap="square">
            <a:spAutoFit/>
          </a:bodyPr>
          <a:lstStyle/>
          <a:p>
            <a:pPr>
              <a:spcBef>
                <a:spcPts val="600"/>
              </a:spcBef>
            </a:pPr>
            <a:r>
              <a:rPr lang="zh-CN" altLang="en-US" sz="2000" b="1" dirty="0"/>
              <a:t>当然，这使他与官方教会发生冲突。由于他与英国高级官员的接触，约翰得幸免死于教会之手。</a:t>
            </a:r>
            <a:endParaRPr lang="es-ES" sz="2000" b="1" dirty="0"/>
          </a:p>
        </p:txBody>
      </p:sp>
      <p:sp>
        <p:nvSpPr>
          <p:cNvPr id="16" name="CuadroTexto 15"/>
          <p:cNvSpPr txBox="1"/>
          <p:nvPr/>
        </p:nvSpPr>
        <p:spPr>
          <a:xfrm>
            <a:off x="4206842" y="2464623"/>
            <a:ext cx="3333150" cy="1015663"/>
          </a:xfrm>
          <a:prstGeom prst="rect">
            <a:avLst/>
          </a:prstGeom>
          <a:noFill/>
        </p:spPr>
        <p:txBody>
          <a:bodyPr wrap="square">
            <a:spAutoFit/>
          </a:bodyPr>
          <a:lstStyle/>
          <a:p>
            <a:pPr>
              <a:spcBef>
                <a:spcPts val="600"/>
              </a:spcBef>
            </a:pPr>
            <a:r>
              <a:rPr lang="zh-CN" altLang="en-US" sz="2000" b="1" dirty="0"/>
              <a:t>他真诚地研读圣经，敞开心扉接受圣灵的影响，他因此就被改变了（来 </a:t>
            </a:r>
            <a:r>
              <a:rPr lang="en-US" altLang="zh-CN" sz="2000" b="1" dirty="0"/>
              <a:t>4</a:t>
            </a:r>
            <a:r>
              <a:rPr lang="zh-CN" altLang="en-US" sz="2000" b="1" dirty="0"/>
              <a:t>：</a:t>
            </a:r>
            <a:r>
              <a:rPr lang="en-US" altLang="zh-CN" sz="2000" b="1" dirty="0"/>
              <a:t>12</a:t>
            </a:r>
            <a:r>
              <a:rPr lang="zh-CN" altLang="en-US" sz="2000" b="1" dirty="0"/>
              <a:t>）。</a:t>
            </a:r>
            <a:endParaRPr lang="es-ES" sz="2000" b="1" dirty="0"/>
          </a:p>
        </p:txBody>
      </p:sp>
      <p:sp>
        <p:nvSpPr>
          <p:cNvPr id="18" name="CuadroTexto 17"/>
          <p:cNvSpPr txBox="1"/>
          <p:nvPr/>
        </p:nvSpPr>
        <p:spPr>
          <a:xfrm>
            <a:off x="3440013" y="4988857"/>
            <a:ext cx="8751984" cy="707886"/>
          </a:xfrm>
          <a:prstGeom prst="rect">
            <a:avLst/>
          </a:prstGeom>
          <a:noFill/>
        </p:spPr>
        <p:txBody>
          <a:bodyPr wrap="square">
            <a:spAutoFit/>
          </a:bodyPr>
          <a:lstStyle/>
          <a:p>
            <a:pPr>
              <a:spcBef>
                <a:spcPts val="600"/>
              </a:spcBef>
            </a:pPr>
            <a:r>
              <a:rPr lang="en-US" altLang="zh-CN" sz="2000" b="1" dirty="0"/>
              <a:t>1428</a:t>
            </a:r>
            <a:r>
              <a:rPr lang="zh-CN" altLang="en-US" sz="2000" b="1" dirty="0"/>
              <a:t>年，这位改革家的遗体被烧毁，他的骨灰被扔进河里。他散落的骨灰成为他遗志传承的象征。</a:t>
            </a:r>
            <a:endParaRPr lang="es-ES" sz="2000" b="1" dirty="0"/>
          </a:p>
        </p:txBody>
      </p:sp>
      <p:sp>
        <p:nvSpPr>
          <p:cNvPr id="7" name="CuadroTexto 6"/>
          <p:cNvSpPr txBox="1"/>
          <p:nvPr/>
        </p:nvSpPr>
        <p:spPr>
          <a:xfrm>
            <a:off x="3440016" y="5716226"/>
            <a:ext cx="8751984" cy="1015663"/>
          </a:xfrm>
          <a:prstGeom prst="rect">
            <a:avLst/>
          </a:prstGeom>
          <a:noFill/>
        </p:spPr>
        <p:txBody>
          <a:bodyPr wrap="square">
            <a:spAutoFit/>
          </a:bodyPr>
          <a:lstStyle/>
          <a:p>
            <a:pPr>
              <a:spcBef>
                <a:spcPts val="600"/>
              </a:spcBef>
            </a:pPr>
            <a:r>
              <a:rPr lang="zh-CN" altLang="en-US" sz="2000" b="1" dirty="0"/>
              <a:t>约翰</a:t>
            </a:r>
            <a:r>
              <a:rPr lang="en-US" altLang="zh-CN" sz="2000" b="1" dirty="0"/>
              <a:t>·</a:t>
            </a:r>
            <a:r>
              <a:rPr lang="zh-CN" altLang="en-US" sz="2000" b="1" dirty="0"/>
              <a:t>威克里夫（</a:t>
            </a:r>
            <a:r>
              <a:rPr lang="en-US" altLang="zh-CN" sz="2000" b="1" dirty="0"/>
              <a:t>John Wycliffe</a:t>
            </a:r>
            <a:r>
              <a:rPr lang="zh-CN" altLang="en-US" sz="2000" b="1" dirty="0"/>
              <a:t>）点燃的真理之光到达了波希米亚，约翰</a:t>
            </a:r>
            <a:r>
              <a:rPr lang="en-US" altLang="zh-CN" sz="2000" b="1" dirty="0"/>
              <a:t>·</a:t>
            </a:r>
            <a:r>
              <a:rPr lang="zh-CN" altLang="en-US" sz="2000" b="1" dirty="0"/>
              <a:t>胡斯（</a:t>
            </a:r>
            <a:r>
              <a:rPr lang="en-US" altLang="zh-CN" sz="2000" b="1" dirty="0"/>
              <a:t>John Hus</a:t>
            </a:r>
            <a:r>
              <a:rPr lang="zh-CN" altLang="en-US" sz="2000" b="1" dirty="0"/>
              <a:t>）在那里传承了他的遗志。就这样，真理一直流传，直到改革的曙光出现。天开始亮了。</a:t>
            </a:r>
            <a:endParaRPr lang="es-E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 y="-65128"/>
            <a:ext cx="12191999" cy="707886"/>
          </a:xfrm>
          <a:prstGeom prst="rect">
            <a:avLst/>
          </a:prstGeom>
          <a:noFill/>
        </p:spPr>
        <p:txBody>
          <a:bodyPr wrap="square">
            <a:spAutoFit/>
          </a:bodyPr>
          <a:lstStyle/>
          <a:p>
            <a:pPr algn="ctr"/>
            <a:r>
              <a:rPr lang="zh-CN"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因信而坚固：约翰</a:t>
            </a:r>
            <a:r>
              <a:rPr lang="en-US" altLang="zh-C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zh-CN" altLang="en-U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胡斯等人</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p:cNvSpPr txBox="1"/>
          <p:nvPr/>
        </p:nvSpPr>
        <p:spPr>
          <a:xfrm>
            <a:off x="-1" y="607486"/>
            <a:ext cx="12191999" cy="400110"/>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zh-CN" altLang="en-US" sz="2000" b="1" dirty="0">
                <a:solidFill>
                  <a:schemeClr val="accent5">
                    <a:lumMod val="75000"/>
                  </a:schemeClr>
                </a:solidFill>
                <a:latin typeface="Comic Sans MS" panose="030F0702030302020204" pitchFamily="66" charset="0"/>
              </a:rPr>
              <a:t>人有了 神的儿子就有生命；没有 神的儿子就没有生命。</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 </a:t>
            </a:r>
            <a:r>
              <a:rPr lang="zh-CN" altLang="en-US" sz="1400" b="1" dirty="0">
                <a:solidFill>
                  <a:schemeClr val="accent5">
                    <a:lumMod val="75000"/>
                  </a:schemeClr>
                </a:solidFill>
                <a:latin typeface="Comic Sans MS" panose="030F0702030302020204" pitchFamily="66" charset="0"/>
              </a:rPr>
              <a:t>约翰一书</a:t>
            </a:r>
            <a:r>
              <a:rPr lang="es-ES" sz="1400" b="1" dirty="0">
                <a:solidFill>
                  <a:schemeClr val="accent5">
                    <a:lumMod val="75000"/>
                  </a:schemeClr>
                </a:solidFill>
                <a:latin typeface="Comic Sans MS" panose="030F0702030302020204" pitchFamily="66" charset="0"/>
              </a:rPr>
              <a:t>5:12)</a:t>
            </a:r>
            <a:endParaRPr lang="es-ES" b="1" dirty="0">
              <a:solidFill>
                <a:schemeClr val="accent5">
                  <a:lumMod val="75000"/>
                </a:schemeClr>
              </a:solidFill>
              <a:latin typeface="Comic Sans MS" panose="030F0702030302020204" pitchFamily="66" charset="0"/>
            </a:endParaRPr>
          </a:p>
        </p:txBody>
      </p:sp>
      <p:sp>
        <p:nvSpPr>
          <p:cNvPr id="6" name="CuadroTexto 5"/>
          <p:cNvSpPr txBox="1"/>
          <p:nvPr/>
        </p:nvSpPr>
        <p:spPr>
          <a:xfrm>
            <a:off x="59054" y="1078229"/>
            <a:ext cx="3730626" cy="707886"/>
          </a:xfrm>
          <a:prstGeom prst="rect">
            <a:avLst/>
          </a:prstGeom>
          <a:noFill/>
        </p:spPr>
        <p:txBody>
          <a:bodyPr wrap="square" rtlCol="0">
            <a:spAutoFit/>
          </a:bodyPr>
          <a:lstStyle/>
          <a:p>
            <a:pPr>
              <a:spcBef>
                <a:spcPts val="600"/>
              </a:spcBef>
            </a:pPr>
            <a:r>
              <a:rPr lang="zh-CN" altLang="en-US" sz="2000" b="1" dirty="0"/>
              <a:t>在约翰</a:t>
            </a:r>
            <a:r>
              <a:rPr lang="en-US" altLang="zh-CN" sz="2000" b="1" dirty="0"/>
              <a:t>·</a:t>
            </a:r>
            <a:r>
              <a:rPr lang="zh-CN" altLang="en-US" sz="2000" b="1" dirty="0"/>
              <a:t>威克里夫之后，其他改革者也出现了</a:t>
            </a:r>
            <a:r>
              <a:rPr lang="es-ES" sz="2000" b="1" dirty="0"/>
              <a:t>: </a:t>
            </a:r>
          </a:p>
        </p:txBody>
      </p:sp>
      <p:graphicFrame>
        <p:nvGraphicFramePr>
          <p:cNvPr id="14" name="Diagrama 13"/>
          <p:cNvGraphicFramePr/>
          <p:nvPr>
            <p:extLst>
              <p:ext uri="{D42A27DB-BD31-4B8C-83A1-F6EECF244321}">
                <p14:modId xmlns:p14="http://schemas.microsoft.com/office/powerpoint/2010/main" val="2093333789"/>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130174" y="5865792"/>
            <a:ext cx="11685906" cy="707886"/>
          </a:xfrm>
          <a:prstGeom prst="rect">
            <a:avLst/>
          </a:prstGeom>
          <a:noFill/>
        </p:spPr>
        <p:txBody>
          <a:bodyPr wrap="square" rtlCol="0">
            <a:spAutoFit/>
          </a:bodyPr>
          <a:lstStyle/>
          <a:p>
            <a:pPr>
              <a:spcBef>
                <a:spcPts val="600"/>
              </a:spcBef>
            </a:pPr>
            <a:r>
              <a:rPr lang="zh-CN" altLang="en-US" sz="2000" b="1" dirty="0"/>
              <a:t>约翰</a:t>
            </a:r>
            <a:r>
              <a:rPr lang="en-US" altLang="zh-CN" sz="2000" b="1" dirty="0"/>
              <a:t>·</a:t>
            </a:r>
            <a:r>
              <a:rPr lang="zh-CN" altLang="en-US" sz="2000" b="1" dirty="0"/>
              <a:t>胡斯被监禁，最终被烧死在火刑柱上。在狱中，他写道：“上帝对我是多么怜悯，他多么令人钦佩地扶持着我。”正如上帝的应许在过去支撑了他的子民一样，今天它们也支撑着我们。</a:t>
            </a:r>
            <a:endParaRPr lang="es-ES" sz="2000" b="1" dirty="0"/>
          </a:p>
        </p:txBody>
      </p:sp>
      <p:graphicFrame>
        <p:nvGraphicFramePr>
          <p:cNvPr id="11" name="Diagrama 10"/>
          <p:cNvGraphicFramePr/>
          <p:nvPr>
            <p:extLst>
              <p:ext uri="{D42A27DB-BD31-4B8C-83A1-F6EECF244321}">
                <p14:modId xmlns:p14="http://schemas.microsoft.com/office/powerpoint/2010/main" val="1702530993"/>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p:cNvSpPr txBox="1"/>
          <p:nvPr/>
        </p:nvSpPr>
        <p:spPr>
          <a:xfrm>
            <a:off x="59054" y="1829988"/>
            <a:ext cx="3730626" cy="707886"/>
          </a:xfrm>
          <a:prstGeom prst="rect">
            <a:avLst/>
          </a:prstGeom>
          <a:noFill/>
        </p:spPr>
        <p:txBody>
          <a:bodyPr wrap="square">
            <a:spAutoFit/>
          </a:bodyPr>
          <a:lstStyle/>
          <a:p>
            <a:pPr>
              <a:spcBef>
                <a:spcPts val="600"/>
              </a:spcBef>
            </a:pPr>
            <a:r>
              <a:rPr lang="zh-CN" altLang="en-US" sz="2000" b="1" dirty="0"/>
              <a:t>是什么给了他们进行改革并面对问题和死亡的勇气</a:t>
            </a:r>
            <a:r>
              <a:rPr lang="es-ES" sz="2000" b="1" dirty="0"/>
              <a:t>?</a:t>
            </a:r>
          </a:p>
        </p:txBody>
      </p:sp>
      <p:pic>
        <p:nvPicPr>
          <p:cNvPr id="16" name="Imagen 15" descr="Imagen que contiene Patrón de fondo&#10;&#10;Descripción generada automáticamente"/>
          <p:cNvPicPr>
            <a:picLocks noChangeAspect="1"/>
          </p:cNvPicPr>
          <p:nvPr/>
        </p:nvPicPr>
        <p:blipFill rotWithShape="1">
          <a:blip r:embed="rId14" cstate="email"/>
          <a:srcRect/>
          <a:stretch>
            <a:fill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3888" y="2020927"/>
            <a:ext cx="11724640" cy="3539430"/>
          </a:xfrm>
          <a:prstGeom prst="rect">
            <a:avLst/>
          </a:prstGeom>
          <a:noFill/>
        </p:spPr>
        <p:txBody>
          <a:bodyPr wrap="square">
            <a:spAutoFit/>
          </a:bodyPr>
          <a:lstStyle/>
          <a:p>
            <a:pPr>
              <a:spcBef>
                <a:spcPts val="600"/>
              </a:spcBef>
            </a:pPr>
            <a:r>
              <a:rPr lang="es-ES" sz="2400" b="1" dirty="0">
                <a:latin typeface="Constantia" panose="02030602050306030303" pitchFamily="18" charset="0"/>
              </a:rPr>
              <a:t>“ </a:t>
            </a:r>
            <a:r>
              <a:rPr lang="zh-CN" altLang="en-US" sz="2800" b="1" dirty="0">
                <a:latin typeface="Constantia" panose="02030602050306030303" pitchFamily="18" charset="0"/>
              </a:rPr>
              <a:t>凡欲在那邪恶的日子凭良心指示而一无所惧地侍奉上帝的人，非具有勇敢、坚毅，以及对于上帝和他圣言的认识不可；因为凡效忠上帝的人都必遭受逼迫，他们的动机必遭受非难，他们最善良的努力必被曲解，他们的名字必被当作祸害而加以摒斥。撒但要极尽其欺骗的能事，影响人的心志，蒙蔽人的思想，“称恶为善，称善为恶。”上帝子民的信仰越纯洁，越坚固，他们顺从他的决心越刚强，则撒但必要越猛烈地设法激起那些自称为义却践踏上帝律法之人的愤怒来反对他们。那时，若要坚守那“一次交付圣徒的真道”，就必需具有最坚毅的信靠和最英勇的意志。</a:t>
            </a:r>
            <a:r>
              <a:rPr lang="es-ES" sz="2400" b="1" dirty="0">
                <a:latin typeface="Constantia" panose="02030602050306030303" pitchFamily="18" charset="0"/>
              </a:rPr>
              <a:t>”</a:t>
            </a:r>
          </a:p>
        </p:txBody>
      </p:sp>
      <p:sp>
        <p:nvSpPr>
          <p:cNvPr id="4" name="CuadroTexto 3"/>
          <p:cNvSpPr txBox="1"/>
          <p:nvPr/>
        </p:nvSpPr>
        <p:spPr>
          <a:xfrm>
            <a:off x="8175522" y="6047740"/>
            <a:ext cx="3884398" cy="400110"/>
          </a:xfrm>
          <a:prstGeom prst="rect">
            <a:avLst/>
          </a:prstGeom>
          <a:noFill/>
        </p:spPr>
        <p:txBody>
          <a:bodyPr wrap="none" rtlCol="0">
            <a:spAutoFit/>
          </a:bodyPr>
          <a:lstStyle/>
          <a:p>
            <a:pPr algn="r"/>
            <a:r>
              <a:rPr lang="zh-CN" altLang="en-US" sz="2000" b="1" dirty="0">
                <a:solidFill>
                  <a:schemeClr val="bg1"/>
                </a:solidFill>
                <a:effectLst>
                  <a:outerShdw blurRad="38100" dist="38100" dir="2700000" algn="tl">
                    <a:srgbClr val="000000">
                      <a:alpha val="43137"/>
                    </a:srgbClr>
                  </a:outerShdw>
                </a:effectLst>
              </a:rPr>
              <a:t>怀爱伦（使徒行述，原文</a:t>
            </a:r>
            <a:r>
              <a:rPr lang="en-MY" altLang="zh-CN" sz="2000" b="1" dirty="0">
                <a:solidFill>
                  <a:schemeClr val="bg1"/>
                </a:solidFill>
                <a:effectLst>
                  <a:outerShdw blurRad="38100" dist="38100" dir="2700000" algn="tl">
                    <a:srgbClr val="000000">
                      <a:alpha val="43137"/>
                    </a:srgbClr>
                  </a:outerShdw>
                </a:effectLst>
              </a:rPr>
              <a:t>431.1</a:t>
            </a:r>
            <a:r>
              <a:rPr lang="zh-CN" alt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a:fillRect/>
          </a:stretch>
        </p:blipFill>
        <p:spPr>
          <a:xfrm>
            <a:off x="20" y="10"/>
            <a:ext cx="4977364" cy="6857990"/>
          </a:xfrm>
          <a:prstGeom prst="rect">
            <a:avLst/>
          </a:prstGeom>
        </p:spPr>
      </p:pic>
      <p:pic>
        <p:nvPicPr>
          <p:cNvPr id="4" name="Imagen 3"/>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a:fillRect/>
          </a:stretch>
        </p:blipFill>
        <p:spPr>
          <a:xfrm>
            <a:off x="4977384" y="10"/>
            <a:ext cx="7214616" cy="6857990"/>
          </a:xfrm>
          <a:prstGeom prst="rect">
            <a:avLst/>
          </a:prstGeom>
        </p:spPr>
      </p:pic>
      <p:sp>
        <p:nvSpPr>
          <p:cNvPr id="12" name="Rectangle 11"/>
          <p:cNvSpPr>
            <a:spLocks noGrp="1" noRot="1" noChangeAspect="1" noMove="1" noResize="1" noEditPoints="1" noAdjustHandles="1" noChangeArrowheads="1" noChangeShapeType="1"/>
          </p:cNvSpPr>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p:cNvSpPr txBox="1"/>
          <p:nvPr/>
        </p:nvSpPr>
        <p:spPr>
          <a:xfrm>
            <a:off x="5434551" y="4321499"/>
            <a:ext cx="630028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zh-CN" alt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摩西在旷野怎样举蛇，人子也必照样被举起来，叫一切信他的都得永生。</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lang="es-ES" b="1" dirty="0">
                <a:solidFill>
                  <a:prstClr val="black"/>
                </a:solidFill>
                <a:latin typeface="Comic Sans MS" panose="030F0702030302020204" pitchFamily="66" charset="0"/>
              </a:rPr>
              <a:t> </a:t>
            </a:r>
            <a:r>
              <a:rPr lang="zh-CN" altLang="en-US" b="1" dirty="0">
                <a:solidFill>
                  <a:prstClr val="black"/>
                </a:solidFill>
                <a:latin typeface="Comic Sans MS" panose="030F0702030302020204" pitchFamily="66" charset="0"/>
              </a:rPr>
              <a:t>约翰福音</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3:14, 15</a:t>
            </a:r>
            <a:r>
              <a:rPr lang="es-ES" b="1" dirty="0">
                <a:solidFill>
                  <a:prstClr val="black"/>
                </a:solidFill>
                <a:latin typeface="Comic Sans MS" panose="030F0702030302020204" pitchFamily="66" charset="0"/>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324600" y="3852565"/>
            <a:ext cx="5867400" cy="2862322"/>
          </a:xfrm>
          <a:prstGeom prst="rect">
            <a:avLst/>
          </a:prstGeom>
          <a:noFill/>
        </p:spPr>
        <p:txBody>
          <a:bodyPr wrap="square" rtlCol="0">
            <a:spAutoFit/>
          </a:bodyPr>
          <a:lstStyle/>
          <a:p>
            <a:pPr>
              <a:spcBef>
                <a:spcPts val="600"/>
              </a:spcBef>
            </a:pPr>
            <a:r>
              <a:rPr lang="zh-CN" altLang="en-US" sz="2000" b="1" dirty="0">
                <a:solidFill>
                  <a:schemeClr val="bg1"/>
                </a:solidFill>
                <a:effectLst>
                  <a:outerShdw blurRad="38100" dist="38100" dir="2700000" algn="tl">
                    <a:srgbClr val="000000">
                      <a:alpha val="43137"/>
                    </a:srgbClr>
                  </a:outerShdw>
                </a:effectLst>
                <a:highlight>
                  <a:srgbClr val="F74A00"/>
                </a:highlight>
              </a:rPr>
              <a:t>被质疑的真理</a:t>
            </a:r>
            <a:r>
              <a:rPr lang="es-ES" sz="2000" b="1" dirty="0">
                <a:solidFill>
                  <a:schemeClr val="bg1"/>
                </a:solidFill>
                <a:effectLst>
                  <a:outerShdw blurRad="38100" dist="38100" dir="2700000" algn="tl">
                    <a:srgbClr val="000000">
                      <a:alpha val="43137"/>
                    </a:srgbClr>
                  </a:outerShdw>
                </a:effectLst>
                <a:highlight>
                  <a:srgbClr val="F74A00"/>
                </a:highlight>
              </a:rPr>
              <a:t>:</a:t>
            </a:r>
          </a:p>
          <a:p>
            <a:pPr lvl="1">
              <a:spcBef>
                <a:spcPts val="600"/>
              </a:spcBef>
            </a:pPr>
            <a:r>
              <a:rPr lang="zh-CN" altLang="en-US" sz="2000" b="1" dirty="0"/>
              <a:t>逼迫的时代。</a:t>
            </a:r>
            <a:endParaRPr lang="es-ES" sz="2000" b="1" dirty="0"/>
          </a:p>
          <a:p>
            <a:pPr lvl="1">
              <a:spcBef>
                <a:spcPts val="600"/>
              </a:spcBef>
            </a:pPr>
            <a:r>
              <a:rPr lang="zh-CN" altLang="en-US" sz="2000" b="1" dirty="0"/>
              <a:t>在追求中保持忠诚。</a:t>
            </a:r>
            <a:endParaRPr lang="es-ES" sz="2000" b="1" dirty="0"/>
          </a:p>
          <a:p>
            <a:pPr>
              <a:spcBef>
                <a:spcPts val="1800"/>
              </a:spcBef>
            </a:pPr>
            <a:r>
              <a:rPr lang="zh-CN" altLang="en-US" sz="2000" b="1" dirty="0">
                <a:solidFill>
                  <a:schemeClr val="bg1"/>
                </a:solidFill>
                <a:highlight>
                  <a:srgbClr val="19AC00"/>
                </a:highlight>
              </a:rPr>
              <a:t>捍卫真理</a:t>
            </a:r>
            <a:r>
              <a:rPr lang="es-ES" sz="2000" b="1" dirty="0">
                <a:solidFill>
                  <a:schemeClr val="bg1"/>
                </a:solidFill>
                <a:highlight>
                  <a:srgbClr val="19AC00"/>
                </a:highlight>
              </a:rPr>
              <a:t>:</a:t>
            </a:r>
          </a:p>
          <a:p>
            <a:pPr lvl="1">
              <a:spcBef>
                <a:spcPts val="600"/>
              </a:spcBef>
            </a:pPr>
            <a:r>
              <a:rPr lang="zh-CN" altLang="en-US" sz="2000" b="1" dirty="0"/>
              <a:t>分享圣经：瓦典西派。</a:t>
            </a:r>
            <a:endParaRPr lang="es-ES" sz="2000" b="1" dirty="0"/>
          </a:p>
          <a:p>
            <a:pPr lvl="1">
              <a:spcBef>
                <a:spcPts val="600"/>
              </a:spcBef>
            </a:pPr>
            <a:r>
              <a:rPr lang="zh-CN" altLang="en-US" sz="2000" b="1" dirty="0"/>
              <a:t>改革之星：约翰</a:t>
            </a:r>
            <a:r>
              <a:rPr lang="en-US" altLang="zh-CN" sz="2000" b="1" dirty="0"/>
              <a:t>·</a:t>
            </a:r>
            <a:r>
              <a:rPr lang="zh-CN" altLang="en-US" sz="2000" b="1" dirty="0"/>
              <a:t>卫克里夫。</a:t>
            </a:r>
            <a:endParaRPr lang="es-ES" sz="2000" b="1" dirty="0"/>
          </a:p>
          <a:p>
            <a:pPr lvl="1">
              <a:spcBef>
                <a:spcPts val="600"/>
              </a:spcBef>
            </a:pPr>
            <a:r>
              <a:rPr lang="zh-CN" altLang="en-US" sz="2000" b="1" dirty="0"/>
              <a:t>因信而坚固：约翰</a:t>
            </a:r>
            <a:r>
              <a:rPr lang="en-US" altLang="zh-CN" sz="2000" b="1" dirty="0"/>
              <a:t>·</a:t>
            </a:r>
            <a:r>
              <a:rPr lang="zh-CN" altLang="en-US" sz="2000" b="1" dirty="0"/>
              <a:t>胡斯等人。</a:t>
            </a:r>
            <a:endParaRPr lang="es-ES" sz="2000" b="1" dirty="0"/>
          </a:p>
        </p:txBody>
      </p:sp>
      <p:sp>
        <p:nvSpPr>
          <p:cNvPr id="3" name="CuadroTexto 2"/>
          <p:cNvSpPr txBox="1"/>
          <p:nvPr/>
        </p:nvSpPr>
        <p:spPr>
          <a:xfrm>
            <a:off x="171448" y="106743"/>
            <a:ext cx="7115175" cy="707886"/>
          </a:xfrm>
          <a:prstGeom prst="rect">
            <a:avLst/>
          </a:prstGeom>
          <a:noFill/>
        </p:spPr>
        <p:txBody>
          <a:bodyPr wrap="square" rtlCol="0">
            <a:spAutoFit/>
          </a:bodyPr>
          <a:lstStyle/>
          <a:p>
            <a:pPr>
              <a:spcBef>
                <a:spcPts val="600"/>
              </a:spcBef>
            </a:pPr>
            <a:r>
              <a:rPr lang="zh-CN" altLang="en-US" sz="2000" b="1" dirty="0"/>
              <a:t>但以理书和启示录预示着撒但将利用政治宗教权力迫害和摧毁那些坚守真理的人。</a:t>
            </a:r>
            <a:endParaRPr lang="es-ES" sz="2000" b="1" dirty="0"/>
          </a:p>
        </p:txBody>
      </p:sp>
      <p:pic>
        <p:nvPicPr>
          <p:cNvPr id="7" name="Imagen 6" descr="Imagen que contiene animal&#10;&#10;Descripción generada automáticamente"/>
          <p:cNvPicPr>
            <a:picLocks noChangeAspect="1"/>
          </p:cNvPicPr>
          <p:nvPr/>
        </p:nvPicPr>
        <p:blipFill>
          <a:blip r:embed="rId4" cstate="email"/>
          <a:stretch>
            <a:fillRect/>
          </a:stretch>
        </p:blipFill>
        <p:spPr>
          <a:xfrm>
            <a:off x="7865566" y="333613"/>
            <a:ext cx="3869234" cy="3095387"/>
          </a:xfrm>
          <a:prstGeom prst="rect">
            <a:avLst/>
          </a:prstGeom>
          <a:ln w="228600" cap="sq" cmpd="thickThin">
            <a:solidFill>
              <a:srgbClr val="8E0000"/>
            </a:solidFill>
            <a:prstDash val="solid"/>
            <a:miter lim="800000"/>
            <a:headEnd/>
            <a:tailEnd/>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p:cNvPicPr>
            <a:picLocks noChangeAspect="1"/>
          </p:cNvPicPr>
          <p:nvPr/>
        </p:nvPicPr>
        <p:blipFill>
          <a:blip r:embed="rId5" cstate="email"/>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headEnd/>
            <a:tailEnd/>
          </a:ln>
          <a:effectLst>
            <a:innerShdw blurRad="114300">
              <a:prstClr val="black"/>
            </a:innerShdw>
          </a:effectLst>
        </p:spPr>
      </p:pic>
      <p:pic>
        <p:nvPicPr>
          <p:cNvPr id="13" name="Imagen 12" descr="Personas en un escenario&#10;&#10;Descripción generada automáticamente con confianza baja"/>
          <p:cNvPicPr>
            <a:picLocks noChangeAspect="1"/>
          </p:cNvPicPr>
          <p:nvPr/>
        </p:nvPicPr>
        <p:blipFill rotWithShape="1">
          <a:blip r:embed="rId6" cstate="email"/>
          <a:srcRect/>
          <a:stretch>
            <a:fill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headEnd/>
            <a:tailEnd/>
          </a:ln>
          <a:effectLst>
            <a:innerShdw blurRad="114300">
              <a:prstClr val="black"/>
            </a:innerShdw>
          </a:effectLst>
        </p:spPr>
      </p:pic>
      <p:pic>
        <p:nvPicPr>
          <p:cNvPr id="15" name="Imagen 14" descr="Gráfico&#10;&#10;Descripción generada automáticamente"/>
          <p:cNvPicPr>
            <a:picLocks noChangeAspect="1"/>
          </p:cNvPicPr>
          <p:nvPr/>
        </p:nvPicPr>
        <p:blipFill>
          <a:blip r:embed="rId7" cstate="email"/>
          <a:stretch>
            <a:fillRect/>
          </a:stretch>
        </p:blipFill>
        <p:spPr>
          <a:xfrm>
            <a:off x="5962650" y="5166332"/>
            <a:ext cx="371248" cy="342901"/>
          </a:xfrm>
          <a:prstGeom prst="rect">
            <a:avLst/>
          </a:prstGeom>
        </p:spPr>
      </p:pic>
      <p:pic>
        <p:nvPicPr>
          <p:cNvPr id="18" name="Imagen 17" descr="Imagen que contiene Gráfico&#10;&#10;Descripción generada automáticamente"/>
          <p:cNvPicPr>
            <a:picLocks noChangeAspect="1"/>
          </p:cNvPicPr>
          <p:nvPr/>
        </p:nvPicPr>
        <p:blipFill>
          <a:blip r:embed="rId8" cstate="email"/>
          <a:stretch>
            <a:fillRect/>
          </a:stretch>
        </p:blipFill>
        <p:spPr>
          <a:xfrm>
            <a:off x="5962650" y="3881984"/>
            <a:ext cx="371248" cy="342901"/>
          </a:xfrm>
          <a:prstGeom prst="rect">
            <a:avLst/>
          </a:prstGeom>
        </p:spPr>
      </p:pic>
      <p:pic>
        <p:nvPicPr>
          <p:cNvPr id="21" name="Imagen 20" descr="Forma&#10;&#10;Descripción generada automáticamente"/>
          <p:cNvPicPr>
            <a:picLocks noChangeAspect="1"/>
          </p:cNvPicPr>
          <p:nvPr/>
        </p:nvPicPr>
        <p:blipFill>
          <a:blip r:embed="rId9" cstate="email"/>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p:cNvPicPr>
            <a:picLocks noChangeAspect="1"/>
          </p:cNvPicPr>
          <p:nvPr/>
        </p:nvPicPr>
        <p:blipFill>
          <a:blip r:embed="rId10" cstate="email"/>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p:cNvPicPr>
            <a:picLocks noChangeAspect="1"/>
          </p:cNvPicPr>
          <p:nvPr/>
        </p:nvPicPr>
        <p:blipFill>
          <a:blip r:embed="rId11" cstate="email"/>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p:cNvPicPr>
            <a:picLocks noChangeAspect="1"/>
          </p:cNvPicPr>
          <p:nvPr/>
        </p:nvPicPr>
        <p:blipFill>
          <a:blip r:embed="rId12" cstate="email"/>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p:cNvPicPr>
            <a:picLocks noChangeAspect="1"/>
          </p:cNvPicPr>
          <p:nvPr/>
        </p:nvPicPr>
        <p:blipFill>
          <a:blip r:embed="rId13" cstate="email"/>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p:cNvSpPr txBox="1"/>
          <p:nvPr/>
        </p:nvSpPr>
        <p:spPr>
          <a:xfrm>
            <a:off x="171449" y="2447776"/>
            <a:ext cx="7115175" cy="707886"/>
          </a:xfrm>
          <a:prstGeom prst="rect">
            <a:avLst/>
          </a:prstGeom>
          <a:noFill/>
        </p:spPr>
        <p:txBody>
          <a:bodyPr wrap="square">
            <a:spAutoFit/>
          </a:bodyPr>
          <a:lstStyle/>
          <a:p>
            <a:pPr>
              <a:spcBef>
                <a:spcPts val="600"/>
              </a:spcBef>
            </a:pPr>
            <a:r>
              <a:rPr lang="zh-CN" altLang="en-US" sz="2000" b="1" dirty="0"/>
              <a:t>在这段时期</a:t>
            </a:r>
            <a:r>
              <a:rPr lang="en-US" altLang="zh-CN" sz="2000" b="1" dirty="0"/>
              <a:t>——</a:t>
            </a:r>
            <a:r>
              <a:rPr lang="zh-CN" altLang="en-US" sz="2000" b="1" dirty="0"/>
              <a:t>黑暗时代</a:t>
            </a:r>
            <a:r>
              <a:rPr lang="en-US" altLang="zh-CN" sz="2000" b="1" dirty="0"/>
              <a:t>——</a:t>
            </a:r>
            <a:r>
              <a:rPr lang="zh-CN" altLang="en-US" sz="2000" b="1" dirty="0"/>
              <a:t>真理受到质疑。但也有人站出来捍卫真理，并愿意为此献出生命。</a:t>
            </a:r>
            <a:endParaRPr lang="es-ES" sz="2000" b="1" dirty="0"/>
          </a:p>
        </p:txBody>
      </p:sp>
      <p:sp>
        <p:nvSpPr>
          <p:cNvPr id="8" name="CuadroTexto 7"/>
          <p:cNvSpPr txBox="1"/>
          <p:nvPr/>
        </p:nvSpPr>
        <p:spPr>
          <a:xfrm>
            <a:off x="171448" y="1138842"/>
            <a:ext cx="7115175" cy="1015663"/>
          </a:xfrm>
          <a:prstGeom prst="rect">
            <a:avLst/>
          </a:prstGeom>
          <a:noFill/>
        </p:spPr>
        <p:txBody>
          <a:bodyPr wrap="square">
            <a:spAutoFit/>
          </a:bodyPr>
          <a:lstStyle/>
          <a:p>
            <a:pPr>
              <a:spcBef>
                <a:spcPts val="600"/>
              </a:spcBef>
            </a:pPr>
            <a:r>
              <a:rPr lang="zh-CN" altLang="en-US" sz="2000" b="1" dirty="0"/>
              <a:t>这个权势 “将真理抛在地上”（但 </a:t>
            </a:r>
            <a:r>
              <a:rPr lang="en-US" altLang="zh-CN" sz="2000" b="1" dirty="0"/>
              <a:t>8</a:t>
            </a:r>
            <a:r>
              <a:rPr lang="zh-CN" altLang="en-US" sz="2000" b="1" dirty="0"/>
              <a:t>：</a:t>
            </a:r>
            <a:r>
              <a:rPr lang="en-US" altLang="zh-CN" sz="2000" b="1" dirty="0"/>
              <a:t>12</a:t>
            </a:r>
            <a:r>
              <a:rPr lang="zh-CN" altLang="en-US" sz="2000" b="1" dirty="0"/>
              <a:t>）。那时，“ 智能人中有些仆倒的，为要熬炼其余的人，使他们清净洁白，直到末了，因为到了定期，事就了结。”（但 </a:t>
            </a:r>
            <a:r>
              <a:rPr lang="en-US" altLang="zh-CN" sz="2000" b="1" dirty="0"/>
              <a:t>11</a:t>
            </a:r>
            <a:r>
              <a:rPr lang="zh-CN" altLang="en-US" sz="2000" b="1" dirty="0"/>
              <a:t>：</a:t>
            </a:r>
            <a:r>
              <a:rPr lang="en-US" altLang="zh-CN" sz="2000" b="1" dirty="0"/>
              <a:t>35</a:t>
            </a:r>
            <a:r>
              <a:rPr lang="en-US" sz="2000" b="1" dirty="0"/>
              <a:t>)</a:t>
            </a:r>
            <a:endParaRPr lang="es-E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43760" y="2151727"/>
            <a:ext cx="6614160"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zh-CN" alt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被质疑的真理</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p:cNvPicPr>
            <a:picLocks noChangeAspect="1"/>
          </p:cNvPicPr>
          <p:nvPr/>
        </p:nvPicPr>
        <p:blipFill>
          <a:blip r:embed="rId3" cstate="email"/>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p:cNvSpPr txBox="1"/>
          <p:nvPr/>
        </p:nvSpPr>
        <p:spPr>
          <a:xfrm>
            <a:off x="0" y="0"/>
            <a:ext cx="12191999" cy="769441"/>
          </a:xfrm>
          <a:prstGeom prst="rect">
            <a:avLst/>
          </a:prstGeom>
          <a:noFill/>
        </p:spPr>
        <p:txBody>
          <a:bodyPr wrap="square">
            <a:spAutoFit/>
          </a:bodyPr>
          <a:lstStyle/>
          <a:p>
            <a:pPr algn="ctr"/>
            <a:r>
              <a:rPr lang="zh-CN"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逼迫的时期</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p:cNvSpPr txBox="1"/>
          <p:nvPr/>
        </p:nvSpPr>
        <p:spPr>
          <a:xfrm>
            <a:off x="2" y="614273"/>
            <a:ext cx="12191998" cy="707886"/>
          </a:xfrm>
          <a:prstGeom prst="rect">
            <a:avLst/>
          </a:prstGeom>
          <a:noFill/>
        </p:spPr>
        <p:txBody>
          <a:bodyPr wrap="square">
            <a:spAutoFit/>
            <a:scene3d>
              <a:camera prst="orthographicFront"/>
              <a:lightRig rig="threePt" dir="t"/>
            </a:scene3d>
            <a:sp3d extrusionH="57150">
              <a:bevelT w="38100" h="38100"/>
            </a:sp3d>
          </a:bodyPr>
          <a:lstStyle/>
          <a:p>
            <a:pPr algn="ctr"/>
            <a:r>
              <a:rPr lang="zh-CN" altLang="en-US" sz="2000" b="1" dirty="0">
                <a:solidFill>
                  <a:schemeClr val="accent6">
                    <a:lumMod val="75000"/>
                  </a:schemeClr>
                </a:solidFill>
                <a:latin typeface="Comic Sans MS" panose="030F0702030302020204" pitchFamily="66" charset="0"/>
              </a:rPr>
              <a:t>“ 他必向至高者说夸大的话，必折磨至高者的圣民，必想改变节期和律法。圣民</a:t>
            </a:r>
          </a:p>
          <a:p>
            <a:pPr algn="ctr"/>
            <a:r>
              <a:rPr lang="zh-CN" altLang="en-US" sz="2000" b="1" dirty="0">
                <a:solidFill>
                  <a:schemeClr val="accent6">
                    <a:lumMod val="75000"/>
                  </a:schemeClr>
                </a:solidFill>
                <a:latin typeface="Comic Sans MS" panose="030F0702030302020204" pitchFamily="66" charset="0"/>
              </a:rPr>
              <a:t>必交付他手一载、二载、半载</a:t>
            </a:r>
            <a:r>
              <a:rPr lang="zh-CN" altLang="en-US" b="1" dirty="0">
                <a:solidFill>
                  <a:schemeClr val="accent6">
                    <a:lumMod val="75000"/>
                  </a:schemeClr>
                </a:solidFill>
                <a:latin typeface="Comic Sans MS" panose="030F0702030302020204" pitchFamily="66" charset="0"/>
              </a:rPr>
              <a:t>。</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zh-CN" altLang="en-US" sz="1400" b="1" dirty="0">
                <a:solidFill>
                  <a:schemeClr val="accent6">
                    <a:lumMod val="75000"/>
                  </a:schemeClr>
                </a:solidFill>
                <a:latin typeface="Comic Sans MS" panose="030F0702030302020204" pitchFamily="66" charset="0"/>
              </a:rPr>
              <a:t>但以理书</a:t>
            </a:r>
            <a:r>
              <a:rPr lang="es-ES" sz="1400" b="1" dirty="0">
                <a:solidFill>
                  <a:schemeClr val="accent6">
                    <a:lumMod val="75000"/>
                  </a:schemeClr>
                </a:solidFill>
                <a:latin typeface="Comic Sans MS" panose="030F0702030302020204" pitchFamily="66" charset="0"/>
              </a:rPr>
              <a:t> 7:25)</a:t>
            </a:r>
          </a:p>
        </p:txBody>
      </p:sp>
      <p:sp>
        <p:nvSpPr>
          <p:cNvPr id="6" name="CuadroTexto 5"/>
          <p:cNvSpPr txBox="1"/>
          <p:nvPr/>
        </p:nvSpPr>
        <p:spPr>
          <a:xfrm>
            <a:off x="7867650" y="4842064"/>
            <a:ext cx="4048125" cy="707886"/>
          </a:xfrm>
          <a:prstGeom prst="rect">
            <a:avLst/>
          </a:prstGeom>
          <a:noFill/>
        </p:spPr>
        <p:txBody>
          <a:bodyPr wrap="square" rtlCol="0">
            <a:spAutoFit/>
          </a:bodyPr>
          <a:lstStyle/>
          <a:p>
            <a:pPr>
              <a:spcBef>
                <a:spcPts val="600"/>
              </a:spcBef>
            </a:pPr>
            <a:r>
              <a:rPr lang="zh-CN" altLang="en-US" sz="2000" b="1" dirty="0"/>
              <a:t>所有表达方式都表示这是一段时期：</a:t>
            </a:r>
            <a:r>
              <a:rPr lang="en-US" altLang="zh-CN" sz="2000" b="1" dirty="0"/>
              <a:t>1,260 </a:t>
            </a:r>
            <a:r>
              <a:rPr lang="zh-CN" altLang="en-US" sz="2000" b="1" dirty="0"/>
              <a:t>天。</a:t>
            </a:r>
            <a:endParaRPr lang="es-ES" sz="2000" b="1" dirty="0"/>
          </a:p>
        </p:txBody>
      </p:sp>
      <p:graphicFrame>
        <p:nvGraphicFramePr>
          <p:cNvPr id="2" name="Diagrama 1"/>
          <p:cNvGraphicFramePr/>
          <p:nvPr>
            <p:extLst>
              <p:ext uri="{D42A27DB-BD31-4B8C-83A1-F6EECF244321}">
                <p14:modId xmlns:p14="http://schemas.microsoft.com/office/powerpoint/2010/main" val="85689618"/>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7972424" y="2911136"/>
            <a:ext cx="4048125" cy="707886"/>
          </a:xfrm>
          <a:prstGeom prst="rect">
            <a:avLst/>
          </a:prstGeom>
          <a:noFill/>
        </p:spPr>
        <p:txBody>
          <a:bodyPr wrap="square" rtlCol="0">
            <a:spAutoFit/>
          </a:bodyPr>
          <a:lstStyle/>
          <a:p>
            <a:pPr>
              <a:spcBef>
                <a:spcPts val="600"/>
              </a:spcBef>
            </a:pPr>
            <a:r>
              <a:rPr lang="zh-CN" altLang="en-US" sz="2000" b="1" dirty="0"/>
              <a:t>无论是在古代还是在今天，一个月的一般持续时间都是 </a:t>
            </a:r>
            <a:r>
              <a:rPr lang="en-US" altLang="zh-CN" sz="2000" b="1" dirty="0"/>
              <a:t>30 </a:t>
            </a:r>
            <a:r>
              <a:rPr lang="zh-CN" altLang="en-US" sz="2000" b="1" dirty="0"/>
              <a:t>天</a:t>
            </a:r>
            <a:r>
              <a:rPr lang="es-ES" sz="2000" b="1" dirty="0"/>
              <a:t>: </a:t>
            </a:r>
          </a:p>
        </p:txBody>
      </p:sp>
      <p:graphicFrame>
        <p:nvGraphicFramePr>
          <p:cNvPr id="9" name="Diagrama 8"/>
          <p:cNvGraphicFramePr/>
          <p:nvPr>
            <p:extLst>
              <p:ext uri="{D42A27DB-BD31-4B8C-83A1-F6EECF244321}">
                <p14:modId xmlns:p14="http://schemas.microsoft.com/office/powerpoint/2010/main" val="638084147"/>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p:cNvSpPr txBox="1"/>
          <p:nvPr/>
        </p:nvSpPr>
        <p:spPr>
          <a:xfrm>
            <a:off x="266698" y="2805239"/>
            <a:ext cx="3867152" cy="1015663"/>
          </a:xfrm>
          <a:prstGeom prst="rect">
            <a:avLst/>
          </a:prstGeom>
          <a:noFill/>
        </p:spPr>
        <p:txBody>
          <a:bodyPr wrap="square">
            <a:spAutoFit/>
          </a:bodyPr>
          <a:lstStyle/>
          <a:p>
            <a:pPr>
              <a:spcBef>
                <a:spcPts val="600"/>
              </a:spcBef>
            </a:pPr>
            <a:r>
              <a:rPr lang="zh-CN" altLang="en-US" sz="2000" b="1" dirty="0"/>
              <a:t>“载”一词是“年”的同义词，而但以理使用的“二载”一词的字面意思是“两次”。</a:t>
            </a:r>
            <a:endParaRPr lang="es-ES" sz="2000" b="1" dirty="0"/>
          </a:p>
        </p:txBody>
      </p:sp>
      <p:graphicFrame>
        <p:nvGraphicFramePr>
          <p:cNvPr id="14" name="Diagrama 13"/>
          <p:cNvGraphicFramePr/>
          <p:nvPr>
            <p:extLst>
              <p:ext uri="{D42A27DB-BD31-4B8C-83A1-F6EECF244321}">
                <p14:modId xmlns:p14="http://schemas.microsoft.com/office/powerpoint/2010/main" val="669648766"/>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p:cNvGraphicFramePr/>
          <p:nvPr>
            <p:extLst>
              <p:ext uri="{D42A27DB-BD31-4B8C-83A1-F6EECF244321}">
                <p14:modId xmlns:p14="http://schemas.microsoft.com/office/powerpoint/2010/main" val="3029138161"/>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p:cNvGraphicFramePr/>
          <p:nvPr>
            <p:extLst>
              <p:ext uri="{D42A27DB-BD31-4B8C-83A1-F6EECF244321}">
                <p14:modId xmlns:p14="http://schemas.microsoft.com/office/powerpoint/2010/main" val="4170604067"/>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p:cNvSpPr txBox="1"/>
          <p:nvPr/>
        </p:nvSpPr>
        <p:spPr>
          <a:xfrm>
            <a:off x="7867650" y="5549950"/>
            <a:ext cx="4241032" cy="1015663"/>
          </a:xfrm>
          <a:prstGeom prst="rect">
            <a:avLst/>
          </a:prstGeom>
          <a:noFill/>
        </p:spPr>
        <p:txBody>
          <a:bodyPr wrap="square">
            <a:spAutoFit/>
          </a:bodyPr>
          <a:lstStyle/>
          <a:p>
            <a:pPr>
              <a:spcBef>
                <a:spcPts val="600"/>
              </a:spcBef>
            </a:pPr>
            <a:r>
              <a:rPr lang="zh-CN" altLang="en-US" sz="2000" b="1" dirty="0"/>
              <a:t>根据“一日顶一年”的原则（以西结书 </a:t>
            </a:r>
            <a:r>
              <a:rPr lang="en-US" altLang="zh-CN" sz="2000" b="1" dirty="0"/>
              <a:t>4</a:t>
            </a:r>
            <a:r>
              <a:rPr lang="zh-CN" altLang="en-US" sz="2000" b="1" dirty="0"/>
              <a:t>：</a:t>
            </a:r>
            <a:r>
              <a:rPr lang="en-US" altLang="zh-CN" sz="2000" b="1" dirty="0"/>
              <a:t>6; </a:t>
            </a:r>
            <a:r>
              <a:rPr lang="zh-CN" altLang="en-US" sz="2000" b="1" dirty="0"/>
              <a:t>民数记</a:t>
            </a:r>
            <a:r>
              <a:rPr lang="en-US" altLang="zh-CN" sz="2000" b="1" dirty="0"/>
              <a:t>14</a:t>
            </a:r>
            <a:r>
              <a:rPr lang="zh-CN" altLang="en-US" sz="2000" b="1" dirty="0"/>
              <a:t>：</a:t>
            </a:r>
            <a:r>
              <a:rPr lang="en-US" altLang="zh-CN" sz="2000" b="1" dirty="0"/>
              <a:t>34</a:t>
            </a:r>
            <a:r>
              <a:rPr lang="zh-CN" altLang="en-US" sz="2000" b="1" dirty="0"/>
              <a:t>），这段迫害时期跨越了</a:t>
            </a:r>
            <a:r>
              <a:rPr lang="en-US" altLang="zh-CN" sz="2000" b="1" dirty="0"/>
              <a:t>1260</a:t>
            </a:r>
            <a:r>
              <a:rPr lang="zh-CN" altLang="en-US" sz="2000" b="1" dirty="0"/>
              <a:t>年的历史。</a:t>
            </a:r>
            <a:endParaRPr lang="es-E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31775" y="1383714"/>
            <a:ext cx="6540500" cy="707886"/>
          </a:xfrm>
          <a:prstGeom prst="rect">
            <a:avLst/>
          </a:prstGeom>
          <a:noFill/>
        </p:spPr>
        <p:txBody>
          <a:bodyPr wrap="square" rtlCol="0">
            <a:spAutoFit/>
          </a:bodyPr>
          <a:lstStyle/>
          <a:p>
            <a:pPr>
              <a:spcBef>
                <a:spcPts val="600"/>
              </a:spcBef>
            </a:pPr>
            <a:r>
              <a:rPr lang="zh-CN" altLang="en-US" sz="2000" b="1" dirty="0"/>
              <a:t>但以理书和启示录所宣布的 </a:t>
            </a:r>
            <a:r>
              <a:rPr lang="en-US" altLang="zh-CN" sz="2000" b="1" dirty="0"/>
              <a:t>1,260 </a:t>
            </a:r>
            <a:r>
              <a:rPr lang="zh-CN" altLang="en-US" sz="2000" b="1" dirty="0"/>
              <a:t>年的逼迫涵盖了哪一段历史时期呢 </a:t>
            </a:r>
            <a:r>
              <a:rPr lang="es-ES" sz="2000" b="1" dirty="0"/>
              <a:t>?</a:t>
            </a:r>
          </a:p>
        </p:txBody>
      </p:sp>
      <p:graphicFrame>
        <p:nvGraphicFramePr>
          <p:cNvPr id="2" name="Diagrama 1"/>
          <p:cNvGraphicFramePr/>
          <p:nvPr>
            <p:extLst>
              <p:ext uri="{D42A27DB-BD31-4B8C-83A1-F6EECF244321}">
                <p14:modId xmlns:p14="http://schemas.microsoft.com/office/powerpoint/2010/main" val="4018675431"/>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2430070" y="3119993"/>
            <a:ext cx="4527147" cy="1015663"/>
          </a:xfrm>
          <a:prstGeom prst="rect">
            <a:avLst/>
          </a:prstGeom>
          <a:noFill/>
        </p:spPr>
        <p:txBody>
          <a:bodyPr wrap="square">
            <a:spAutoFit/>
          </a:bodyPr>
          <a:lstStyle/>
          <a:p>
            <a:pPr>
              <a:spcBef>
                <a:spcPts val="600"/>
              </a:spcBef>
            </a:pPr>
            <a:r>
              <a:rPr lang="zh-CN" altLang="en-US" sz="2000" b="1" dirty="0"/>
              <a:t>正如预言的那样，上帝预备了一个地方来帮助忠心的教会：旷野，即人烟稀少的地方（启示录</a:t>
            </a:r>
            <a:r>
              <a:rPr lang="en-US" altLang="zh-CN" sz="2000" b="1" dirty="0"/>
              <a:t>12</a:t>
            </a:r>
            <a:r>
              <a:rPr lang="zh-CN" altLang="en-US" sz="2000" b="1" dirty="0"/>
              <a:t>：</a:t>
            </a:r>
            <a:r>
              <a:rPr lang="en-US" altLang="zh-CN" sz="2000" b="1" dirty="0"/>
              <a:t>6,14</a:t>
            </a:r>
            <a:r>
              <a:rPr lang="es-ES" sz="2000" b="1" dirty="0"/>
              <a:t>).</a:t>
            </a:r>
          </a:p>
        </p:txBody>
      </p:sp>
      <p:pic>
        <p:nvPicPr>
          <p:cNvPr id="4" name="Imagen 3"/>
          <p:cNvPicPr>
            <a:picLocks noChangeAspect="1"/>
          </p:cNvPicPr>
          <p:nvPr/>
        </p:nvPicPr>
        <p:blipFill>
          <a:blip r:embed="rId9" cstate="email"/>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p:cNvSpPr txBox="1"/>
          <p:nvPr/>
        </p:nvSpPr>
        <p:spPr>
          <a:xfrm>
            <a:off x="0" y="0"/>
            <a:ext cx="12191999" cy="1446550"/>
          </a:xfrm>
          <a:prstGeom prst="rect">
            <a:avLst/>
          </a:prstGeom>
          <a:noFill/>
        </p:spPr>
        <p:txBody>
          <a:bodyPr wrap="square">
            <a:spAutoFit/>
          </a:bodyPr>
          <a:lstStyle/>
          <a:p>
            <a:pPr algn="ctr"/>
            <a:r>
              <a:rPr lang="zh-CN"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逼迫的时期</a:t>
            </a:r>
          </a:p>
          <a:p>
            <a:pPr algn="ct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p:cNvSpPr txBox="1"/>
          <p:nvPr/>
        </p:nvSpPr>
        <p:spPr>
          <a:xfrm>
            <a:off x="2" y="614273"/>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zh-CN" altLang="en-US" sz="2000" b="1" dirty="0">
                <a:solidFill>
                  <a:schemeClr val="accent6">
                    <a:lumMod val="75000"/>
                  </a:schemeClr>
                </a:solidFill>
                <a:latin typeface="Comic Sans MS" panose="030F0702030302020204" pitchFamily="66" charset="0"/>
              </a:rPr>
              <a:t>他必向至高者说夸大的话，必折磨至高者的圣民，必想改变节期和律法。圣民</a:t>
            </a:r>
          </a:p>
          <a:p>
            <a:pPr algn="ctr"/>
            <a:r>
              <a:rPr lang="zh-CN" altLang="en-US" sz="2000" b="1" dirty="0">
                <a:solidFill>
                  <a:schemeClr val="accent6">
                    <a:lumMod val="75000"/>
                  </a:schemeClr>
                </a:solidFill>
                <a:latin typeface="Comic Sans MS" panose="030F0702030302020204" pitchFamily="66" charset="0"/>
              </a:rPr>
              <a:t>必交付他手一载、二载、半载。</a:t>
            </a:r>
            <a:r>
              <a:rPr lang="zh-CN" altLang="en-US" b="1" dirty="0">
                <a:solidFill>
                  <a:schemeClr val="accent6">
                    <a:lumMod val="75000"/>
                  </a:schemeClr>
                </a:solidFill>
                <a:latin typeface="Comic Sans MS" panose="030F0702030302020204" pitchFamily="66" charset="0"/>
              </a:rPr>
              <a:t>” </a:t>
            </a:r>
            <a:r>
              <a:rPr lang="en-US" altLang="zh-CN" b="1" dirty="0">
                <a:solidFill>
                  <a:schemeClr val="accent6">
                    <a:lumMod val="75000"/>
                  </a:schemeClr>
                </a:solidFill>
                <a:latin typeface="Comic Sans MS" panose="030F0702030302020204" pitchFamily="66" charset="0"/>
              </a:rPr>
              <a:t>(</a:t>
            </a:r>
            <a:r>
              <a:rPr lang="zh-CN" altLang="en-US" b="1" dirty="0">
                <a:solidFill>
                  <a:schemeClr val="accent6">
                    <a:lumMod val="75000"/>
                  </a:schemeClr>
                </a:solidFill>
                <a:latin typeface="Comic Sans MS" panose="030F0702030302020204" pitchFamily="66" charset="0"/>
              </a:rPr>
              <a:t>但以理书 </a:t>
            </a:r>
            <a:r>
              <a:rPr lang="en-US" altLang="zh-CN" b="1" dirty="0">
                <a:solidFill>
                  <a:schemeClr val="accent6">
                    <a:lumMod val="75000"/>
                  </a:schemeClr>
                </a:solidFill>
                <a:latin typeface="Comic Sans MS" panose="030F0702030302020204" pitchFamily="66" charset="0"/>
              </a:rPr>
              <a:t>7:25)</a:t>
            </a:r>
          </a:p>
          <a:p>
            <a:pPr algn="ctr"/>
            <a:endParaRPr lang="es-ES" sz="1400" b="1" dirty="0">
              <a:solidFill>
                <a:schemeClr val="accent6">
                  <a:lumMod val="75000"/>
                </a:schemeClr>
              </a:solidFill>
              <a:latin typeface="Comic Sans MS" panose="030F0702030302020204" pitchFamily="66" charset="0"/>
            </a:endParaRPr>
          </a:p>
        </p:txBody>
      </p:sp>
      <p:pic>
        <p:nvPicPr>
          <p:cNvPr id="11" name="Imagen 10" descr="Personas en frente de un edificio&#10;&#10;Descripción generada automáticamente con confianza media"/>
          <p:cNvPicPr>
            <a:picLocks noChangeAspect="1"/>
          </p:cNvPicPr>
          <p:nvPr/>
        </p:nvPicPr>
        <p:blipFill rotWithShape="1">
          <a:blip r:embed="rId10" cstate="email"/>
          <a:srcRect/>
          <a:stretch>
            <a:fillRect/>
          </a:stretch>
        </p:blipFill>
        <p:spPr>
          <a:xfrm>
            <a:off x="231775" y="3214984"/>
            <a:ext cx="2046678" cy="3429436"/>
          </a:xfrm>
          <a:prstGeom prst="rect">
            <a:avLst/>
          </a:prstGeom>
          <a:ln w="88900" cap="sq" cmpd="thickThin">
            <a:solidFill>
              <a:srgbClr val="000000"/>
            </a:solidFill>
            <a:prstDash val="solid"/>
            <a:miter lim="800000"/>
            <a:headEnd/>
            <a:tailEnd/>
          </a:ln>
          <a:effectLst>
            <a:innerShdw blurRad="76200">
              <a:srgbClr val="000000"/>
            </a:innerShdw>
          </a:effectLst>
        </p:spPr>
      </p:pic>
      <p:sp>
        <p:nvSpPr>
          <p:cNvPr id="5" name="CuadroTexto 4"/>
          <p:cNvSpPr txBox="1"/>
          <p:nvPr/>
        </p:nvSpPr>
        <p:spPr>
          <a:xfrm>
            <a:off x="231774" y="2091600"/>
            <a:ext cx="6540499" cy="1015663"/>
          </a:xfrm>
          <a:prstGeom prst="rect">
            <a:avLst/>
          </a:prstGeom>
          <a:noFill/>
        </p:spPr>
        <p:txBody>
          <a:bodyPr wrap="square">
            <a:spAutoFit/>
          </a:bodyPr>
          <a:lstStyle/>
          <a:p>
            <a:pPr>
              <a:spcBef>
                <a:spcPts val="600"/>
              </a:spcBef>
            </a:pPr>
            <a:r>
              <a:rPr lang="zh-CN" altLang="en-US" sz="2000" b="1" dirty="0"/>
              <a:t>当十个政治王国（入侵帝国的部落）从罗马兴起时，另一个王国将出现并推翻十个王国中的三个 </a:t>
            </a:r>
            <a:r>
              <a:rPr lang="es-ES" sz="2000" b="1" dirty="0"/>
              <a:t>( </a:t>
            </a:r>
            <a:r>
              <a:rPr lang="zh-CN" altLang="en-US" sz="2000" b="1" dirty="0"/>
              <a:t>但以理书</a:t>
            </a:r>
            <a:r>
              <a:rPr lang="es-ES" sz="2000" b="1" dirty="0"/>
              <a:t> 7:23-25)</a:t>
            </a:r>
            <a:r>
              <a:rPr lang="zh-CN" altLang="en-US" sz="2000" b="1" dirty="0"/>
              <a:t>。</a:t>
            </a:r>
            <a:endParaRPr lang="es-ES" sz="2000" b="1" dirty="0"/>
          </a:p>
        </p:txBody>
      </p:sp>
      <p:sp>
        <p:nvSpPr>
          <p:cNvPr id="12" name="CuadroTexto 11"/>
          <p:cNvSpPr txBox="1"/>
          <p:nvPr/>
        </p:nvSpPr>
        <p:spPr>
          <a:xfrm>
            <a:off x="2430070" y="5710793"/>
            <a:ext cx="4527147" cy="707886"/>
          </a:xfrm>
          <a:prstGeom prst="rect">
            <a:avLst/>
          </a:prstGeom>
          <a:noFill/>
        </p:spPr>
        <p:txBody>
          <a:bodyPr wrap="square">
            <a:spAutoFit/>
          </a:bodyPr>
          <a:lstStyle/>
          <a:p>
            <a:pPr>
              <a:spcBef>
                <a:spcPts val="600"/>
              </a:spcBef>
            </a:pPr>
            <a:r>
              <a:rPr lang="zh-CN" altLang="en-US" sz="2000" b="1" dirty="0"/>
              <a:t>不幸的是，许多人不得不用鲜血为他们的忠诚付出代价</a:t>
            </a:r>
            <a:r>
              <a:rPr lang="es-ES" sz="2000" b="1" dirty="0"/>
              <a:t>.</a:t>
            </a:r>
          </a:p>
        </p:txBody>
      </p:sp>
      <p:sp>
        <p:nvSpPr>
          <p:cNvPr id="14" name="CuadroTexto 13"/>
          <p:cNvSpPr txBox="1"/>
          <p:nvPr/>
        </p:nvSpPr>
        <p:spPr>
          <a:xfrm>
            <a:off x="2430070" y="4415393"/>
            <a:ext cx="4540039" cy="1015663"/>
          </a:xfrm>
          <a:prstGeom prst="rect">
            <a:avLst/>
          </a:prstGeom>
          <a:noFill/>
        </p:spPr>
        <p:txBody>
          <a:bodyPr wrap="square">
            <a:spAutoFit/>
          </a:bodyPr>
          <a:lstStyle/>
          <a:p>
            <a:pPr>
              <a:spcBef>
                <a:spcPts val="600"/>
              </a:spcBef>
            </a:pPr>
            <a:r>
              <a:rPr lang="zh-CN" altLang="en-US" sz="2000" b="1" dirty="0"/>
              <a:t>在困难和逼迫的时刻，忠心的信徒坚定地捍卫真理，在上帝的爱和关怀中避难</a:t>
            </a:r>
            <a:br>
              <a:rPr lang="zh-CN" altLang="en-US" sz="2000" b="1" dirty="0"/>
            </a:br>
            <a:r>
              <a:rPr lang="zh-CN" altLang="en-US" sz="2000" b="1" dirty="0"/>
              <a:t>“（诗 </a:t>
            </a:r>
            <a:r>
              <a:rPr lang="en-US" altLang="zh-CN" sz="2000" b="1" dirty="0"/>
              <a:t>46</a:t>
            </a:r>
            <a:r>
              <a:rPr lang="zh-CN" altLang="en-US" sz="2000" b="1" dirty="0"/>
              <a:t>：</a:t>
            </a:r>
            <a:r>
              <a:rPr lang="en-US" altLang="zh-CN" sz="2000" b="1" dirty="0"/>
              <a:t>1-3</a:t>
            </a:r>
            <a:r>
              <a:rPr lang="zh-CN" altLang="en-US" sz="2000" b="1" dirty="0"/>
              <a:t>）。</a:t>
            </a:r>
            <a:endParaRPr lang="es-E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zh-CN" altLang="en-US" sz="4400" b="1" spc="50" dirty="0">
                <a:ln w="9525" cmpd="sng">
                  <a:solidFill>
                    <a:schemeClr val="accent1"/>
                  </a:solidFill>
                  <a:prstDash val="solid"/>
                </a:ln>
                <a:solidFill>
                  <a:srgbClr val="70AD47">
                    <a:tint val="1000"/>
                  </a:srgbClr>
                </a:solidFill>
                <a:effectLst>
                  <a:glow rad="38100">
                    <a:schemeClr val="accent1">
                      <a:alpha val="40000"/>
                    </a:schemeClr>
                  </a:glow>
                </a:effectLst>
              </a:rPr>
              <a:t>在逼迫中忠心</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p:cNvSpPr txBox="1"/>
          <p:nvPr/>
        </p:nvSpPr>
        <p:spPr>
          <a:xfrm>
            <a:off x="463663" y="691080"/>
            <a:ext cx="9810748" cy="707886"/>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zh-CN" altLang="en-US" sz="2000" b="1" dirty="0">
                <a:solidFill>
                  <a:schemeClr val="accent6">
                    <a:lumMod val="20000"/>
                    <a:lumOff val="80000"/>
                  </a:schemeClr>
                </a:solidFill>
                <a:effectLst>
                  <a:glow rad="139700">
                    <a:srgbClr val="00500B">
                      <a:alpha val="72000"/>
                    </a:srgbClr>
                  </a:glow>
                </a:effectLst>
                <a:latin typeface="Comic Sans MS" panose="030F0702030302020204" pitchFamily="66" charset="0"/>
              </a:rPr>
              <a:t>亲爱的弟兄啊，我想尽心写信给你们，论我们同得救恩的时候，就不得不写信劝你们，</a:t>
            </a:r>
          </a:p>
          <a:p>
            <a:pPr algn="ctr"/>
            <a:r>
              <a:rPr lang="zh-CN" altLang="en-US" sz="2000" b="1" dirty="0">
                <a:solidFill>
                  <a:schemeClr val="accent6">
                    <a:lumMod val="20000"/>
                    <a:lumOff val="80000"/>
                  </a:schemeClr>
                </a:solidFill>
                <a:effectLst>
                  <a:glow rad="139700">
                    <a:srgbClr val="00500B">
                      <a:alpha val="72000"/>
                    </a:srgbClr>
                  </a:glow>
                </a:effectLst>
                <a:latin typeface="Comic Sans MS" panose="030F0702030302020204" pitchFamily="66" charset="0"/>
              </a:rPr>
              <a:t>要为从前一次交付圣徒的真道竭力地争辩。</a:t>
            </a:r>
            <a:r>
              <a:rPr lang="es-ES" sz="2000"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zh-CN" altLang="en-U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犹大书</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 1:3)</a:t>
            </a:r>
          </a:p>
        </p:txBody>
      </p:sp>
      <p:sp>
        <p:nvSpPr>
          <p:cNvPr id="6" name="CuadroTexto 5"/>
          <p:cNvSpPr txBox="1"/>
          <p:nvPr/>
        </p:nvSpPr>
        <p:spPr>
          <a:xfrm>
            <a:off x="3635390" y="1579944"/>
            <a:ext cx="8556610" cy="707886"/>
          </a:xfrm>
          <a:prstGeom prst="rect">
            <a:avLst/>
          </a:prstGeom>
          <a:noFill/>
        </p:spPr>
        <p:txBody>
          <a:bodyPr wrap="square" rtlCol="0">
            <a:spAutoFit/>
          </a:bodyPr>
          <a:lstStyle/>
          <a:p>
            <a:pPr>
              <a:spcBef>
                <a:spcPts val="600"/>
              </a:spcBef>
            </a:pPr>
            <a:r>
              <a:rPr lang="zh-CN" altLang="en-US" sz="2000" b="1" dirty="0"/>
              <a:t>一旦获得政治权力，罗马教会就开始利用其权力要求每个人都遵守其宗教戒律，其中许多是歪曲了的。</a:t>
            </a:r>
            <a:endParaRPr lang="es-ES" sz="2000" b="1" dirty="0"/>
          </a:p>
        </p:txBody>
      </p:sp>
      <p:pic>
        <p:nvPicPr>
          <p:cNvPr id="4" name="Imagen 3" descr="Dibujo de una persona&#10;&#10;Descripción generada automáticamente con confianza baja"/>
          <p:cNvPicPr>
            <a:picLocks noChangeAspect="1"/>
          </p:cNvPicPr>
          <p:nvPr/>
        </p:nvPicPr>
        <p:blipFill>
          <a:blip r:embed="rId4"/>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3673124" y="3742608"/>
            <a:ext cx="6096000" cy="1015663"/>
          </a:xfrm>
          <a:prstGeom prst="rect">
            <a:avLst/>
          </a:prstGeom>
          <a:noFill/>
        </p:spPr>
        <p:txBody>
          <a:bodyPr wrap="square">
            <a:spAutoFit/>
          </a:bodyPr>
          <a:lstStyle/>
          <a:p>
            <a:pPr>
              <a:spcBef>
                <a:spcPts val="600"/>
              </a:spcBef>
            </a:pPr>
            <a:r>
              <a:rPr lang="zh-CN" altLang="en-US" sz="2000" b="1" dirty="0"/>
              <a:t>但他无法完全摧毁它。忠心的人在圣经教导的指引下，听从犹大的建议，为捍卫自己的信仰而奋力战斗（犹大书 </a:t>
            </a:r>
            <a:r>
              <a:rPr lang="en-US" altLang="zh-CN" sz="2000" b="1" dirty="0"/>
              <a:t>1</a:t>
            </a:r>
            <a:r>
              <a:rPr lang="zh-CN" altLang="en-US" sz="2000" b="1" dirty="0"/>
              <a:t>：</a:t>
            </a:r>
            <a:r>
              <a:rPr lang="en-US" altLang="zh-CN" sz="2000" b="1" dirty="0"/>
              <a:t>3</a:t>
            </a:r>
            <a:r>
              <a:rPr lang="zh-CN" altLang="en-US" sz="2000" b="1" dirty="0"/>
              <a:t>）。</a:t>
            </a:r>
            <a:endParaRPr lang="es-ES" sz="2000" b="1" dirty="0"/>
          </a:p>
        </p:txBody>
      </p:sp>
      <p:pic>
        <p:nvPicPr>
          <p:cNvPr id="12" name="Imagen 11" descr="Imagen que contiene reloj, grande, foto, cara&#10;&#10;Descripción generada automáticamente"/>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p:cNvPicPr>
            <a:picLocks noChangeAspect="1"/>
          </p:cNvPicPr>
          <p:nvPr/>
        </p:nvPicPr>
        <p:blipFill rotWithShape="1">
          <a:blip r:embed="rId7" cstate="email"/>
          <a:srcRect t="-1140"/>
          <a:stretch>
            <a:fillRect/>
          </a:stretch>
        </p:blipFill>
        <p:spPr>
          <a:xfrm>
            <a:off x="9769124" y="3281777"/>
            <a:ext cx="2347736" cy="3481154"/>
          </a:xfrm>
          <a:prstGeom prst="ellipse">
            <a:avLst/>
          </a:prstGeom>
          <a:ln>
            <a:noFill/>
          </a:ln>
          <a:effectLst>
            <a:softEdge rad="112500"/>
          </a:effectLst>
        </p:spPr>
      </p:pic>
      <p:sp>
        <p:nvSpPr>
          <p:cNvPr id="7" name="CuadroTexto 6"/>
          <p:cNvSpPr txBox="1"/>
          <p:nvPr/>
        </p:nvSpPr>
        <p:spPr>
          <a:xfrm>
            <a:off x="3673124" y="2661276"/>
            <a:ext cx="8518876" cy="707886"/>
          </a:xfrm>
          <a:prstGeom prst="rect">
            <a:avLst/>
          </a:prstGeom>
          <a:noFill/>
        </p:spPr>
        <p:txBody>
          <a:bodyPr wrap="square">
            <a:spAutoFit/>
          </a:bodyPr>
          <a:lstStyle/>
          <a:p>
            <a:pPr>
              <a:spcBef>
                <a:spcPts val="600"/>
              </a:spcBef>
            </a:pPr>
            <a:r>
              <a:rPr lang="zh-CN" altLang="en-US" sz="2000" b="1" dirty="0"/>
              <a:t>除此之外，宗教领导层的腐败也越来越严重。为了防止群众反抗他的权威，他从他们那里夺走了最宝贵的东西：上帝的话语。</a:t>
            </a:r>
            <a:endParaRPr lang="es-ES" sz="2000" b="1" dirty="0"/>
          </a:p>
        </p:txBody>
      </p:sp>
      <p:sp>
        <p:nvSpPr>
          <p:cNvPr id="9" name="CuadroTexto 8"/>
          <p:cNvSpPr txBox="1"/>
          <p:nvPr/>
        </p:nvSpPr>
        <p:spPr>
          <a:xfrm>
            <a:off x="3673124" y="5131715"/>
            <a:ext cx="6096000" cy="1323439"/>
          </a:xfrm>
          <a:prstGeom prst="rect">
            <a:avLst/>
          </a:prstGeom>
          <a:noFill/>
        </p:spPr>
        <p:txBody>
          <a:bodyPr wrap="square">
            <a:spAutoFit/>
          </a:bodyPr>
          <a:lstStyle/>
          <a:p>
            <a:pPr>
              <a:spcBef>
                <a:spcPts val="600"/>
              </a:spcBef>
            </a:pPr>
            <a:r>
              <a:rPr lang="zh-CN" altLang="en-US" sz="2000" b="1" dirty="0"/>
              <a:t>在上帝话语的力量激励下，他们无所畏惧地传播神的话语的教义。在启示录 </a:t>
            </a:r>
            <a:r>
              <a:rPr lang="en-US" altLang="zh-CN" sz="2000" b="1" dirty="0"/>
              <a:t>2</a:t>
            </a:r>
            <a:r>
              <a:rPr lang="zh-CN" altLang="en-US" sz="2000" b="1" dirty="0"/>
              <a:t>：</a:t>
            </a:r>
            <a:r>
              <a:rPr lang="en-US" altLang="zh-CN" sz="2000" b="1" dirty="0"/>
              <a:t>10 </a:t>
            </a:r>
            <a:r>
              <a:rPr lang="zh-CN" altLang="en-US" sz="2000" b="1" dirty="0"/>
              <a:t>这样的应许的加强下，他们至死忠心，并知道他们必将会得到生命的冠冕。</a:t>
            </a:r>
            <a:r>
              <a:rPr lang="es-ES" sz="2000" b="1"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77085" y="2650599"/>
            <a:ext cx="6614160" cy="1323439"/>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zh-CN" alt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捍卫真理</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分享圣经：瓦典西派</a:t>
            </a:r>
            <a:endParaRPr lang="es-ES" sz="4400" b="1" dirty="0">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p:cNvSpPr txBox="1"/>
          <p:nvPr/>
        </p:nvSpPr>
        <p:spPr>
          <a:xfrm>
            <a:off x="1695448" y="852947"/>
            <a:ext cx="8801101"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zh-CN" altLang="en-US" sz="2000" b="1" dirty="0">
                <a:solidFill>
                  <a:schemeClr val="accent3">
                    <a:lumMod val="75000"/>
                  </a:schemeClr>
                </a:solidFill>
                <a:latin typeface="Comic Sans MS" panose="030F0702030302020204" pitchFamily="66" charset="0"/>
              </a:rPr>
              <a:t>彼得和众使徒回答说：“顺从 神，不顺从人，是应当的</a:t>
            </a:r>
            <a:r>
              <a:rPr lang="zh-CN" altLang="en-US"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 </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 </a:t>
            </a:r>
            <a:r>
              <a:rPr lang="zh-CN" altLang="en-US" sz="1400" b="1" dirty="0">
                <a:solidFill>
                  <a:schemeClr val="accent3">
                    <a:lumMod val="75000"/>
                  </a:schemeClr>
                </a:solidFill>
                <a:latin typeface="Comic Sans MS" panose="030F0702030302020204" pitchFamily="66" charset="0"/>
              </a:rPr>
              <a:t>使徒行传</a:t>
            </a:r>
            <a:r>
              <a:rPr lang="es-ES" sz="1400" b="1" dirty="0">
                <a:solidFill>
                  <a:schemeClr val="accent3">
                    <a:lumMod val="75000"/>
                  </a:schemeClr>
                </a:solidFill>
                <a:latin typeface="Comic Sans MS" panose="030F0702030302020204" pitchFamily="66" charset="0"/>
              </a:rPr>
              <a:t> 5:29)</a:t>
            </a:r>
          </a:p>
        </p:txBody>
      </p:sp>
      <p:sp>
        <p:nvSpPr>
          <p:cNvPr id="6" name="CuadroTexto 5"/>
          <p:cNvSpPr txBox="1"/>
          <p:nvPr/>
        </p:nvSpPr>
        <p:spPr>
          <a:xfrm>
            <a:off x="2249802" y="1320585"/>
            <a:ext cx="6169303" cy="1323439"/>
          </a:xfrm>
          <a:prstGeom prst="rect">
            <a:avLst/>
          </a:prstGeom>
          <a:noFill/>
        </p:spPr>
        <p:txBody>
          <a:bodyPr wrap="square" rtlCol="0">
            <a:spAutoFit/>
          </a:bodyPr>
          <a:lstStyle/>
          <a:p>
            <a:pPr>
              <a:spcBef>
                <a:spcPts val="600"/>
              </a:spcBef>
            </a:pPr>
            <a:r>
              <a:rPr lang="zh-CN" altLang="en-US" sz="2000" b="1" dirty="0"/>
              <a:t>彼得</a:t>
            </a:r>
            <a:r>
              <a:rPr lang="en-US" altLang="zh-CN" sz="2000" b="1" dirty="0"/>
              <a:t>·</a:t>
            </a:r>
            <a:r>
              <a:rPr lang="zh-CN" altLang="en-US" sz="2000" b="1" dirty="0"/>
              <a:t>沃尔多（</a:t>
            </a:r>
            <a:r>
              <a:rPr lang="en-US" altLang="zh-CN" sz="2000" b="1" dirty="0"/>
              <a:t>Peter Waldo</a:t>
            </a:r>
            <a:r>
              <a:rPr lang="zh-CN" altLang="en-US" sz="2000" b="1" dirty="0"/>
              <a:t>，</a:t>
            </a:r>
            <a:r>
              <a:rPr lang="en-US" altLang="zh-CN" sz="2000" b="1" dirty="0"/>
              <a:t>1140-1218 </a:t>
            </a:r>
            <a:r>
              <a:rPr lang="zh-CN" altLang="en-US" sz="2000" b="1" dirty="0"/>
              <a:t>年）是一位富有的法国商人，他放弃了自己的财富来宣扬基督，创立了“里昂穷人”运动，被称为“瓦典西派”。教皇亚历山大三世接受了他的贫困誓言。</a:t>
            </a:r>
            <a:endParaRPr lang="es-ES" sz="2000" b="1" dirty="0"/>
          </a:p>
        </p:txBody>
      </p:sp>
      <p:pic>
        <p:nvPicPr>
          <p:cNvPr id="2" name="Imagen 1" descr="Por Alexander Hoernigk - Obra do próprio, CC BY 3.0, https://commons.wikimedia.org/w/index.php?curid=4715529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8625840" y="1406945"/>
            <a:ext cx="3328037" cy="5275541"/>
          </a:xfrm>
          <a:prstGeom prst="rect">
            <a:avLst/>
          </a:prstGeom>
          <a:ln w="38100" cap="sq">
            <a:solidFill>
              <a:schemeClr val="accent1">
                <a:lumMod val="60000"/>
                <a:lumOff val="40000"/>
              </a:schemeClr>
            </a:solidFill>
            <a:prstDash val="solid"/>
            <a:miter lim="800000"/>
            <a:headEnd/>
            <a:tailEnd/>
          </a:ln>
          <a:effectLst>
            <a:outerShdw blurRad="50800" dist="38100" dir="2700000" algn="tl" rotWithShape="0">
              <a:srgbClr val="000000">
                <a:alpha val="43000"/>
              </a:srgbClr>
            </a:outerShdw>
          </a:effectLst>
        </p:spPr>
      </p:pic>
      <p:pic>
        <p:nvPicPr>
          <p:cNvPr id="4" name="Imagen 3"/>
          <p:cNvPicPr>
            <a:picLocks noChangeAspect="1"/>
          </p:cNvPicPr>
          <p:nvPr/>
        </p:nvPicPr>
        <p:blipFill>
          <a:blip r:embed="rId6" cstate="email"/>
          <a:stretch>
            <a:fillRect/>
          </a:stretch>
        </p:blipFill>
        <p:spPr>
          <a:xfrm>
            <a:off x="127318" y="710655"/>
            <a:ext cx="1041082" cy="3333618"/>
          </a:xfrm>
          <a:prstGeom prst="rect">
            <a:avLst/>
          </a:prstGeom>
          <a:ln w="38100" cap="sq">
            <a:solidFill>
              <a:schemeClr val="bg2">
                <a:lumMod val="50000"/>
              </a:schemeClr>
            </a:solidFill>
            <a:prstDash val="solid"/>
            <a:miter lim="800000"/>
            <a:headEnd/>
            <a:tailEnd/>
          </a:ln>
          <a:effectLst>
            <a:outerShdw blurRad="50800" dist="38100" dir="2700000" algn="tl" rotWithShape="0">
              <a:srgbClr val="000000">
                <a:alpha val="43000"/>
              </a:srgbClr>
            </a:outerShdw>
          </a:effectLst>
        </p:spPr>
      </p:pic>
      <p:pic>
        <p:nvPicPr>
          <p:cNvPr id="7" name="Imagen 6"/>
          <p:cNvPicPr>
            <a:picLocks noChangeAspect="1"/>
          </p:cNvPicPr>
          <p:nvPr/>
        </p:nvPicPr>
        <p:blipFill>
          <a:blip r:embed="rId7" cstate="email"/>
          <a:stretch>
            <a:fillRect/>
          </a:stretch>
        </p:blipFill>
        <p:spPr>
          <a:xfrm>
            <a:off x="430395" y="2370854"/>
            <a:ext cx="1754006" cy="1754006"/>
          </a:xfrm>
          <a:prstGeom prst="ellipse">
            <a:avLst/>
          </a:prstGeom>
          <a:ln>
            <a:noFill/>
          </a:ln>
          <a:effectLst>
            <a:softEdge rad="112500"/>
          </a:effectLst>
        </p:spPr>
      </p:pic>
      <p:sp>
        <p:nvSpPr>
          <p:cNvPr id="9" name="CuadroTexto 8"/>
          <p:cNvSpPr txBox="1"/>
          <p:nvPr/>
        </p:nvSpPr>
        <p:spPr>
          <a:xfrm>
            <a:off x="127318" y="4335634"/>
            <a:ext cx="6092506" cy="1015663"/>
          </a:xfrm>
          <a:prstGeom prst="rect">
            <a:avLst/>
          </a:prstGeom>
          <a:noFill/>
        </p:spPr>
        <p:txBody>
          <a:bodyPr wrap="square">
            <a:spAutoFit/>
          </a:bodyPr>
          <a:lstStyle/>
          <a:p>
            <a:pPr>
              <a:spcBef>
                <a:spcPts val="600"/>
              </a:spcBef>
            </a:pPr>
            <a:r>
              <a:rPr lang="zh-CN" altLang="en-US" sz="2000" b="1" dirty="0"/>
              <a:t>那时，教皇卢修斯三世谴责彼得</a:t>
            </a:r>
            <a:r>
              <a:rPr lang="en-US" altLang="zh-CN" sz="2000" b="1" dirty="0"/>
              <a:t>·</a:t>
            </a:r>
            <a:r>
              <a:rPr lang="zh-CN" altLang="en-US" sz="2000" b="1" dirty="0"/>
              <a:t>沃尔多的追随者是异教徒。然而，方济各会成为罗马教会的支柱，而瓦典西派则受到迫害，几乎灭绝。这是为什么呢</a:t>
            </a:r>
            <a:r>
              <a:rPr lang="es-ES" sz="2000" b="1" dirty="0"/>
              <a:t>?</a:t>
            </a:r>
          </a:p>
        </p:txBody>
      </p:sp>
      <p:pic>
        <p:nvPicPr>
          <p:cNvPr id="11" name="Imagen 10" descr="Imagen que contiene pequeño, tabla, cuarto, escritorio&#10;&#10;Descripción generada automáticamente"/>
          <p:cNvPicPr>
            <a:picLocks noChangeAspect="1"/>
          </p:cNvPicPr>
          <p:nvPr/>
        </p:nvPicPr>
        <p:blipFill rotWithShape="1">
          <a:blip r:embed="rId8" cstate="print"/>
          <a:srcRect/>
          <a:stretch>
            <a:fillRect/>
          </a:stretch>
        </p:blipFill>
        <p:spPr>
          <a:xfrm>
            <a:off x="6096000" y="4044273"/>
            <a:ext cx="4211954" cy="2727008"/>
          </a:xfrm>
          <a:prstGeom prst="ellipse">
            <a:avLst/>
          </a:prstGeom>
          <a:ln>
            <a:noFill/>
          </a:ln>
          <a:effectLst>
            <a:softEdge rad="112500"/>
          </a:effectLst>
        </p:spPr>
      </p:pic>
      <p:sp>
        <p:nvSpPr>
          <p:cNvPr id="10" name="CuadroTexto 9"/>
          <p:cNvSpPr txBox="1"/>
          <p:nvPr/>
        </p:nvSpPr>
        <p:spPr>
          <a:xfrm>
            <a:off x="2249802" y="2951801"/>
            <a:ext cx="6170297" cy="1015663"/>
          </a:xfrm>
          <a:prstGeom prst="rect">
            <a:avLst/>
          </a:prstGeom>
          <a:noFill/>
        </p:spPr>
        <p:txBody>
          <a:bodyPr wrap="square">
            <a:spAutoFit/>
          </a:bodyPr>
          <a:lstStyle/>
          <a:p>
            <a:pPr>
              <a:spcBef>
                <a:spcPts val="600"/>
              </a:spcBef>
            </a:pPr>
            <a:r>
              <a:rPr lang="zh-CN" altLang="en-US" sz="2000" b="1" dirty="0"/>
              <a:t>不久之后，阿西西的弗朗西斯（</a:t>
            </a:r>
            <a:r>
              <a:rPr lang="en-US" altLang="zh-CN" sz="2000" b="1" dirty="0"/>
              <a:t>1181-1226</a:t>
            </a:r>
            <a:r>
              <a:rPr lang="zh-CN" altLang="en-US" sz="2000" b="1" dirty="0"/>
              <a:t>）也发誓要一生贫困，并得到教皇英诺森三世的批准，创立了方济各会运动。</a:t>
            </a:r>
            <a:endParaRPr lang="es-ES" sz="2000" b="1" dirty="0"/>
          </a:p>
        </p:txBody>
      </p:sp>
      <p:sp>
        <p:nvSpPr>
          <p:cNvPr id="13" name="CuadroTexto 12"/>
          <p:cNvSpPr txBox="1"/>
          <p:nvPr/>
        </p:nvSpPr>
        <p:spPr>
          <a:xfrm>
            <a:off x="127318" y="5773135"/>
            <a:ext cx="6092506" cy="707886"/>
          </a:xfrm>
          <a:prstGeom prst="rect">
            <a:avLst/>
          </a:prstGeom>
          <a:noFill/>
        </p:spPr>
        <p:txBody>
          <a:bodyPr wrap="square">
            <a:spAutoFit/>
          </a:bodyPr>
          <a:lstStyle/>
          <a:p>
            <a:pPr>
              <a:spcBef>
                <a:spcPts val="600"/>
              </a:spcBef>
            </a:pPr>
            <a:r>
              <a:rPr lang="zh-CN" altLang="en-US" sz="2000" b="1" dirty="0"/>
              <a:t>因为他们忠诚的对象有所不同。前者忠于教皇，而后者则忠于圣经的教导。</a:t>
            </a:r>
            <a:endParaRPr lang="es-ES"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2609</Words>
  <Application>Microsoft Office PowerPoint</Application>
  <PresentationFormat>Panorámica</PresentationFormat>
  <Paragraphs>106</Paragraphs>
  <Slides>13</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Calibri</vt:lpstr>
      <vt:lpstr>Arial</vt:lpstr>
      <vt:lpstr>Aptos</vt:lpstr>
      <vt:lpstr>Comic Sans MS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115</cp:revision>
  <dcterms:created xsi:type="dcterms:W3CDTF">2024-04-06T15:01:00Z</dcterms:created>
  <dcterms:modified xsi:type="dcterms:W3CDTF">2024-04-23T06:40:00Z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88B2F2EF2C804050A2D1FCA357B3E4B4_13</vt:lpwstr>
  </property>
  <property fmtid="{D5CDD505-2E9C-101B-9397-08002B2CF9AE}" pid="3" name="KSOProductBuildVer">
    <vt:lpwstr>1033-12.2.0.13489</vt:lpwstr>
  </property>
</Properties>
</file>