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探子被派出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zh-CN" altLang="en-US" sz="2000" b="1" dirty="0"/>
            <a:t>公然地</a:t>
          </a:r>
          <a:r>
            <a:rPr lang="en-GB" sz="2000" b="1" dirty="0"/>
            <a:t> (</a:t>
          </a:r>
          <a:r>
            <a:rPr lang="en-US" altLang="zh-CN" sz="2000" b="1" dirty="0"/>
            <a:t>12 </a:t>
          </a:r>
          <a:r>
            <a:rPr lang="zh-CN" altLang="en-US" sz="2000" b="1" dirty="0"/>
            <a:t>个探子</a:t>
          </a:r>
          <a:r>
            <a:rPr lang="en-GB" sz="20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zh-CN" altLang="en-US" sz="2000" b="1" dirty="0"/>
            <a:t>秘密地（两名探子</a:t>
          </a:r>
          <a:r>
            <a:rPr lang="en-GB" sz="2000" b="1" dirty="0"/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探子的表现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zh-CN" altLang="en-US" sz="2000" b="1" dirty="0"/>
            <a:t>四十天探察</a:t>
          </a:r>
          <a:endParaRPr lang="en-GB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zh-CN" altLang="en-US" sz="2000" b="1" dirty="0"/>
            <a:t>躲藏了三天</a:t>
          </a:r>
          <a:endParaRPr lang="en-GB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探子的报告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zh-CN" altLang="en-US" sz="2000" b="1" dirty="0"/>
            <a:t>他们使人们气馁</a:t>
          </a:r>
          <a:endParaRPr lang="en-GB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zh-CN" altLang="en-US" sz="2000" b="1" dirty="0"/>
            <a:t>他们鼓励约书亚</a:t>
          </a:r>
          <a:endParaRPr lang="en-GB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#1" loCatId="list" qsTypeId="urn:microsoft.com/office/officeart/2005/8/quickstyle/3d2#2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以色列人在</a:t>
          </a:r>
          <a:endParaRPr lang="en-MY" altLang="zh-C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逾越节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sz="1800" b="1" dirty="0"/>
            <a:t>他们必须用血涂在门楣上（出埃及记 </a:t>
          </a:r>
          <a:r>
            <a:rPr lang="en-US" altLang="zh-CN" sz="1800" b="1" dirty="0"/>
            <a:t>12</a:t>
          </a:r>
          <a:r>
            <a:rPr lang="zh-CN" altLang="en-US" sz="1800" b="1" dirty="0"/>
            <a:t>：</a:t>
          </a:r>
          <a:r>
            <a:rPr lang="en-US" altLang="zh-CN" sz="1800" b="1" dirty="0"/>
            <a:t>7</a:t>
          </a:r>
          <a:r>
            <a:rPr lang="en-GB" sz="1800" b="1" dirty="0"/>
            <a:t>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sz="1800" b="1" dirty="0"/>
            <a:t>如果他们离开家，他们就会死</a:t>
          </a:r>
          <a:br>
            <a:rPr lang="es-ES" altLang="zh-CN" sz="1800" b="1" dirty="0"/>
          </a:br>
          <a:r>
            <a:rPr lang="zh-CN" altLang="en-US" sz="1600" b="1" dirty="0"/>
            <a:t>（出埃及记 </a:t>
          </a:r>
          <a:r>
            <a:rPr lang="en-US" altLang="zh-CN" sz="1600" b="1" dirty="0"/>
            <a:t>12</a:t>
          </a:r>
          <a:r>
            <a:rPr lang="zh-CN" altLang="en-US" sz="1600" b="1" dirty="0"/>
            <a:t>：</a:t>
          </a:r>
          <a:r>
            <a:rPr lang="en-US" altLang="zh-CN" sz="1600" b="1" dirty="0"/>
            <a:t>13</a:t>
          </a:r>
          <a:r>
            <a:rPr lang="en-GB" sz="1600" b="1" dirty="0"/>
            <a:t>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耶利哥的喇合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zh-CN" altLang="en-US" sz="1800" b="1" dirty="0"/>
            <a:t>他必须在窗户上放一根红绳子</a:t>
          </a:r>
          <a:br>
            <a:rPr lang="es-ES" altLang="zh-CN" sz="1800" b="1" dirty="0"/>
          </a:br>
          <a:r>
            <a:rPr lang="zh-CN" altLang="en-US" sz="1800" b="1" dirty="0"/>
            <a:t>（约书亚记 </a:t>
          </a:r>
          <a:r>
            <a:rPr lang="en-US" altLang="zh-CN" sz="1800" b="1" dirty="0"/>
            <a:t>2</a:t>
          </a:r>
          <a:r>
            <a:rPr lang="zh-CN" altLang="en-US" sz="1800" b="1" dirty="0"/>
            <a:t>：</a:t>
          </a:r>
          <a:r>
            <a:rPr lang="en-US" altLang="zh-CN" sz="1800" b="1" dirty="0"/>
            <a:t>18</a:t>
          </a:r>
          <a:r>
            <a:rPr lang="en-GB" sz="1800" b="1" dirty="0"/>
            <a:t>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zh-CN" altLang="en-US" sz="1800" b="1" dirty="0"/>
            <a:t>如果她离开家，她就会死</a:t>
          </a:r>
          <a:br>
            <a:rPr lang="zh-CN" altLang="en-US" sz="1800" b="1" dirty="0"/>
          </a:br>
          <a:r>
            <a:rPr lang="zh-CN" altLang="en-US" sz="1800" b="1" dirty="0"/>
            <a:t>（约书亚记 </a:t>
          </a:r>
          <a:r>
            <a:rPr lang="en-US" altLang="zh-CN" sz="1800" b="1" dirty="0"/>
            <a:t>2</a:t>
          </a:r>
          <a:r>
            <a:rPr lang="zh-CN" altLang="en-US" sz="1800" b="1" dirty="0"/>
            <a:t>：</a:t>
          </a:r>
          <a:r>
            <a:rPr lang="en-US" altLang="zh-CN" sz="1800" b="1" dirty="0"/>
            <a:t>19</a:t>
          </a:r>
          <a:r>
            <a:rPr lang="en-GB" sz="1800" b="1" dirty="0"/>
            <a:t>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5895" custScaleY="144674" custLinFactNeighborY="-9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X="-3995" custLinFactNeighborY="-6414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#1"/>
    <dgm:cxn modelId="{9E40FF1D-E1F8-47B4-A3B1-793B3712802A}" type="presOf" srcId="{6405A52B-111D-4C61-AD73-29763182C796}" destId="{C6514BCD-E44B-42D1-B0D0-329310F0950A}" srcOrd="0" destOrd="0" presId="urn:microsoft.com/office/officeart/2005/8/layout/hierarchy3#1"/>
    <dgm:cxn modelId="{DAD58521-55C7-444B-A126-667ED72ED4A2}" type="presOf" srcId="{349D57AF-D784-48AF-8B25-C26C2C823D0F}" destId="{B11AC3C5-6E50-4A51-8189-291B12B49027}" srcOrd="0" destOrd="0" presId="urn:microsoft.com/office/officeart/2005/8/layout/hierarchy3#1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#1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#1"/>
    <dgm:cxn modelId="{BCFBAA8F-8C61-436C-B5E1-71C1481AB523}" type="presOf" srcId="{15C3A5F2-2971-43D7-A54B-79EDDBA9AF2A}" destId="{7A6FB36C-C47A-4E5B-A75D-7F3173A4CF5C}" srcOrd="0" destOrd="0" presId="urn:microsoft.com/office/officeart/2005/8/layout/hierarchy3#1"/>
    <dgm:cxn modelId="{9DD91A97-8B02-4F51-8238-F3995D9BCC56}" type="presOf" srcId="{15C3A5F2-2971-43D7-A54B-79EDDBA9AF2A}" destId="{3A1C4EE2-D289-4F2C-81E5-6775CCE9B20E}" srcOrd="1" destOrd="0" presId="urn:microsoft.com/office/officeart/2005/8/layout/hierarchy3#1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#1"/>
    <dgm:cxn modelId="{E090C8BB-1542-4186-B397-2A7E4900FE56}" type="presOf" srcId="{1261F220-42E9-4C26-B01D-DCDB45CBF744}" destId="{6FD29593-0F47-498E-A227-7857A06540C7}" srcOrd="0" destOrd="0" presId="urn:microsoft.com/office/officeart/2005/8/layout/hierarchy3#1"/>
    <dgm:cxn modelId="{D1A788BE-5EB8-488D-BEFB-53CAFE2B43C1}" type="presOf" srcId="{F5252359-AAAA-480C-8FA5-BFE414FE9AE2}" destId="{9F5EBBF5-A2DE-43AF-AA24-79352D9E556A}" srcOrd="0" destOrd="0" presId="urn:microsoft.com/office/officeart/2005/8/layout/hierarchy3#1"/>
    <dgm:cxn modelId="{8EEEBFDD-99CA-4BF2-B4A0-D52BA8679BE9}" type="presOf" srcId="{82F8F07E-B4F3-4819-BCAE-848EA0AB292A}" destId="{0E2237D8-BE99-43AE-869C-1BAF9B408756}" srcOrd="0" destOrd="0" presId="urn:microsoft.com/office/officeart/2005/8/layout/hierarchy3#1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#1"/>
    <dgm:cxn modelId="{5CD008F6-F203-41A3-B048-5CD4343A8ABF}" type="presOf" srcId="{5D76C8FB-A817-4ED7-BEE0-B81833B5AB73}" destId="{045898C0-555C-4C36-867E-8DAF3D795777}" srcOrd="0" destOrd="0" presId="urn:microsoft.com/office/officeart/2005/8/layout/hierarchy3#1"/>
    <dgm:cxn modelId="{066395A4-54E2-44E8-9AB9-DA4AA8ED144A}" type="presParOf" srcId="{00D3D756-F677-49AF-B97E-4B7EA762A22B}" destId="{6BB35FB1-4B17-4B7B-80C7-304FED3ED4CB}" srcOrd="0" destOrd="0" presId="urn:microsoft.com/office/officeart/2005/8/layout/hierarchy3#1"/>
    <dgm:cxn modelId="{ACAF36AA-C84C-498E-9071-32DC29895810}" type="presParOf" srcId="{6BB35FB1-4B17-4B7B-80C7-304FED3ED4CB}" destId="{7ECF8735-BB71-4F9B-AF8D-5C6560222BCC}" srcOrd="0" destOrd="0" presId="urn:microsoft.com/office/officeart/2005/8/layout/hierarchy3#1"/>
    <dgm:cxn modelId="{97C10803-1736-403E-BF54-25B15257311C}" type="presParOf" srcId="{7ECF8735-BB71-4F9B-AF8D-5C6560222BCC}" destId="{7A6FB36C-C47A-4E5B-A75D-7F3173A4CF5C}" srcOrd="0" destOrd="0" presId="urn:microsoft.com/office/officeart/2005/8/layout/hierarchy3#1"/>
    <dgm:cxn modelId="{218D78F7-50BD-4C72-835F-EB1942881DB8}" type="presParOf" srcId="{7ECF8735-BB71-4F9B-AF8D-5C6560222BCC}" destId="{3A1C4EE2-D289-4F2C-81E5-6775CCE9B20E}" srcOrd="1" destOrd="0" presId="urn:microsoft.com/office/officeart/2005/8/layout/hierarchy3#1"/>
    <dgm:cxn modelId="{E02A2E97-9233-4EA2-8BEC-3BCAD6EE63BC}" type="presParOf" srcId="{6BB35FB1-4B17-4B7B-80C7-304FED3ED4CB}" destId="{08662543-81A5-4B31-A60F-3521CA0C3CCF}" srcOrd="1" destOrd="0" presId="urn:microsoft.com/office/officeart/2005/8/layout/hierarchy3#1"/>
    <dgm:cxn modelId="{DA832864-CCCD-4D6F-96A1-CF61CBEEACB1}" type="presParOf" srcId="{08662543-81A5-4B31-A60F-3521CA0C3CCF}" destId="{6FD29593-0F47-498E-A227-7857A06540C7}" srcOrd="0" destOrd="0" presId="urn:microsoft.com/office/officeart/2005/8/layout/hierarchy3#1"/>
    <dgm:cxn modelId="{2C5C4E23-2A91-4187-8874-7A3CCBB85BCC}" type="presParOf" srcId="{08662543-81A5-4B31-A60F-3521CA0C3CCF}" destId="{B11AC3C5-6E50-4A51-8189-291B12B49027}" srcOrd="1" destOrd="0" presId="urn:microsoft.com/office/officeart/2005/8/layout/hierarchy3#1"/>
    <dgm:cxn modelId="{0153CF6C-D69F-40CD-82EE-EF30414E8253}" type="presParOf" srcId="{08662543-81A5-4B31-A60F-3521CA0C3CCF}" destId="{C6514BCD-E44B-42D1-B0D0-329310F0950A}" srcOrd="2" destOrd="0" presId="urn:microsoft.com/office/officeart/2005/8/layout/hierarchy3#1"/>
    <dgm:cxn modelId="{BB92D115-2A1B-4186-86C3-C88892628DA9}" type="presParOf" srcId="{08662543-81A5-4B31-A60F-3521CA0C3CCF}" destId="{9F5EBBF5-A2DE-43AF-AA24-79352D9E556A}" srcOrd="3" destOrd="0" presId="urn:microsoft.com/office/officeart/2005/8/layout/hierarchy3#1"/>
    <dgm:cxn modelId="{DC9D70CD-9659-4792-8F57-959A30BA75FB}" type="presParOf" srcId="{00D3D756-F677-49AF-B97E-4B7EA762A22B}" destId="{D9E68133-E7D5-4645-B616-9684EA230912}" srcOrd="1" destOrd="0" presId="urn:microsoft.com/office/officeart/2005/8/layout/hierarchy3#1"/>
    <dgm:cxn modelId="{452E9B5D-99D4-4463-8F7E-27EA8FDE7360}" type="presParOf" srcId="{D9E68133-E7D5-4645-B616-9684EA230912}" destId="{F7AB0F8F-193F-4FDA-9F19-C95BCAA5491C}" srcOrd="0" destOrd="0" presId="urn:microsoft.com/office/officeart/2005/8/layout/hierarchy3#1"/>
    <dgm:cxn modelId="{515C5173-E981-49EF-AE9C-3A588D23B862}" type="presParOf" srcId="{F7AB0F8F-193F-4FDA-9F19-C95BCAA5491C}" destId="{DB3278D5-FA06-43AA-B519-12815FAE331E}" srcOrd="0" destOrd="0" presId="urn:microsoft.com/office/officeart/2005/8/layout/hierarchy3#1"/>
    <dgm:cxn modelId="{2F88AB35-5505-44D3-9E09-190348A8B185}" type="presParOf" srcId="{F7AB0F8F-193F-4FDA-9F19-C95BCAA5491C}" destId="{FDA0BC14-A5DE-43A9-AB33-328339BE59BE}" srcOrd="1" destOrd="0" presId="urn:microsoft.com/office/officeart/2005/8/layout/hierarchy3#1"/>
    <dgm:cxn modelId="{E8EF852F-AEF8-449E-B6A5-E4A5154DD0BC}" type="presParOf" srcId="{D9E68133-E7D5-4645-B616-9684EA230912}" destId="{5F848487-7C90-4DBB-862C-CFC7A5CC2806}" srcOrd="1" destOrd="0" presId="urn:microsoft.com/office/officeart/2005/8/layout/hierarchy3#1"/>
    <dgm:cxn modelId="{56059ECB-D16F-4503-8022-A0B2A2FE59F9}" type="presParOf" srcId="{5F848487-7C90-4DBB-862C-CFC7A5CC2806}" destId="{045898C0-555C-4C36-867E-8DAF3D795777}" srcOrd="0" destOrd="0" presId="urn:microsoft.com/office/officeart/2005/8/layout/hierarchy3#1"/>
    <dgm:cxn modelId="{205CFFD8-B02E-41EF-AB97-B837AC857257}" type="presParOf" srcId="{5F848487-7C90-4DBB-862C-CFC7A5CC2806}" destId="{9F4FCA65-AA28-4B2D-A27B-D3678611D661}" srcOrd="1" destOrd="0" presId="urn:microsoft.com/office/officeart/2005/8/layout/hierarchy3#1"/>
    <dgm:cxn modelId="{0F9E7939-03BF-4C6E-BC95-707CDBE1022D}" type="presParOf" srcId="{5F848487-7C90-4DBB-862C-CFC7A5CC2806}" destId="{BD5A8F5A-C612-4609-8613-BEF1DD385892}" srcOrd="2" destOrd="0" presId="urn:microsoft.com/office/officeart/2005/8/layout/hierarchy3#1"/>
    <dgm:cxn modelId="{3AC50625-0041-4AAD-948C-58ED0A067FAB}" type="presParOf" srcId="{5F848487-7C90-4DBB-862C-CFC7A5CC2806}" destId="{0E2237D8-BE99-43AE-869C-1BAF9B408756}" srcOrd="3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探子的报告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他们使人们气馁</a:t>
          </a:r>
          <a:endParaRPr lang="en-GB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他们鼓励约书亚</a:t>
          </a:r>
          <a:endParaRPr lang="en-GB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探子的表现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四十天探察</a:t>
          </a:r>
          <a:endParaRPr lang="en-GB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躲藏了三天</a:t>
          </a:r>
          <a:endParaRPr lang="en-GB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探子被派出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公然地</a:t>
          </a:r>
          <a:r>
            <a:rPr lang="en-GB" sz="2000" b="1" kern="1200" dirty="0"/>
            <a:t> (</a:t>
          </a:r>
          <a:r>
            <a:rPr lang="en-US" altLang="zh-CN" sz="2000" b="1" kern="1200" dirty="0"/>
            <a:t>12 </a:t>
          </a:r>
          <a:r>
            <a:rPr lang="zh-CN" altLang="en-US" sz="2000" b="1" kern="1200" dirty="0"/>
            <a:t>个探子</a:t>
          </a:r>
          <a:r>
            <a:rPr lang="en-GB" sz="2000" b="1" kern="1200" dirty="0"/>
            <a:t>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秘密地（两名探子</a:t>
          </a:r>
          <a:r>
            <a:rPr lang="en-GB" sz="2000" b="1" kern="1200" dirty="0"/>
            <a:t>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2467" y="66599"/>
          <a:ext cx="1722443" cy="86122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以色列人在</a:t>
          </a:r>
          <a:endParaRPr lang="en-MY" altLang="zh-C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逾越节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1" y="91823"/>
        <a:ext cx="1671995" cy="810773"/>
      </dsp:txXfrm>
    </dsp:sp>
    <dsp:sp modelId="{6FD29593-0F47-498E-A227-7857A06540C7}">
      <dsp:nvSpPr>
        <dsp:cNvPr id="0" name=""/>
        <dsp:cNvSpPr/>
      </dsp:nvSpPr>
      <dsp:spPr>
        <a:xfrm>
          <a:off x="174711" y="927821"/>
          <a:ext cx="172244" cy="78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02"/>
              </a:lnTo>
              <a:lnTo>
                <a:pt x="172244" y="78290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955" y="1143126"/>
          <a:ext cx="1704764" cy="113519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他们必须用血涂在门楣上（出埃及记 </a:t>
          </a:r>
          <a:r>
            <a:rPr lang="en-US" altLang="zh-CN" sz="1800" b="1" kern="1200" dirty="0"/>
            <a:t>12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7</a:t>
          </a:r>
          <a:r>
            <a:rPr lang="en-GB" sz="1800" b="1" kern="1200" dirty="0"/>
            <a:t>)</a:t>
          </a:r>
        </a:p>
      </dsp:txBody>
      <dsp:txXfrm>
        <a:off x="380204" y="1176375"/>
        <a:ext cx="1638266" cy="1068695"/>
      </dsp:txXfrm>
    </dsp:sp>
    <dsp:sp modelId="{C6514BCD-E44B-42D1-B0D0-329310F0950A}">
      <dsp:nvSpPr>
        <dsp:cNvPr id="0" name=""/>
        <dsp:cNvSpPr/>
      </dsp:nvSpPr>
      <dsp:spPr>
        <a:xfrm>
          <a:off x="174711" y="927821"/>
          <a:ext cx="172244" cy="218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709"/>
              </a:lnTo>
              <a:lnTo>
                <a:pt x="172244" y="218870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955" y="2493548"/>
          <a:ext cx="1734776" cy="12459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如果他们离开家，他们就会死</a:t>
          </a:r>
          <a:br>
            <a:rPr lang="es-ES" altLang="zh-CN" sz="1800" b="1" kern="1200" dirty="0"/>
          </a:br>
          <a:r>
            <a:rPr lang="zh-CN" altLang="en-US" sz="1600" b="1" kern="1200" dirty="0"/>
            <a:t>（出埃及记 </a:t>
          </a:r>
          <a:r>
            <a:rPr lang="en-US" altLang="zh-CN" sz="1600" b="1" kern="1200" dirty="0"/>
            <a:t>12</a:t>
          </a:r>
          <a:r>
            <a:rPr lang="zh-CN" altLang="en-US" sz="1600" b="1" kern="1200" dirty="0"/>
            <a:t>：</a:t>
          </a:r>
          <a:r>
            <a:rPr lang="en-US" altLang="zh-CN" sz="1600" b="1" kern="1200" dirty="0"/>
            <a:t>13</a:t>
          </a:r>
          <a:r>
            <a:rPr lang="en-GB" sz="1600" b="1" kern="1200" dirty="0"/>
            <a:t>)</a:t>
          </a:r>
        </a:p>
      </dsp:txBody>
      <dsp:txXfrm>
        <a:off x="383448" y="2530041"/>
        <a:ext cx="1661790" cy="1172978"/>
      </dsp:txXfrm>
    </dsp:sp>
    <dsp:sp modelId="{DB3278D5-FA06-43AA-B519-12815FAE331E}">
      <dsp:nvSpPr>
        <dsp:cNvPr id="0" name=""/>
        <dsp:cNvSpPr/>
      </dsp:nvSpPr>
      <dsp:spPr>
        <a:xfrm>
          <a:off x="2167854" y="66599"/>
          <a:ext cx="1722443" cy="86122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耶利哥的喇合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3078" y="91823"/>
        <a:ext cx="1671995" cy="810773"/>
      </dsp:txXfrm>
    </dsp:sp>
    <dsp:sp modelId="{045898C0-555C-4C36-867E-8DAF3D795777}">
      <dsp:nvSpPr>
        <dsp:cNvPr id="0" name=""/>
        <dsp:cNvSpPr/>
      </dsp:nvSpPr>
      <dsp:spPr>
        <a:xfrm>
          <a:off x="2340098" y="927821"/>
          <a:ext cx="172244" cy="89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74"/>
              </a:lnTo>
              <a:lnTo>
                <a:pt x="172244" y="898474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12343" y="1143126"/>
          <a:ext cx="1704764" cy="13663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他必须在窗户上放一根红绳子</a:t>
          </a:r>
          <a:br>
            <a:rPr lang="es-ES" altLang="zh-CN" sz="1800" b="1" kern="1200" dirty="0"/>
          </a:br>
          <a:r>
            <a:rPr lang="zh-CN" altLang="en-US" sz="1800" b="1" kern="1200" dirty="0"/>
            <a:t>（约书亚记 </a:t>
          </a:r>
          <a:r>
            <a:rPr lang="en-US" altLang="zh-CN" sz="1800" b="1" kern="1200" dirty="0"/>
            <a:t>2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18</a:t>
          </a:r>
          <a:r>
            <a:rPr lang="en-GB" sz="1800" b="1" kern="1200" dirty="0"/>
            <a:t>)</a:t>
          </a:r>
        </a:p>
      </dsp:txBody>
      <dsp:txXfrm>
        <a:off x="2552362" y="1183145"/>
        <a:ext cx="1624726" cy="1286299"/>
      </dsp:txXfrm>
    </dsp:sp>
    <dsp:sp modelId="{BD5A8F5A-C612-4609-8613-BEF1DD385892}">
      <dsp:nvSpPr>
        <dsp:cNvPr id="0" name=""/>
        <dsp:cNvSpPr/>
      </dsp:nvSpPr>
      <dsp:spPr>
        <a:xfrm>
          <a:off x="2340098" y="927821"/>
          <a:ext cx="117195" cy="228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57"/>
              </a:lnTo>
              <a:lnTo>
                <a:pt x="117195" y="228245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457293" y="2669530"/>
          <a:ext cx="1704764" cy="10814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如果她离开家，她就会死</a:t>
          </a:r>
          <a:br>
            <a:rPr lang="zh-CN" altLang="en-US" sz="1800" b="1" kern="1200" dirty="0"/>
          </a:br>
          <a:r>
            <a:rPr lang="zh-CN" altLang="en-US" sz="1800" b="1" kern="1200" dirty="0"/>
            <a:t>（约书亚记 </a:t>
          </a:r>
          <a:r>
            <a:rPr lang="en-US" altLang="zh-CN" sz="1800" b="1" kern="1200" dirty="0"/>
            <a:t>2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19</a:t>
          </a:r>
          <a:r>
            <a:rPr lang="en-GB" sz="1800" b="1" kern="1200" dirty="0"/>
            <a:t>)</a:t>
          </a:r>
        </a:p>
      </dsp:txBody>
      <dsp:txXfrm>
        <a:off x="2488969" y="2701206"/>
        <a:ext cx="1641412" cy="101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95999" y="4701588"/>
            <a:ext cx="56258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令人惊讶的</a:t>
            </a:r>
            <a:endParaRPr lang="en-MY" altLang="zh-CN" sz="60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恩典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530" y="6175175"/>
            <a:ext cx="4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二零二五年十月十一日，第二课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欺骗人的使团</a:t>
            </a:r>
            <a:endParaRPr lang="en-GB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638472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他们到吉甲营中见约书亚，对他和以色列人说：“我们是从远方来的，现在求你</a:t>
            </a:r>
          </a:p>
          <a:p>
            <a:pPr algn="ctr"/>
            <a:r>
              <a:rPr lang="zh-CN" altLang="en-U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与我们立约。</a:t>
            </a:r>
            <a:r>
              <a:rPr lang="en-U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注意喇合和基遍人之间的异同</a:t>
            </a:r>
            <a:r>
              <a:rPr lang="en-GB" sz="2000" b="1" dirty="0"/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67174" y="4150019"/>
            <a:ext cx="804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喇合随机撒谎，放走了探子。然而，基遍人却是故意撒谎，一心想欺骗，用诡计（见创世记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上）。此外，以色列的领袖们因没有征求上帝的意见而失败了（约书亚记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3" name="Imagen 12" descr="Un dibujo de un grupo de personas en una montañ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/>
          <p:cNvSpPr txBox="1"/>
          <p:nvPr/>
        </p:nvSpPr>
        <p:spPr>
          <a:xfrm>
            <a:off x="4067173" y="5355312"/>
            <a:ext cx="3357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这使他们陷入两难境地：消灭基遍人，还是信守他们的誓言（约书亚记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s-ES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00882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信心的元素</a:t>
                      </a:r>
                      <a:endParaRPr lang="en-GB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喇合</a:t>
                      </a:r>
                      <a:endParaRPr lang="en-GB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基遍人</a:t>
                      </a:r>
                      <a:endParaRPr lang="en-GB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  <a:effectLst/>
                        </a:rPr>
                        <a:t>基础</a:t>
                      </a:r>
                      <a:endParaRPr lang="en-GB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听见</a:t>
                      </a:r>
                      <a:r>
                        <a:rPr lang="en-GB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听见</a:t>
                      </a:r>
                      <a:r>
                        <a:rPr lang="en-GB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  <a:effectLst/>
                        </a:rPr>
                        <a:t>方法</a:t>
                      </a:r>
                      <a:endParaRPr lang="en-GB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说谎</a:t>
                      </a:r>
                      <a:r>
                        <a:rPr lang="en-GB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说谎</a:t>
                      </a:r>
                      <a:r>
                        <a:rPr lang="en-GB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  <a:effectLst/>
                        </a:rPr>
                        <a:t>目标</a:t>
                      </a:r>
                      <a:endParaRPr lang="en-GB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扩展</a:t>
                      </a:r>
                      <a:r>
                        <a:rPr lang="en-GB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扩展</a:t>
                      </a:r>
                      <a:r>
                        <a:rPr lang="en-GB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  <a:effectLst/>
                        </a:rPr>
                        <a:t>即时的结果</a:t>
                      </a:r>
                      <a:endParaRPr lang="en-GB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得拯救</a:t>
                      </a:r>
                      <a:r>
                        <a:rPr lang="en-GB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得拯救</a:t>
                      </a:r>
                      <a:r>
                        <a:rPr lang="en-GB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  <a:effectLst/>
                        </a:rPr>
                        <a:t>长期的效果</a:t>
                      </a:r>
                      <a:endParaRPr lang="en-GB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C00000"/>
                          </a:solidFill>
                        </a:rPr>
                        <a:t>完全成为国民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C00000"/>
                          </a:solidFill>
                        </a:rPr>
                        <a:t>奴役</a:t>
                      </a:r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祝福与诅咒</a:t>
            </a:r>
            <a:endParaRPr lang="en-GB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3386" y="588496"/>
            <a:ext cx="1132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现在你们是被咒诅的！你们中间的人必断不了作奴仆，为我 神的殿作劈柴挑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水的人。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466" y="1429361"/>
            <a:ext cx="596265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饶恕基遍人的性命就是违背了上帝的直接命令（申命记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）。违背对他们起的誓言也被认为是一种罪（书亚记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19;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4b</a:t>
            </a:r>
            <a:r>
              <a:rPr lang="zh-CN" altLang="en-US" sz="2000" b="1" dirty="0"/>
              <a:t>）。那么这个困境是如何得到解决的</a:t>
            </a:r>
            <a:r>
              <a:rPr lang="en-GB" sz="2000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66466" y="4873005"/>
            <a:ext cx="59295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此外，作为上帝家的挑水和劈柴之奴，他们经常与上帝接触。靠着上帝的恩典，咒诅变成了祝福。 “我断不喜悦恶人死亡，惟喜悦恶人转离所行的道而活 ”（以西结书 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 </a:t>
            </a:r>
            <a:r>
              <a:rPr lang="en-GB" sz="2000" b="1" dirty="0">
                <a:effectLst/>
              </a:rPr>
              <a:t>)</a:t>
            </a:r>
            <a:r>
              <a:rPr lang="zh-CN" altLang="en-US" sz="2000" b="1" dirty="0">
                <a:effectLst/>
              </a:rPr>
              <a:t>。</a:t>
            </a:r>
            <a:endParaRPr lang="en-GB" sz="2000" b="1" dirty="0">
              <a:effectLst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6466" y="2956812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他们的生命得以幸免，但却被置于咒诅之下（约书亚记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20-23</a:t>
            </a:r>
            <a:r>
              <a:rPr lang="zh-CN" altLang="en-US" sz="2000" b="1" dirty="0"/>
              <a:t>）。这诅咒是他们要代代相传的作以色列的奴隶。这使他们与上帝的子民建立了密切的关系，他们从此就未与上帝的子民分离过（尼希米记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6,25</a:t>
            </a:r>
            <a:r>
              <a:rPr lang="en-GB" sz="2000" b="1" dirty="0">
                <a:effectLst/>
              </a:rPr>
              <a:t>)</a:t>
            </a:r>
            <a:r>
              <a:rPr lang="zh-CN" altLang="en-US" sz="2000" b="1" dirty="0">
                <a:effectLst/>
              </a:rPr>
              <a:t>。</a:t>
            </a:r>
            <a:endParaRPr lang="en-GB" sz="2000" b="1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47743" y="1092755"/>
            <a:ext cx="91936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600" b="1" dirty="0">
                <a:latin typeface="Constantia" panose="02030602050306030303" pitchFamily="18" charset="0"/>
              </a:rPr>
              <a:t>以色列民要占领上帝所赐给他们的全部土地。那些不肯敬拜侍奉真神的民族要被赶出去。但上帝的旨意是要借着以色列人彰显祂的品德，借此吸引世人归向祂。福音的邀请必须传给全世界。</a:t>
            </a:r>
            <a:r>
              <a:rPr lang="en-US" altLang="zh-CN" sz="3600" b="1" dirty="0">
                <a:latin typeface="Constantia" panose="02030602050306030303" pitchFamily="18" charset="0"/>
              </a:rPr>
              <a:t>【</a:t>
            </a:r>
            <a:r>
              <a:rPr lang="zh-CN" altLang="en-US" sz="3600" b="1" dirty="0">
                <a:latin typeface="Constantia" panose="02030602050306030303" pitchFamily="18" charset="0"/>
              </a:rPr>
              <a:t>。。。</a:t>
            </a:r>
            <a:r>
              <a:rPr lang="en-US" altLang="zh-CN" sz="3600" b="1" dirty="0">
                <a:latin typeface="Constantia" panose="02030602050306030303" pitchFamily="18" charset="0"/>
              </a:rPr>
              <a:t>】</a:t>
            </a:r>
            <a:r>
              <a:rPr lang="zh-CN" altLang="en-US" sz="3600" b="1" dirty="0">
                <a:latin typeface="Constantia" panose="02030602050306030303" pitchFamily="18" charset="0"/>
              </a:rPr>
              <a:t>凡像迦南人喇合和摩押人路得那样离开偶像，转向真神的人，都可以与祂的选民联合。</a:t>
            </a:r>
            <a:r>
              <a:rPr lang="en-GB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52273" y="5657022"/>
            <a:ext cx="597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/>
              <a:t>怀爱伦（基督比喻实训，第二十三章，原文</a:t>
            </a:r>
            <a:r>
              <a:rPr lang="en-MY" altLang="zh-CN" sz="2000" b="1" dirty="0"/>
              <a:t>290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4444" y="1040633"/>
            <a:ext cx="511675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妓女喇合因着信，曾和和平平地接待探子，就不与那些不顺从的人一同灭亡。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zh-CN" altLang="en-US" sz="36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希伯来书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</a:t>
            </a:r>
            <a:r>
              <a:rPr lang="es-ES" sz="36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给以色列人的恩典</a:t>
            </a:r>
            <a:r>
              <a:rPr lang="en-GB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( </a:t>
            </a:r>
            <a:r>
              <a:rPr lang="zh-CN" alt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约书亚记</a:t>
            </a:r>
            <a:r>
              <a:rPr lang="en-GB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第二次的机会</a:t>
            </a:r>
            <a:endParaRPr lang="en-GB" sz="2000" b="1" dirty="0"/>
          </a:p>
          <a:p>
            <a:pPr>
              <a:spcBef>
                <a:spcPts val="18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给喇合的恩典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约书亚记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芥菜种一般的信心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圣约延伸到喇合身上</a:t>
            </a:r>
            <a:endParaRPr lang="en-GB" sz="2000" b="1" dirty="0"/>
          </a:p>
          <a:p>
            <a:pPr>
              <a:spcBef>
                <a:spcPts val="18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给基遍人的恩典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约书亚记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欺骗人的使团</a:t>
            </a:r>
            <a:endParaRPr lang="en-GB" altLang="zh-C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祝福与诅咒</a:t>
            </a:r>
            <a:endParaRPr lang="en-GB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81812" y="34880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迦南人已经超越了恩典的界限。因此，对以色列人的命令是：进去，把他们全部杀掉，夺取他们的财产。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81812" y="1568314"/>
            <a:ext cx="5874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然而，迦南仍有一些还没有跨越这些界限的人。所有愿意接受神想要向他们施予的恩典的人都得救免于毁灭。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给以色列百姓</a:t>
            </a:r>
            <a:endParaRPr lang="en-MY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的</a:t>
            </a:r>
            <a:endParaRPr lang="en-MY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恩典</a:t>
            </a:r>
            <a:endParaRPr lang="en-MY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约书亚记</a:t>
            </a:r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22-24)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3810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第二次机会</a:t>
            </a:r>
            <a:endParaRPr lang="en-GB" sz="40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当下，嫩的儿子约书亚从什亭暗暗打发两个人作探子，吩咐说：“你们去窥探那</a:t>
            </a:r>
          </a:p>
          <a:p>
            <a:pPr algn="ctr"/>
            <a:r>
              <a:rPr lang="zh-CN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地和耶利哥。”非二人去了，来到一个妓女名叫喇合的家里，就在那里躺卧。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-GB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</a:t>
            </a:r>
            <a:r>
              <a:rPr lang="zh-CN" alt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前段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GB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7000" y="135621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摩西派探子去迦南地视察，百姓不肯进去。四十年后，又派出了新的探子，结果就不一样了。</a:t>
            </a:r>
            <a:endParaRPr lang="en-GB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91302279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67000" y="498869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尽管新一代在巴兰的试探面前惨败，但上帝给了他们第二次机会（民数记 </a:t>
            </a:r>
            <a:r>
              <a:rPr lang="en-US" altLang="zh-CN" sz="2000" b="1" dirty="0"/>
              <a:t>25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1-3,31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16; </a:t>
            </a:r>
            <a:r>
              <a:rPr lang="zh-CN" altLang="en-US" sz="2000" b="1" dirty="0"/>
              <a:t>约书亚记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2667000" y="5900592"/>
            <a:ext cx="6857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这一次没有葡萄串，没有土地上的果实。只有一个信心的故事（喇合的故事），它鼓励以色列人去拥有那应许之地。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09648" y="1133942"/>
            <a:ext cx="57906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给喇合的恩典</a:t>
            </a:r>
            <a:endParaRPr lang="en-GB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约书亚记</a:t>
            </a:r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5360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芥菜种般的信心</a:t>
            </a:r>
            <a:endParaRPr lang="en-GB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80668" y="597765"/>
            <a:ext cx="91921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妓女喇合因着信，曾和和平平地接待探子，就不与那些不顺从的人一同灭亡。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希伯来书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25156" y="1278233"/>
            <a:ext cx="71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喇合的信心是基于什么（约书亚记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9-11</a:t>
            </a:r>
            <a:r>
              <a:rPr lang="en-GB" sz="2000" b="1" dirty="0"/>
              <a:t>)?</a:t>
            </a:r>
          </a:p>
        </p:txBody>
      </p:sp>
      <p:pic>
        <p:nvPicPr>
          <p:cNvPr id="18" name="Imagen 17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/>
          <p:cNvSpPr txBox="1"/>
          <p:nvPr/>
        </p:nvSpPr>
        <p:spPr>
          <a:xfrm>
            <a:off x="4825156" y="5898010"/>
            <a:ext cx="730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喇合是一个例子，说明任何降服于上帝的耶利哥居民可以有的结果。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825156" y="4974055"/>
            <a:ext cx="7404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圣经赞扬她所做的决定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因为她对上帝行事方式的理解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以及她用具体行动来支持她所说的话的做法（雅各书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25156" y="3742323"/>
            <a:ext cx="7250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她刚刚起步的信仰并不意味着对上帝的旨意有完全的理解。她尽她最大努力去帮助这些探子，并挽救她和家人的生命。对于上帝的知识会在以后的日子渐渐出现。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25156" y="3126144"/>
            <a:ext cx="7186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如果她信靠上帝，那么为什么她会用谎言来帮助这些探子呢</a:t>
            </a:r>
            <a:r>
              <a:rPr lang="en-GB" sz="2000" b="1" dirty="0"/>
              <a:t>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825156" y="1894412"/>
            <a:ext cx="7107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请注意，喇合谈到了每个人都知道的事件，例如渡过红海。但是，当其他人都畏惧希伯来人的上帝时，她却选择投身在这位上帝的羽翼之下避难（约书亚记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spc="300" dirty="0"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圣约延伸到喇合</a:t>
            </a:r>
            <a:endParaRPr lang="en-GB" sz="4000" b="1" spc="300" dirty="0"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9610" y="800440"/>
            <a:ext cx="733362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凡出了你家门往街上去的，他的血必归到自己的头上，与我们无干了。凡在你家里的，若有人下手害他，流他血的罪就归到我们的头上。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9915" y="1883581"/>
            <a:ext cx="705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喇合的逻辑是无可争辩的：我行了仁慈，拯救了你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现在你要仁慈行事，拯救我和我的亲人（约书亚记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3194469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3512615" y="2995953"/>
            <a:ext cx="4307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虽然她没有意识到这一点，但喇合要求以色列人对待她和家人，就像上帝自己对以色列人所有的行动一样，即以仁慈对待（申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89748" y="4983861"/>
            <a:ext cx="40634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探子们要求喇合满足他们在埃及逃脱死亡时所满足的相同条件。                              这样，她就被纳入了上帝与以色列家的盟约之中。</a:t>
            </a:r>
            <a:endParaRPr lang="en-GB" sz="2000" b="1" dirty="0"/>
          </a:p>
        </p:txBody>
      </p:sp>
      <p:pic>
        <p:nvPicPr>
          <p:cNvPr id="17" name="Imagen 16" descr="Dibujo de una person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07002" y="1133942"/>
            <a:ext cx="5795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给基遍人的恩典</a:t>
            </a:r>
            <a:endParaRPr lang="en-MY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  <a:p>
            <a:pPr algn="ctr"/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</a:t>
            </a:r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约书亚记 第九章</a:t>
            </a:r>
            <a:r>
              <a:rPr lang="en-GB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1945</Words>
  <Application>Microsoft Office PowerPoint</Application>
  <PresentationFormat>Panorámica</PresentationFormat>
  <Paragraphs>91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2025-09-18T09:24:00Z</dcterms:created>
  <dcterms:modified xsi:type="dcterms:W3CDTF">2025-10-05T14:43:37Z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BD0989871DD24EF2B8B94044AC16ECDD_13</vt:lpwstr>
  </property>
  <property fmtid="{D5CDD505-2E9C-101B-9397-08002B2CF9AE}" pid="3" name="KSOProductBuildVer">
    <vt:lpwstr>1033-12.2.0.22549</vt:lpwstr>
  </property>
</Properties>
</file>