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跟随约柜涉及到：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顺服上帝（十诫</a:t>
          </a:r>
          <a:r>
            <a:rPr lang="e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信靠上帝的眷顾（装有吗哪的器皿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尊重上帝任命的领袖（亚伦的杖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zh-CN" altLang="en-US" sz="2000" b="1" dirty="0"/>
            <a:t>神在我们面前干涸了红海（约书亚、迦勒，以及从埃及出来的那一代人中还活着的少数人</a:t>
          </a:r>
          <a:r>
            <a:rPr lang="en" sz="2000" b="1" dirty="0"/>
            <a:t>)</a:t>
          </a:r>
          <a:endParaRPr lang="es-ES" sz="20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zh-CN" altLang="en-US" sz="2000" b="1" dirty="0"/>
            <a:t>神在你们（生于旷野的新一代，注定要征服迦南地的人）面前，把约旦河干涸了</a:t>
          </a:r>
          <a:r>
            <a:rPr lang="en" sz="2000" b="1" dirty="0"/>
            <a:t>)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74987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跟随约柜涉及到：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顺服上帝（十诫</a:t>
          </a:r>
          <a:r>
            <a:rPr lang="e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信靠上帝的眷顾（装有吗哪的器皿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尊重上帝任命的领袖（亚伦的杖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7536" y="0"/>
          <a:ext cx="5559343" cy="182185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4867" y="1531572"/>
          <a:ext cx="5903158" cy="887777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神在我们面前干涸了红海（约书亚、迦勒，以及从埃及出来的那一代人中还活着的少数人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4867" y="1531572"/>
        <a:ext cx="5903158" cy="887777"/>
      </dsp:txXfrm>
    </dsp:sp>
    <dsp:sp modelId="{E24F0F28-3AFA-4E7A-8FCD-D0AD630BB311}">
      <dsp:nvSpPr>
        <dsp:cNvPr id="0" name=""/>
        <dsp:cNvSpPr/>
      </dsp:nvSpPr>
      <dsp:spPr>
        <a:xfrm>
          <a:off x="6063567" y="0"/>
          <a:ext cx="5559343" cy="1821856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91561" y="1531572"/>
          <a:ext cx="5761831" cy="887777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神在你们（生于旷野的新一代，注定要征服迦南地的人）面前，把约旦河干涸了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5991561" y="1531572"/>
        <a:ext cx="5761831" cy="887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zh-CN" altLang="en-US" sz="72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恩典的纪念碑</a:t>
            </a:r>
            <a:endParaRPr lang="en" sz="7200" b="1" dirty="0">
              <a:ln w="9525">
                <a:noFill/>
                <a:prstDash val="solid"/>
              </a:ln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blurRad="12700" dist="254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二零二五年十月十八日，第三课</a:t>
            </a:r>
            <a:endParaRPr lang="en" sz="2000" b="1" dirty="0">
              <a:solidFill>
                <a:srgbClr val="AAF4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388614" y="2230503"/>
            <a:ext cx="421704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约旦河的里程碑</a:t>
            </a:r>
            <a:endParaRPr lang="en" sz="44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他将海变成干地，众民步行过河。我们在那里因他欢喜</a:t>
            </a:r>
            <a:r>
              <a:rPr lang="zh-CN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。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诗篇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 66:6 )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沧海看见就奔逃，约旦河也倒流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诗篇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 114:3 )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303651"/>
            <a:ext cx="58782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横渡红海和约旦河是两个历史事件，它们作为救赎历史上的里程碑交织在一起（诗篇 </a:t>
            </a:r>
            <a:r>
              <a:rPr lang="en-US" altLang="zh-CN" sz="2000" b="1" dirty="0"/>
              <a:t>66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6; </a:t>
            </a:r>
            <a:r>
              <a:rPr lang="zh-CN" altLang="en-US" sz="2000" b="1" dirty="0"/>
              <a:t>诗篇 </a:t>
            </a:r>
            <a:r>
              <a:rPr lang="en-US" altLang="zh-CN" sz="2000" b="1" dirty="0"/>
              <a:t>114</a:t>
            </a:r>
            <a:r>
              <a:rPr lang="zh-CN" altLang="en-US" sz="2000" b="1" dirty="0"/>
              <a:t>）。</a:t>
            </a:r>
            <a:endParaRPr lang="en-MY" altLang="zh-CN" sz="2000" b="1" dirty="0"/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它们共同标志着我们从罪中被解救出来，以及我们得以获得永生。</a:t>
            </a:r>
            <a:endParaRPr lang="en" sz="2000" b="1" dirty="0"/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8029" y="5059239"/>
            <a:ext cx="57980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进入约旦河水对耶稣也有同样的影响，他被圣灵赋予能力来完成他的使命：将我们从罪中解救出来，并赐给我们永生（马可福音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9-11; </a:t>
            </a:r>
            <a:r>
              <a:rPr lang="zh-CN" altLang="en-US" sz="2000" b="1" dirty="0"/>
              <a:t>约翰福音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29;3:16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8029" y="4115152"/>
            <a:ext cx="5878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然而，对以利沙来说，同样的事件是领受圣灵的标志，使他能够完成他的使命（列王纪下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14-15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3171066"/>
            <a:ext cx="5798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奇迹般地渡过约旦河并被带到上帝面前，这对以利亚来说是现实的（列王纪下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1,7,8,11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4000" b="1" dirty="0">
                <a:latin typeface="Constantia" panose="02030602050306030303" pitchFamily="18" charset="0"/>
              </a:rPr>
              <a:t>“  </a:t>
            </a:r>
            <a:r>
              <a:rPr lang="zh-CN" altLang="en-US" sz="3600" b="1" dirty="0">
                <a:latin typeface="Constantia" panose="02030602050306030303" pitchFamily="18" charset="0"/>
              </a:rPr>
              <a:t>故此我们当纪念上帝的仁爱和祂丰盛的恩惠。我们当像以色列人那样立石为证，把上帝为我们成就的大事刻在其上。当我们回想到上帝在我们人生旅程中与我们的往来，我们应当满心感谢地说：“我拿什么报答耶和华向我所赐的一切厚恩？我要举起救恩的杯，称扬耶和华的名。我要在祂众民面前向耶和华还我的愿”</a:t>
            </a:r>
            <a:r>
              <a:rPr lang="en-US" altLang="zh-CN" sz="3600" b="1" dirty="0">
                <a:latin typeface="Constantia" panose="02030602050306030303" pitchFamily="18" charset="0"/>
              </a:rPr>
              <a:t>(</a:t>
            </a:r>
            <a:r>
              <a:rPr lang="zh-CN" altLang="en-US" sz="3600" b="1" dirty="0">
                <a:latin typeface="Constantia" panose="02030602050306030303" pitchFamily="18" charset="0"/>
              </a:rPr>
              <a:t>诗篇 </a:t>
            </a:r>
            <a:r>
              <a:rPr lang="en-US" sz="3600" b="1" dirty="0">
                <a:latin typeface="Constantia" panose="02030602050306030303" pitchFamily="18" charset="0"/>
              </a:rPr>
              <a:t>116:12-14</a:t>
            </a:r>
            <a:r>
              <a:rPr lang="zh-CN" altLang="en-US" sz="3600" b="1" dirty="0">
                <a:latin typeface="Constantia" panose="02030602050306030303" pitchFamily="18" charset="0"/>
              </a:rPr>
              <a:t>）”</a:t>
            </a:r>
            <a:endParaRPr lang="en" sz="3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5647945" y="5372981"/>
            <a:ext cx="5466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怀爱伦（历代愿望，第三十六章，原文</a:t>
            </a:r>
            <a:r>
              <a:rPr lang="en-MY" altLang="zh-CN" sz="2000" b="1" dirty="0"/>
              <a:t>348</a:t>
            </a:r>
            <a:r>
              <a:rPr lang="zh-CN" altLang="en-US" sz="2000" b="1" dirty="0"/>
              <a:t>面）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284808" y="565945"/>
            <a:ext cx="3737663" cy="49552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因为耶和华你们的 神在你们前面使约旦河的水干了，等着你们过来，</a:t>
            </a:r>
            <a:endParaRPr kumimoji="0" lang="en-MY" altLang="zh-CN" sz="2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3293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就如耶和华你们的 神</a:t>
            </a:r>
            <a:endParaRPr kumimoji="0" lang="en-MY" altLang="zh-CN" sz="2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3293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从前在我们前面使红海干了，等着我们过来一样，</a:t>
            </a:r>
            <a:endParaRPr kumimoji="0" lang="en-MY" altLang="zh-CN" sz="2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3293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要使地上万民都知道，耶和华的手大有能力，也要使你们永远敬畏耶和华你们的 神</a:t>
            </a:r>
            <a:r>
              <a:rPr lang="zh-CN" alt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。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约书亚记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4:23, 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7" y="3743380"/>
            <a:ext cx="45225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横渡约旦河（约书亚记 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对圣洁的要求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上帝的神迹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记念与遗忘（约书亚记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4 ):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纪念的标志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遗忘的危险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约旦河的里程碑</a:t>
            </a:r>
            <a:endParaRPr lang="en" sz="2000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82678" y="201892"/>
            <a:ext cx="5931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春天。雨水和融化的积雪已经填满了约旦河，已经到了泛滥的地步。它的河水迅速涌向死海。即使在最浅的地方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约旦浅滩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过河也是一次危险的冒险。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8342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4584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63449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505383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82678" y="2525605"/>
            <a:ext cx="5931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对人来说，不可能。对神来说，很容易：“你们要自洁，过约旦河。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39017" y="1724826"/>
            <a:ext cx="5974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整个群众，带着老人、孕妇、儿童和牲畜，要如何能过河呢？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022809" y="2705724"/>
            <a:ext cx="704597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横渡约旦河</a:t>
            </a:r>
            <a:endParaRPr lang="en" sz="4800" b="1" dirty="0">
              <a:ln w="0"/>
              <a:gradFill>
                <a:gsLst>
                  <a:gs pos="0">
                    <a:srgbClr val="99791F"/>
                  </a:gs>
                  <a:gs pos="50000">
                    <a:srgbClr val="DAB549"/>
                  </a:gs>
                  <a:gs pos="100000">
                    <a:srgbClr val="E8D19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zh-CN" altLang="en-US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约书亚记</a:t>
            </a:r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zh-CN" altLang="en-US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第三章</a:t>
            </a:r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对圣洁的要求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703402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约书亚吩咐百姓说：“你们要自洁，因为明天耶和华必在你们中间行奇事。</a:t>
            </a:r>
            <a:r>
              <a:rPr lang="en-US" sz="20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zh-CN" altLang="en-US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114300" y="1371600"/>
            <a:ext cx="729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四十年来，云彩一直预示着拔营离开出发的时间，约柜则引导以色列人到达新的目的地（民数记 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17;10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33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45258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281464" y="2311063"/>
            <a:ext cx="42051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是时候启程了。他们在什亭（</a:t>
            </a:r>
            <a:r>
              <a:rPr lang="en-US" altLang="zh-CN" sz="2000" b="1" dirty="0"/>
              <a:t>Shittim</a:t>
            </a:r>
            <a:r>
              <a:rPr lang="zh-CN" altLang="en-US" sz="2000" b="1" dirty="0"/>
              <a:t>）拔营启程，到达约旦河对岸扎营了三天。然后他们接到命令，跟随约柜进入应许之地（约书亚记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1-3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348155" y="4295750"/>
            <a:ext cx="388457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但有一个先决条件：他们必须先自洁（约书亚记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）。                       </a:t>
            </a:r>
            <a:endParaRPr lang="en-MY" altLang="zh-CN" sz="2000" b="1" dirty="0"/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 这种献身包括仪式上的洁净（洗衣服和身体）、弃绝罪，以及对服从上帝的命令持接受的态度。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上帝的神迹</a:t>
            </a:r>
            <a:endParaRPr lang="en" sz="40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128587" y="703642"/>
            <a:ext cx="11838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那从上往下流的水，便在极远之地、撒拉但旁的亚当城那里停住，立起成垒；</a:t>
            </a:r>
          </a:p>
          <a:p>
            <a:pPr algn="ctr"/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那往亚拉巴的海，就是盐海下流的水全然断绝。于是，百姓在耶利哥的对面过去了。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76387"/>
            <a:ext cx="575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神是“独行奇事的耶和华”（诗篇</a:t>
            </a:r>
            <a:r>
              <a:rPr lang="en-US" altLang="zh-CN" sz="2000" b="1" dirty="0"/>
              <a:t>72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）。因此，我们承认他是独一的神（诗篇 </a:t>
            </a:r>
            <a:r>
              <a:rPr lang="en-US" altLang="zh-CN" sz="2000" b="1" dirty="0"/>
              <a:t>86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我们记念他的奇事（诗篇 </a:t>
            </a:r>
            <a:r>
              <a:rPr lang="en-US" altLang="zh-CN" sz="2000" b="1" dirty="0"/>
              <a:t>77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我们讲述他奇妙的事迹（诗篇 </a:t>
            </a:r>
            <a:r>
              <a:rPr lang="en-US" altLang="zh-CN" sz="2000" b="1" dirty="0"/>
              <a:t>96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7" y="5646526"/>
            <a:ext cx="6719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横渡约旦河是神的神迹之一，它预言性地指向了神应许在我们身上行的另一项大奇事：就是进入天上的迦南地（撒迦利亚书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6-8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207603"/>
            <a:ext cx="5753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对于创造万物的他来说，没有什么是太难或太奇妙的（耶利米书 </a:t>
            </a:r>
            <a:r>
              <a:rPr lang="en-US" altLang="zh-CN" sz="2000" b="1" dirty="0"/>
              <a:t>32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17; </a:t>
            </a:r>
            <a:r>
              <a:rPr lang="zh-CN" altLang="en-US" sz="2000" b="1" dirty="0"/>
              <a:t>路加福音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37</a:t>
            </a:r>
            <a:r>
              <a:rPr lang="zh-CN" altLang="en-US" sz="2000" b="1" dirty="0"/>
              <a:t>）。                       因此，我们可以相信他也能在我们的人生中施行奇事（诗篇 </a:t>
            </a:r>
            <a:r>
              <a:rPr lang="en-US" altLang="zh-CN" sz="2000" b="1" dirty="0"/>
              <a:t>107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336393"/>
            <a:ext cx="676527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记念和遗忘
（约书亚记 第四章）</a:t>
            </a:r>
            <a:endParaRPr lang="en" sz="4000" b="1" dirty="0">
              <a:ln w="0"/>
              <a:gradFill>
                <a:gsLst>
                  <a:gs pos="0">
                    <a:srgbClr val="A47E64"/>
                  </a:gs>
                  <a:gs pos="50000">
                    <a:srgbClr val="D1BDB0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纪念的标志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这些石头在你们中间可以作为证据。日后你们的子孙问你们说：‘这些石头是甚</a:t>
            </a:r>
          </a:p>
          <a:p>
            <a:pPr algn="ctr"/>
            <a:r>
              <a:rPr lang="zh-CN" alt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么意思？’</a:t>
            </a:r>
            <a:r>
              <a:rPr lang="en-US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你们就对他们说：。。。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 </a:t>
            </a:r>
            <a:r>
              <a:rPr lang="zh-CN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 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4:6-7</a:t>
            </a:r>
            <a:r>
              <a:rPr lang="zh-CN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前段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400" y="1341501"/>
            <a:ext cx="687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在圣经中，标志（证据）这个词可以有多种含义</a:t>
            </a:r>
            <a:r>
              <a:rPr lang="en" sz="2000" b="1" dirty="0"/>
              <a:t>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dirty="0"/>
                <a:t>这是一个惊人的行为（列王纪上 </a:t>
              </a:r>
              <a:r>
                <a:rPr lang="en-US" altLang="zh-CN" b="1" dirty="0"/>
                <a:t>13 </a:t>
              </a:r>
              <a:r>
                <a:rPr lang="zh-CN" altLang="en-US" b="1" dirty="0"/>
                <a:t>章：</a:t>
              </a:r>
              <a:r>
                <a:rPr lang="en" b="1" kern="1200" dirty="0"/>
                <a:t>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dirty="0"/>
                <a:t>某物的象征（创世记 </a:t>
              </a:r>
              <a:r>
                <a:rPr lang="en-US" altLang="zh-CN" b="1" dirty="0"/>
                <a:t>9</a:t>
              </a:r>
              <a:r>
                <a:rPr lang="zh-CN" altLang="en-US" b="1" dirty="0"/>
                <a:t>：</a:t>
              </a:r>
              <a:r>
                <a:rPr lang="en-US" altLang="zh-CN" b="1" dirty="0"/>
                <a:t>13</a:t>
              </a:r>
              <a:r>
                <a:rPr lang="en" b="1" kern="1200" dirty="0"/>
                <a:t>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dirty="0"/>
                <a:t>警告的记号（出埃及记</a:t>
              </a:r>
              <a:r>
                <a:rPr lang="en-US" altLang="zh-CN" b="1" dirty="0"/>
                <a:t>12</a:t>
              </a:r>
              <a:r>
                <a:rPr lang="zh-CN" altLang="en-US" b="1" dirty="0"/>
                <a:t>：</a:t>
              </a:r>
              <a:r>
                <a:rPr lang="en-US" altLang="zh-CN" b="1" dirty="0"/>
                <a:t>13</a:t>
              </a:r>
              <a:r>
                <a:rPr lang="zh-CN" altLang="en-US" b="1" dirty="0"/>
                <a:t>）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dirty="0"/>
                <a:t>一个独特的标记（结 </a:t>
              </a:r>
              <a:r>
                <a:rPr lang="en-US" altLang="zh-CN" b="1" dirty="0"/>
                <a:t>20</a:t>
              </a:r>
              <a:r>
                <a:rPr lang="zh-CN" altLang="en-US" b="1" dirty="0"/>
                <a:t>：</a:t>
              </a:r>
              <a:r>
                <a:rPr lang="en-US" altLang="zh-CN" b="1" dirty="0"/>
                <a:t>20</a:t>
              </a:r>
              <a:r>
                <a:rPr lang="en" b="1" kern="1200" dirty="0"/>
                <a:t>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dirty="0"/>
                <a:t>一个纪念（创世记 </a:t>
              </a:r>
              <a:r>
                <a:rPr lang="en-US" altLang="zh-CN" b="1" dirty="0"/>
                <a:t>28</a:t>
              </a:r>
              <a:r>
                <a:rPr lang="zh-CN" altLang="en-US" b="1" dirty="0"/>
                <a:t>：</a:t>
              </a:r>
              <a:r>
                <a:rPr lang="en-US" altLang="zh-CN" b="1" dirty="0"/>
                <a:t>18</a:t>
              </a:r>
              <a:r>
                <a:rPr lang="en" b="1" kern="1200" dirty="0"/>
                <a:t>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90350" y="3347233"/>
            <a:ext cx="689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约书亚从约旦河中取来的十二块石头作为标志，属于最后一种类型：纪念。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52400" y="5120551"/>
            <a:ext cx="6896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新一代必须知道上帝做了什么。他们的信心必须建立在上帝以往所行的奇迹之上。父母有责任将这些知识传授给孩子（申命记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）。有了这些知识，我们每个人都必须按照自己的信心而生活。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52400" y="4120277"/>
            <a:ext cx="6877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除了纪念本身之外，神在要求竖立这些石头时所想的目的是什么呢（书亚记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6-7</a:t>
            </a:r>
            <a:r>
              <a:rPr lang="en" sz="2000" b="1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遗忘的危险</a:t>
            </a:r>
            <a:endParaRPr lang="en" sz="4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4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611817"/>
            <a:ext cx="11220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以色列人行耶和华眼中看为恶的事，忘记耶和华他们的 神，去事奉诸巴力和</a:t>
            </a:r>
          </a:p>
          <a:p>
            <a:pPr algn="ctr"/>
            <a:r>
              <a:rPr lang="zh-CN" altLang="en-US" sz="20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亚舍拉。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士师记 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在吉甲设立 十二块纪念石时，约书亚强调了两点（约书亚记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</a:t>
            </a:r>
            <a:r>
              <a:rPr lang="en" sz="2000" b="1" dirty="0"/>
              <a:t>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84982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632953" y="4357991"/>
            <a:ext cx="6063371" cy="1006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新一代有犯下与父母相同的错误的危险：忘记上帝的大能作为。不幸的是，他们还是忘记了，并且为此自食其果（士师记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7-8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76513" y="5502419"/>
            <a:ext cx="7591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因此，我们要常常把神如何照顾我们的祖先，以及我们亲眼所看到神大能之手的时刻，在脑海中保持新鲜，这是多么的重要</a:t>
            </a:r>
            <a:r>
              <a:rPr lang="en" sz="2000" b="1" dirty="0"/>
              <a:t>!</a:t>
            </a: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1942</Words>
  <Application>Microsoft Office PowerPoint</Application>
  <PresentationFormat>Panorámica</PresentationFormat>
  <Paragraphs>72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107</cp:revision>
  <dcterms:created xsi:type="dcterms:W3CDTF">2025-09-23T16:48:06Z</dcterms:created>
  <dcterms:modified xsi:type="dcterms:W3CDTF">2025-10-13T09:12:12Z</dcterms:modified>
</cp:coreProperties>
</file>