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zh-CN" altLang="en-US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预像</a:t>
          </a:r>
          <a:endParaRPr lang="es-ES" sz="24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大卫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zh-CN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预告</a:t>
          </a:r>
          <a:endParaRPr lang="en-GB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新的大卫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耶利米书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zh-CN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实体</a:t>
          </a:r>
          <a:endParaRPr lang="en-GB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马太福音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#2" qsCatId="simple" csTypeId="urn:microsoft.com/office/officeart/2005/8/colors/colorful5#2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zh-CN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预像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祭牲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利未记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zh-CN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预告</a:t>
          </a:r>
          <a:endParaRPr lang="en-GB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受苦的仆人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以赛亚书 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zh-CN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实体</a:t>
          </a:r>
          <a:endParaRPr lang="en-GB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耶稣的死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约翰福音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#1" loCatId="hierarchy" qsTypeId="urn:microsoft.com/office/officeart/2005/8/quickstyle/3d3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zh-CN" altLang="en-US" sz="2000" b="1" dirty="0">
              <a:effectLst/>
            </a:rPr>
            <a:t>预表与实体</a:t>
          </a:r>
          <a:endParaRPr lang="en-GB" sz="20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以色列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出埃及记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圣所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基督</a:t>
          </a:r>
          <a:endParaRPr lang="en-GB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教会</a:t>
          </a:r>
          <a:endParaRPr lang="en-GB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末世</a:t>
          </a:r>
          <a:endParaRPr lang="en-GB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基督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教会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末世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基督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教会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末世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他被带到了埃及</a:t>
          </a:r>
          <a:endParaRPr lang="en-GB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马太福音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新以色列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加拉太书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十四万四千人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启示录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旷野四十天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马太福音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受洗并被基督所扶持着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哥林多前书 </a:t>
          </a:r>
          <a:r>
            <a:rPr lang="en-GB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从背道的教会中出来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启示录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他就像我们中间支起的一座圣幕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约翰福音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林前</a:t>
          </a:r>
          <a:r>
            <a:rPr lang="en-GB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新耶路撒冷，我们的圣幕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启示录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zh-CN" alt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预表</a:t>
          </a:r>
          <a:endParaRPr lang="en-GB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zh-CN" alt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实体</a:t>
          </a:r>
          <a:endParaRPr lang="en-GB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我们是上帝的殿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69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69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69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#1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#1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#1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#1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#1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#1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#1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#1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#1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#1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#1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#1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#1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#1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#1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#1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#1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#1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#1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#1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#1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#1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#1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#1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#1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#1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#1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#1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#1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#1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#1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#1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#1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#1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#1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#1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#1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#1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#1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#1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#1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#1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#1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#1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#1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#1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#1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#1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#1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#1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#1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#1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#1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#1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#1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#1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#1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#1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#1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#1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#1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#1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#1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#1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#1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#1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#1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#1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#1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#1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#1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#1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#1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#1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#1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#1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#1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#1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#1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#1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#1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#1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#1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#1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#1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#1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#1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#1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#1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#1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#1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#1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#1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#1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#1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#1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#1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#1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#1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#1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#1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#1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#1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#1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#1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#1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#1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#1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#1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#1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#1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#1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#1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#1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#1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#1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#1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#1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#1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#1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#1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#1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#1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#1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#1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#1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#1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#1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#1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#1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#1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#1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#1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#1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#1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#1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#1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#1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#1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#1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#1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#1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#1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#1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#1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#1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#1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#1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#1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#1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#1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#1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#1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#1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#1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#1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#1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#1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#1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#1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#1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#1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#1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#1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#1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#1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#1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#1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#1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#1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#1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#1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#1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#1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#1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#1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#1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#1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#1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#1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#1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#1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#1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#1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#1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#1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#1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#1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#1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#1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#1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#1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#1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#1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#1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#1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#1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#1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#1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#1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#1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#1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#1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#1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#1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#1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#1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#1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#1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#1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#1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#1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#1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#1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#1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#1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#1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#1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#1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#1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#1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#1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#1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#1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#1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#1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#1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#1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#1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#1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#1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#1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#1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#1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#1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#1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#1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#1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#1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#1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#1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#1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#1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#1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#1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#1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#1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#1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#1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#1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#1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#1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#1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#1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#1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#1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#1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#1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#1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#1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#3" qsCatId="simple" csTypeId="urn:microsoft.com/office/officeart/2005/8/colors/colorful5#3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耶稣在约旦受洗后，曾与邪恶势力争斗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他在旷野中待了四十天后才开始工作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他在十字架上击败了敌人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祂赐予我们战胜属灵敌人的胜利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他赐予我们真正的安息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他赐予我们一份永不朽坏的产业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预像</a:t>
          </a:r>
          <a:endParaRPr lang="es-ES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大卫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预告</a:t>
          </a:r>
          <a:endParaRPr lang="en-GB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新的大卫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耶利米书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实体</a:t>
          </a:r>
          <a:endParaRPr lang="en-GB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马太福音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预像</a:t>
          </a:r>
          <a:endParaRPr lang="es-ES" sz="1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祭牲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利未记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预告</a:t>
          </a:r>
          <a:endParaRPr lang="en-GB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受苦的仆人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以赛亚书 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实体</a:t>
          </a:r>
          <a:endParaRPr lang="en-GB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耶稣的死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</a:t>
          </a: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约翰福音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194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37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0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78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194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37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0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3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194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37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0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78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74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7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194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37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0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78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194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37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0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3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194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37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0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78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74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63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194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37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0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78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194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37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0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3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194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08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37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0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0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78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74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904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52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35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74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7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19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/>
            </a:rPr>
            <a:t>预表与实体</a:t>
          </a:r>
          <a:endParaRPr lang="en-GB" sz="2000" b="1" kern="1200" dirty="0">
            <a:effectLst/>
          </a:endParaRPr>
        </a:p>
      </dsp:txBody>
      <dsp:txXfrm>
        <a:off x="-1291619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71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预表</a:t>
          </a:r>
          <a:endParaRPr lang="en-GB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71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21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实体</a:t>
          </a:r>
          <a:endParaRPr lang="en-GB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21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71" y="947483"/>
          <a:ext cx="1514919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以色列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71" y="947483"/>
        <a:ext cx="1514919" cy="377128"/>
      </dsp:txXfrm>
    </dsp:sp>
    <dsp:sp modelId="{554CDCC4-E83C-4FCF-B8A7-F0745A084CA0}">
      <dsp:nvSpPr>
        <dsp:cNvPr id="0" name=""/>
        <dsp:cNvSpPr/>
      </dsp:nvSpPr>
      <dsp:spPr>
        <a:xfrm>
          <a:off x="2447286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基督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447286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3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他被带到了埃及</a:t>
          </a:r>
          <a:endParaRPr lang="en-GB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3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1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马太福音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2:13-15</a:t>
          </a:r>
        </a:p>
      </dsp:txBody>
      <dsp:txXfrm>
        <a:off x="9467591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86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教会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447286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3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新以色列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3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1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加拉太书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1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86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末世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447286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3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十四万四千人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3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1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启示录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1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71" y="2361716"/>
          <a:ext cx="1514919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出埃及记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71" y="2361716"/>
        <a:ext cx="1514919" cy="377128"/>
      </dsp:txXfrm>
    </dsp:sp>
    <dsp:sp modelId="{D3776C98-DAB3-41A6-8F2F-AD7C15FAFF65}">
      <dsp:nvSpPr>
        <dsp:cNvPr id="0" name=""/>
        <dsp:cNvSpPr/>
      </dsp:nvSpPr>
      <dsp:spPr>
        <a:xfrm>
          <a:off x="2447286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基督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86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3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旷野四十天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3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1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马太福音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3:16-4:2</a:t>
          </a:r>
        </a:p>
      </dsp:txBody>
      <dsp:txXfrm>
        <a:off x="9467591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86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教会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86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3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受洗并被基督所扶持着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3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1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哥林多前书 </a:t>
          </a:r>
          <a:r>
            <a:rPr lang="en-GB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1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86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末世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86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3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从背道的教会中出来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3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1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启示录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1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71" y="3775948"/>
          <a:ext cx="1514919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圣所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71" y="3775948"/>
        <a:ext cx="1514919" cy="377128"/>
      </dsp:txXfrm>
    </dsp:sp>
    <dsp:sp modelId="{4A47AD15-951B-4BA1-AFA3-6BAE9D4AA4A0}">
      <dsp:nvSpPr>
        <dsp:cNvPr id="0" name=""/>
        <dsp:cNvSpPr/>
      </dsp:nvSpPr>
      <dsp:spPr>
        <a:xfrm>
          <a:off x="2447286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基督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86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3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他就像我们中间支起的一座圣幕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3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1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约翰福音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1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86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教会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86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3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我们是上帝的殿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3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1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林前</a:t>
          </a:r>
          <a:r>
            <a:rPr lang="en-GB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1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86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末世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86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3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新耶路撒冷，我们的圣幕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3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1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启示录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1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耶稣在约旦受洗后，曾与邪恶势力争斗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他在旷野中待了四十天后才开始工作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他在十字架上击败了敌人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祂赐予我们战胜属灵敌人的胜利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他赐予我们真正的安息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他赐予我们一份永不朽坏的产业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50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2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291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93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26180" y="122939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真正的约书亚</a:t>
            </a:r>
            <a:endParaRPr lang="en-GB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58274" y="6150851"/>
            <a:ext cx="3775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二零二五年十二月六日，第十课</a:t>
            </a:r>
            <a:endParaRPr lang="en-GB" sz="2000" b="1" dirty="0">
              <a:solidFill>
                <a:srgbClr val="F0DC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约书亚作为教会的预表</a:t>
            </a:r>
            <a:endParaRPr lang="en-GB" sz="40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76136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因我们并不是与属血气的争战，乃是与那些执政的、掌权的、管辖这幽暗世界的，</a:t>
            </a:r>
          </a:p>
          <a:p>
            <a:pPr algn="ctr"/>
            <a:r>
              <a:rPr lang="zh-CN" altLang="en-US" sz="20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以及天空属灵气的恶魔争战。</a:t>
            </a:r>
            <a:r>
              <a:rPr lang="en-GB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( </a:t>
            </a:r>
            <a:r>
              <a:rPr lang="zh-CN" alt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以弗所书</a:t>
            </a:r>
            <a:r>
              <a:rPr lang="en-GB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6:12)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2996" y="1648751"/>
            <a:ext cx="6162675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</a:rPr>
              <a:t>约书亚与教会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tx1"/>
                </a:solidFill>
              </a:rPr>
              <a:t>今天我们有一场战斗要打，由我们的“约书亚”领导，他为我们装备了所需要的铠甲军装（以弗所书 </a:t>
            </a:r>
            <a:r>
              <a:rPr lang="en-US" altLang="zh-CN" sz="2000" b="1" dirty="0">
                <a:solidFill>
                  <a:schemeClr val="tx1"/>
                </a:solidFill>
              </a:rPr>
              <a:t>6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r>
              <a:rPr lang="en-US" altLang="zh-CN" sz="2000" b="1" dirty="0">
                <a:solidFill>
                  <a:schemeClr val="tx1"/>
                </a:solidFill>
              </a:rPr>
              <a:t>10-12</a:t>
            </a:r>
            <a:r>
              <a:rPr lang="zh-CN" altLang="en-US" sz="2000" b="1" dirty="0">
                <a:solidFill>
                  <a:schemeClr val="tx1"/>
                </a:solidFill>
              </a:rPr>
              <a:t>）。</a:t>
            </a:r>
            <a:endParaRPr lang="es-ES" altLang="zh-CN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tx1"/>
                </a:solidFill>
              </a:rPr>
              <a:t>此外，他已经赐给了我们产业，并赐给了我们属灵的福气（以弗所书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r>
              <a:rPr lang="en-US" altLang="zh-CN" sz="2000" b="1" dirty="0">
                <a:solidFill>
                  <a:schemeClr val="tx1"/>
                </a:solidFill>
              </a:rPr>
              <a:t>3,11</a:t>
            </a:r>
            <a:r>
              <a:rPr lang="zh-CN" altLang="en-US" sz="2000" b="1" dirty="0">
                <a:solidFill>
                  <a:schemeClr val="tx1"/>
                </a:solidFill>
              </a:rPr>
              <a:t>）。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58781" y="4110393"/>
            <a:ext cx="5453912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</a:rPr>
              <a:t>约书亚与末世</a:t>
            </a:r>
            <a:endParaRPr lang="en-MY" altLang="zh-C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CN" altLang="en-US" sz="2000" b="1" dirty="0">
                <a:solidFill>
                  <a:schemeClr val="tx1"/>
                </a:solidFill>
              </a:rPr>
              <a:t>但约书亚的预表之完全成就将在末世，当所有恶军被毁灭，我们完全拥有我们的产业：一个我们可以放心生活的土地（启示录 </a:t>
            </a:r>
            <a:r>
              <a:rPr lang="en-US" altLang="zh-CN" sz="2000" b="1" dirty="0">
                <a:solidFill>
                  <a:schemeClr val="tx1"/>
                </a:solidFill>
              </a:rPr>
              <a:t>20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r>
              <a:rPr lang="en-US" altLang="zh-CN" sz="2000" b="1" dirty="0">
                <a:solidFill>
                  <a:schemeClr val="tx1"/>
                </a:solidFill>
              </a:rPr>
              <a:t>7-9; </a:t>
            </a:r>
            <a:r>
              <a:rPr lang="zh-CN" altLang="en-US" sz="2000" b="1" dirty="0">
                <a:solidFill>
                  <a:schemeClr val="tx1"/>
                </a:solidFill>
              </a:rPr>
              <a:t>以西结书</a:t>
            </a:r>
            <a:r>
              <a:rPr lang="en-US" altLang="zh-CN" sz="2000" b="1" dirty="0">
                <a:solidFill>
                  <a:schemeClr val="tx1"/>
                </a:solidFill>
              </a:rPr>
              <a:t>28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r>
              <a:rPr lang="en-US" altLang="zh-CN" sz="2000" b="1" dirty="0">
                <a:solidFill>
                  <a:schemeClr val="tx1"/>
                </a:solidFill>
              </a:rPr>
              <a:t>26</a:t>
            </a:r>
            <a:r>
              <a:rPr lang="zh-CN" altLang="en-US" sz="2000" b="1" dirty="0">
                <a:solidFill>
                  <a:schemeClr val="tx1"/>
                </a:solidFill>
              </a:rPr>
              <a:t>）。</a:t>
            </a:r>
            <a:endParaRPr lang="es-ES" altLang="zh-CN" sz="20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CN" altLang="en-US" sz="2000" b="1" dirty="0">
                <a:solidFill>
                  <a:schemeClr val="tx1"/>
                </a:solidFill>
              </a:rPr>
              <a:t>在那之前，让我们像约书亚一样在恩典中成长，让上帝改变我们，使我们每天都更像祂。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 l="13974" r="13974"/>
          <a:stretch>
            <a:fillRect/>
          </a:stretch>
        </p:blipFill>
        <p:spPr>
          <a:xfrm>
            <a:off x="6358781" y="1643334"/>
            <a:ext cx="3637934" cy="215443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 l="14058" r="14058"/>
          <a:stretch>
            <a:fillRect/>
          </a:stretch>
        </p:blipFill>
        <p:spPr>
          <a:xfrm>
            <a:off x="10217788" y="1646767"/>
            <a:ext cx="1861216" cy="215100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55966" y="1377460"/>
            <a:ext cx="93461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latin typeface="Constantia" panose="02030602050306030303" pitchFamily="18" charset="0"/>
              </a:rPr>
              <a:t>“</a:t>
            </a:r>
            <a:r>
              <a:rPr lang="zh-CN" altLang="en-US" sz="3600" b="1" dirty="0">
                <a:latin typeface="Constantia" panose="02030602050306030303" pitchFamily="18" charset="0"/>
              </a:rPr>
              <a:t>上帝的真以色列人向天上的迦南前进时，也有一位元帅引领他们。他担任作领袖的使命固然不需要世人的教导；然而他还是因受苦难得以完全；而且“他自己既然被试探而受苦，就能搭救被试探的人。”（来</a:t>
            </a:r>
            <a:r>
              <a:rPr lang="en-US" altLang="zh-CN" sz="3600" b="1" dirty="0">
                <a:latin typeface="Constantia" panose="02030602050306030303" pitchFamily="18" charset="0"/>
              </a:rPr>
              <a:t>2:10,18</a:t>
            </a:r>
            <a:r>
              <a:rPr lang="zh-CN" altLang="en-US" sz="3600" b="1" dirty="0">
                <a:latin typeface="Constantia" panose="02030602050306030303" pitchFamily="18" charset="0"/>
              </a:rPr>
              <a:t>）我们的救赎主没有显出一点世人的软弱或缺点，然而为要使我们得以进入应许之地，他还是舍命了。</a:t>
            </a:r>
            <a:r>
              <a:rPr lang="en-GB" sz="3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126233" y="5852754"/>
            <a:ext cx="418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怀爱伦（先祖与先知，原文</a:t>
            </a:r>
            <a:r>
              <a:rPr lang="en-MY" altLang="zh-CN" sz="2000" b="1" dirty="0"/>
              <a:t>480</a:t>
            </a:r>
            <a:r>
              <a:rPr lang="zh-CN" altLang="en-US" sz="2000" b="1" dirty="0"/>
              <a:t>面）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9196" y="5044043"/>
            <a:ext cx="1140959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zh-CN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他们遭遇这些事都要作为鉴戒，并且写在经上，正是警戒我们这末世的人。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哥林多前书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10:1</a:t>
            </a: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1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793BF9"/>
                </a:solidFill>
              </a:rPr>
              <a:t>圣经中的预表</a:t>
            </a:r>
            <a:r>
              <a:rPr lang="en-GB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什么是预表学</a:t>
            </a:r>
            <a:r>
              <a:rPr lang="en-GB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预表分类</a:t>
            </a:r>
            <a:endParaRPr lang="en-GB" sz="2000" b="1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A80052"/>
                </a:solidFill>
              </a:rPr>
              <a:t>约书亚的象征意义</a:t>
            </a:r>
            <a:r>
              <a:rPr lang="en-GB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约书亚作为一个预言性的表号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约书亚的实体</a:t>
            </a:r>
            <a:endParaRPr lang="en-GB" altLang="zh-C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约书亚作为教会的一种预表</a:t>
            </a:r>
            <a:endParaRPr lang="en-GB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92505" y="74818"/>
            <a:ext cx="7217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我们可以从两种不同（且互补）的方式解读约书亚记的生平，就是从摩西五经和约书亚记本身的描述之中读取，无论是作为历史还是作为预表性的意义。</a:t>
            </a:r>
            <a:endParaRPr lang="en-GB" sz="2000" b="1" dirty="0"/>
          </a:p>
        </p:txBody>
      </p:sp>
      <p:pic>
        <p:nvPicPr>
          <p:cNvPr id="5" name="Imagen 4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92504" y="2090754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完成这一件事后，我们将追溯约书亚在圣经其余部分的预表性意义，寻找上帝通过祂的话语留给我们的信息，特别是与“预表性约书亚”相关的信息。</a:t>
            </a:r>
            <a:endParaRPr lang="en-GB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2504" y="1090481"/>
            <a:ext cx="7122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为了正确地以预表方法来解释约书亚这一人物，我们首先必须了解支配圣经中预表型释经的一些规则：预表与实体。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69708" y="2767280"/>
            <a:ext cx="669918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圣经中的预表</a:t>
            </a:r>
            <a:endParaRPr lang="en-GB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-66266" y="10973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300" dirty="0">
                <a:solidFill>
                  <a:srgbClr val="C00000"/>
                </a:solidFill>
              </a:rPr>
              <a:t>什么是预表</a:t>
            </a:r>
            <a:r>
              <a:rPr lang="en-GB" sz="4400" b="1" spc="3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4901" y="778526"/>
            <a:ext cx="8062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“ 他们遭遇这些事都要作为鉴戒，并且写在经上，正是警戒我们这末世的人。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”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哥林多前书 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10:11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901" y="1877853"/>
            <a:ext cx="828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保罗和其他圣经作者使用“预表”一词来指代表他所处时代和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或未来的某个历史人物或事件（称为“实体”）。。</a:t>
            </a:r>
            <a:endParaRPr lang="en-GB" sz="2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48360098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Dibujo de un hombre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3269630" y="2715205"/>
            <a:ext cx="8710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例如，罗马书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 </a:t>
            </a:r>
            <a:r>
              <a:rPr lang="zh-CN" altLang="en-US" sz="2000" b="1" dirty="0"/>
              <a:t>提到亚当作为一种预表（钦定版中的“预像”），“指将来的那位”，也就是耶稣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实体。</a:t>
            </a:r>
            <a:endParaRPr lang="en-GB" sz="2000" b="1" dirty="0"/>
          </a:p>
        </p:txBody>
      </p:sp>
      <p:pic>
        <p:nvPicPr>
          <p:cNvPr id="13" name="Imagen 12" descr="Imagen que contiene Calendari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142646" y="4691343"/>
            <a:ext cx="341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在许多情况下，我们在旧约中发现某些迹象表明，某些人物或事件是未来某事的预像。让我们来看两个例子</a:t>
            </a:r>
            <a:r>
              <a:rPr lang="en-GB" sz="2000" b="1" dirty="0"/>
              <a:t>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8648635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预表的分类</a:t>
            </a:r>
            <a:endParaRPr lang="en-GB" sz="40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7750" y="571797"/>
            <a:ext cx="10096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住在那里，直到希律死了。这是要应验主藉先知所说的话，说：“我从埃及召出我的</a:t>
            </a:r>
          </a:p>
          <a:p>
            <a:pPr algn="ctr"/>
            <a:r>
              <a:rPr lang="zh-CN" alt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儿子来。”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” (</a:t>
            </a:r>
            <a:r>
              <a:rPr lang="zh-CN" alt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马太福音</a:t>
            </a:r>
            <a:r>
              <a:rPr lang="en-GB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3825" y="1218128"/>
            <a:ext cx="568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/>
              <a:t>旧约中的预像指向新约中三种不同的实体：基督</a:t>
            </a:r>
            <a:r>
              <a:rPr lang="en-US" altLang="zh-CN" b="1" dirty="0"/>
              <a:t>;</a:t>
            </a:r>
            <a:r>
              <a:rPr lang="zh-CN" altLang="en-US" b="1" dirty="0"/>
              <a:t>教会</a:t>
            </a:r>
            <a:r>
              <a:rPr lang="en-US" altLang="zh-CN" b="1" dirty="0"/>
              <a:t>;</a:t>
            </a:r>
            <a:r>
              <a:rPr lang="zh-CN" altLang="en-US" b="1" dirty="0"/>
              <a:t>还有末世。</a:t>
            </a:r>
            <a:endParaRPr lang="en-GB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99391853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46408" y="1536174"/>
            <a:ext cx="669918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约书亚</a:t>
            </a:r>
            <a:endParaRPr lang="en-MY" altLang="zh-C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CN" altLang="en-US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的</a:t>
            </a:r>
            <a:endParaRPr lang="en-MY" altLang="zh-C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CN" altLang="en-US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象征意义</a:t>
            </a:r>
            <a:endParaRPr lang="en-GB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0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约书亚作为一种预表</a:t>
            </a:r>
            <a:endParaRPr lang="en-GB" sz="40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754939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耶和华你的 神要从你们弟兄中间给你兴起一位先知像我，你们要听从他。</a:t>
            </a:r>
            <a:r>
              <a:rPr lang="en-GB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申命记</a:t>
            </a:r>
            <a:r>
              <a:rPr lang="en-GB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5128" y="1428750"/>
            <a:ext cx="717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约书亚部分实现了摩西关于第二位先知将领导百姓的预言（申命记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15-19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6" name="Imagen 5" descr="Un dibujo de un grupo de personas en una play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/>
          <p:cNvSpPr txBox="1"/>
          <p:nvPr/>
        </p:nvSpPr>
        <p:spPr>
          <a:xfrm>
            <a:off x="5509320" y="5383679"/>
            <a:ext cx="65427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但百姓明白摩西的预言远远超越了在约书亚身上的应验（约翰福音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）。因此，摩西和约书亚都成为了真正实体的预表，这实体才完全实现了摩西关于“先知”的预言：就是耶稣（使徒行传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22-26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383655" y="3457787"/>
            <a:ext cx="49122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吗哪是在摩西的时代开始降临，在约书亚领导的时代停止了。此外，约书亚执行了摩西所指示的土地划分和建立逃城的指示。</a:t>
            </a:r>
            <a:endParaRPr lang="en-GB" sz="2000" b="1" dirty="0"/>
          </a:p>
        </p:txBody>
      </p:sp>
      <p:pic>
        <p:nvPicPr>
          <p:cNvPr id="20" name="Imagen 19" descr="Vista de una ciudad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25127" y="2136636"/>
            <a:ext cx="7170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像摩西一样，约书亚也直接领受上帝的信息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他也庆祝了逾越节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他横渡了河水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他也看见了主的天使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他伸出的手也带来了胜利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他也呼吁百姓们在他去世后仍旧保持忠诚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等等。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1321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4000" b="1" spc="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约书亚所预表的实体</a:t>
            </a:r>
            <a:endParaRPr lang="en-GB" sz="4000" b="1" spc="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8661" y="638264"/>
            <a:ext cx="113343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耶和华如此说：“在悦纳的时候，我应允了你；在拯救的日子，我济助了你。我</a:t>
            </a:r>
          </a:p>
          <a:p>
            <a:pPr algn="ctr"/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要保护你，使你作众民的中保（注：“中保”原文作“约”），复兴遍地，使人承受荒凉之地为</a:t>
            </a:r>
          </a:p>
          <a:p>
            <a:pPr algn="ctr"/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业。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以赛亚书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49:8 )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385" y="1846629"/>
            <a:ext cx="7111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约书亚领导的战争目标是使以色列人定居在应许之地。以赛亚将弥赛亚的工作描述为将“荒凉之地 </a:t>
            </a:r>
            <a:r>
              <a:rPr lang="en-US" altLang="zh-CN" sz="2000" b="1" dirty="0"/>
              <a:t>[</a:t>
            </a:r>
            <a:r>
              <a:rPr lang="zh-CN" altLang="en-US" sz="2000" b="1" dirty="0"/>
              <a:t>归于他的子民</a:t>
            </a:r>
            <a:r>
              <a:rPr lang="en-US" altLang="zh-CN" sz="2000" b="1" dirty="0"/>
              <a:t>] ”</a:t>
            </a:r>
            <a:r>
              <a:rPr lang="zh-CN" altLang="en-US" sz="2000" b="1" dirty="0"/>
              <a:t>（以赛亚书 </a:t>
            </a:r>
            <a:r>
              <a:rPr lang="en-US" altLang="zh-CN" sz="2000" b="1" dirty="0"/>
              <a:t>49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），他使用了与约书亚记里相同的词语。</a:t>
            </a:r>
            <a:endParaRPr lang="en-GB" sz="20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43322332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/>
          <p:cNvSpPr txBox="1"/>
          <p:nvPr/>
        </p:nvSpPr>
        <p:spPr>
          <a:xfrm>
            <a:off x="514773" y="2987261"/>
            <a:ext cx="7111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耶稣（实体）的生平和工作，如何在约书亚（作为一个预表）的生平和工作上反映出来了？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1859</Words>
  <Application>Microsoft Office PowerPoint</Application>
  <PresentationFormat>Panorámica</PresentationFormat>
  <Paragraphs>105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2025-11-01T16:23:00Z</dcterms:created>
  <dcterms:modified xsi:type="dcterms:W3CDTF">2025-12-02T07:10:37Z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4D038E5EE507410896D1F67A76E1B2B4_13</vt:lpwstr>
  </property>
  <property fmtid="{D5CDD505-2E9C-101B-9397-08002B2CF9AE}" pid="3" name="KSOProductBuildVer">
    <vt:lpwstr>1033-12.2.0.23155</vt:lpwstr>
  </property>
</Properties>
</file>