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离世</a:t>
          </a:r>
          <a:endParaRPr lang="en-GB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000" b="1" dirty="0">
              <a:solidFill>
                <a:schemeClr val="tx1"/>
              </a:solidFill>
            </a:rPr>
            <a:t>与基督同在</a:t>
          </a:r>
          <a:endParaRPr lang="en-GB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#2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继续留下来</a:t>
          </a:r>
          <a:endParaRPr lang="en-GB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zh-CN" altLang="en-US" sz="2000" b="1" dirty="0">
              <a:solidFill>
                <a:schemeClr val="tx1"/>
              </a:solidFill>
            </a:rPr>
            <a:t>教会得益</a:t>
          </a:r>
          <a:endParaRPr lang="en-GB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#1" loCatId="list" qsTypeId="urn:microsoft.com/office/officeart/2005/8/quickstyle/3d7#1" qsCatId="3D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zh-CN" altLang="en-US" sz="2000" b="1" dirty="0"/>
            <a:t>虚心的</a:t>
          </a:r>
          <a:endParaRPr lang="en-GB" sz="20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zh-CN" altLang="en-US" sz="2000" b="1" dirty="0"/>
            <a:t>温柔的</a:t>
          </a:r>
          <a:endParaRPr lang="en-GB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zh-CN" altLang="en-US" sz="2000" b="1" dirty="0"/>
            <a:t>饥渴慕义的</a:t>
          </a:r>
          <a:endParaRPr lang="en-GB" sz="20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zh-CN" altLang="en-US" sz="2000" b="1" dirty="0"/>
            <a:t>怜悯人的</a:t>
          </a:r>
          <a:endParaRPr lang="en-GB" sz="2000" b="1" dirty="0"/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zh-CN" altLang="en-US" sz="2000" b="1" dirty="0"/>
            <a:t>清心的</a:t>
          </a:r>
          <a:endParaRPr lang="en-GB" sz="20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zh-CN" altLang="en-US" sz="2000" b="1" dirty="0"/>
            <a:t>使人和睦的</a:t>
          </a:r>
          <a:endParaRPr lang="en-GB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zh-CN" altLang="en-US" sz="2000" b="1" dirty="0"/>
            <a:t>愿意转另一边脸颊被打</a:t>
          </a:r>
          <a:endParaRPr lang="en-GB" sz="20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zh-CN" altLang="en-US" sz="2000" b="1" dirty="0"/>
            <a:t>爱我们的仇敌</a:t>
          </a:r>
          <a:endParaRPr lang="en-GB" sz="20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zh-CN" altLang="en-US" sz="2000" b="1" dirty="0"/>
            <a:t>为那些诅咒我们的祝福</a:t>
          </a:r>
          <a:endParaRPr lang="en-GB" sz="20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zh-CN" altLang="en-US" sz="2000" b="1" dirty="0"/>
            <a:t>为那些恨我们的人行善事</a:t>
          </a:r>
          <a:endParaRPr lang="en-GB" sz="20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zh-CN" altLang="en-US" sz="2000" b="1" dirty="0"/>
            <a:t>慷慨有爱心</a:t>
          </a:r>
          <a:endParaRPr lang="en-GB" sz="20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zh-CN" altLang="en-US" sz="2000" b="1" dirty="0"/>
            <a:t>谦卑有怜悯心</a:t>
          </a:r>
          <a:endParaRPr lang="en-GB" sz="20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zh-CN" altLang="en-US" sz="2000" b="1" dirty="0"/>
            <a:t>及其他</a:t>
          </a:r>
          <a:endParaRPr lang="en-GB" sz="2000" b="1" dirty="0"/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#1"/>
    <dgm:cxn modelId="{E6BD2B0B-9C38-4DC6-B2D9-19AEF89E9DF2}" type="presOf" srcId="{FC9541EA-09D3-4B4D-B6D3-D4AAA0988E95}" destId="{C504EBED-2F60-4EB8-B9BD-90F2F5E8998B}" srcOrd="0" destOrd="0" presId="urn:microsoft.com/office/officeart/2005/8/layout/vList2#1"/>
    <dgm:cxn modelId="{7D8E7330-7DD8-4220-BCBA-A7134DCC57A7}" type="presOf" srcId="{88C2659B-16AC-4B2D-ACED-7BFB6255A381}" destId="{FB3B242C-B012-4820-983A-469EDDD96845}" srcOrd="0" destOrd="0" presId="urn:microsoft.com/office/officeart/2005/8/layout/vList2#1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#1"/>
    <dgm:cxn modelId="{8209D037-5AFC-462C-9D4B-C8C633B4971B}" type="presOf" srcId="{FB1E1859-8FBE-4DD6-82E8-81B64BEEDDA5}" destId="{9CAAA3BE-A63B-46CC-BAB5-05A28116553D}" srcOrd="0" destOrd="0" presId="urn:microsoft.com/office/officeart/2005/8/layout/vList2#1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#1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#1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#1"/>
    <dgm:cxn modelId="{8ED1479A-64D9-4C2E-97D2-B99E86147DCB}" type="presOf" srcId="{65AB6D04-64CF-4933-ABF1-17D72569A0A2}" destId="{A0131B4B-270C-496D-855B-7EA2741A0492}" srcOrd="0" destOrd="0" presId="urn:microsoft.com/office/officeart/2005/8/layout/vList2#1"/>
    <dgm:cxn modelId="{924B6AA5-5F4F-4835-AA2A-E5F6A8758700}" type="presOf" srcId="{D605189D-BA28-4D95-B0D4-FAEA89698C6F}" destId="{CF7405FA-29A5-4AC8-81EA-015E145AB192}" srcOrd="0" destOrd="0" presId="urn:microsoft.com/office/officeart/2005/8/layout/vList2#1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#1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#1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#1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#1"/>
    <dgm:cxn modelId="{75F7E92B-BD01-4FCA-BA3E-31DA924E8207}" type="presParOf" srcId="{73BF0226-4A21-4FE6-92BB-08621B8D8FC8}" destId="{F5281E67-1297-409F-A645-84E6F03B3DD8}" srcOrd="0" destOrd="0" presId="urn:microsoft.com/office/officeart/2005/8/layout/vList2#1"/>
    <dgm:cxn modelId="{2F379F9D-787A-44DB-A40C-AC9A2FAD02EB}" type="presParOf" srcId="{73BF0226-4A21-4FE6-92BB-08621B8D8FC8}" destId="{B5139A84-2976-4E3B-A385-29524E9568B4}" srcOrd="1" destOrd="0" presId="urn:microsoft.com/office/officeart/2005/8/layout/vList2#1"/>
    <dgm:cxn modelId="{AB5CDC6C-1347-45EA-8AEC-90A6D17BC5AC}" type="presParOf" srcId="{73BF0226-4A21-4FE6-92BB-08621B8D8FC8}" destId="{CF7405FA-29A5-4AC8-81EA-015E145AB192}" srcOrd="2" destOrd="0" presId="urn:microsoft.com/office/officeart/2005/8/layout/vList2#1"/>
    <dgm:cxn modelId="{1D0C3FA4-7B66-4C8F-8F18-8A69F7C68B7E}" type="presParOf" srcId="{73BF0226-4A21-4FE6-92BB-08621B8D8FC8}" destId="{7CBAD807-D24E-449E-9A04-20875F6FE86D}" srcOrd="3" destOrd="0" presId="urn:microsoft.com/office/officeart/2005/8/layout/vList2#1"/>
    <dgm:cxn modelId="{52944399-62A2-488A-BD78-AA50EA3EFF76}" type="presParOf" srcId="{73BF0226-4A21-4FE6-92BB-08621B8D8FC8}" destId="{A79F61FF-67C8-4E94-A7F4-EF124B0472CE}" srcOrd="4" destOrd="0" presId="urn:microsoft.com/office/officeart/2005/8/layout/vList2#1"/>
    <dgm:cxn modelId="{1FC76B99-1F05-4B15-8677-02094AAC2F27}" type="presParOf" srcId="{73BF0226-4A21-4FE6-92BB-08621B8D8FC8}" destId="{D338AA61-7410-4663-8F92-97E05BA63920}" srcOrd="5" destOrd="0" presId="urn:microsoft.com/office/officeart/2005/8/layout/vList2#1"/>
    <dgm:cxn modelId="{628475F1-D7DB-49F2-A08F-71E41258F859}" type="presParOf" srcId="{73BF0226-4A21-4FE6-92BB-08621B8D8FC8}" destId="{1B20B733-CB77-40DA-9183-28D7BCA4FFD3}" srcOrd="6" destOrd="0" presId="urn:microsoft.com/office/officeart/2005/8/layout/vList2#1"/>
    <dgm:cxn modelId="{76226514-A1AC-478D-80EE-E56469434717}" type="presParOf" srcId="{73BF0226-4A21-4FE6-92BB-08621B8D8FC8}" destId="{B9789031-38EF-46C1-A879-0CE5EB9957F5}" srcOrd="7" destOrd="0" presId="urn:microsoft.com/office/officeart/2005/8/layout/vList2#1"/>
    <dgm:cxn modelId="{53CEEF0C-2B08-4632-97D7-7919CCD0799C}" type="presParOf" srcId="{73BF0226-4A21-4FE6-92BB-08621B8D8FC8}" destId="{11CD8606-9A25-41B4-BD22-9840D73DAD43}" srcOrd="8" destOrd="0" presId="urn:microsoft.com/office/officeart/2005/8/layout/vList2#1"/>
    <dgm:cxn modelId="{6E845550-4F78-433F-9EDC-D1D435026134}" type="presParOf" srcId="{73BF0226-4A21-4FE6-92BB-08621B8D8FC8}" destId="{49F5283D-269D-42C6-9CAD-F346429ED7E4}" srcOrd="9" destOrd="0" presId="urn:microsoft.com/office/officeart/2005/8/layout/vList2#1"/>
    <dgm:cxn modelId="{06F031DF-34F8-4C01-A70A-8CFF8109CBC3}" type="presParOf" srcId="{73BF0226-4A21-4FE6-92BB-08621B8D8FC8}" destId="{0017A204-F19F-40B4-90D9-23A7DA14A727}" srcOrd="10" destOrd="0" presId="urn:microsoft.com/office/officeart/2005/8/layout/vList2#1"/>
    <dgm:cxn modelId="{BDAF642E-3A41-4439-B734-C557D12175DD}" type="presParOf" srcId="{73BF0226-4A21-4FE6-92BB-08621B8D8FC8}" destId="{28494305-189D-4E78-9155-562C5C95D16F}" srcOrd="11" destOrd="0" presId="urn:microsoft.com/office/officeart/2005/8/layout/vList2#1"/>
    <dgm:cxn modelId="{EB2862C7-91AC-46F1-A708-D41D5D9C615E}" type="presParOf" srcId="{73BF0226-4A21-4FE6-92BB-08621B8D8FC8}" destId="{C504EBED-2F60-4EB8-B9BD-90F2F5E8998B}" srcOrd="12" destOrd="0" presId="urn:microsoft.com/office/officeart/2005/8/layout/vList2#1"/>
    <dgm:cxn modelId="{5620A74D-62A1-43AA-948C-91C2DE7476C3}" type="presParOf" srcId="{73BF0226-4A21-4FE6-92BB-08621B8D8FC8}" destId="{551FC1AB-8B76-4208-B6EC-E1FAD38E0247}" srcOrd="13" destOrd="0" presId="urn:microsoft.com/office/officeart/2005/8/layout/vList2#1"/>
    <dgm:cxn modelId="{60433A68-559D-41F1-B734-94298D601FD4}" type="presParOf" srcId="{73BF0226-4A21-4FE6-92BB-08621B8D8FC8}" destId="{FB3B242C-B012-4820-983A-469EDDD96845}" srcOrd="14" destOrd="0" presId="urn:microsoft.com/office/officeart/2005/8/layout/vList2#1"/>
    <dgm:cxn modelId="{5937924A-C25C-4EE7-A236-EB5941CFE3B7}" type="presParOf" srcId="{73BF0226-4A21-4FE6-92BB-08621B8D8FC8}" destId="{7974318F-326D-40F3-BA2C-10558B8B3CF2}" srcOrd="15" destOrd="0" presId="urn:microsoft.com/office/officeart/2005/8/layout/vList2#1"/>
    <dgm:cxn modelId="{3F9D8C58-2A14-4A0B-9FD3-3ED4EA7F036F}" type="presParOf" srcId="{73BF0226-4A21-4FE6-92BB-08621B8D8FC8}" destId="{A0131B4B-270C-496D-855B-7EA2741A0492}" srcOrd="16" destOrd="0" presId="urn:microsoft.com/office/officeart/2005/8/layout/vList2#1"/>
    <dgm:cxn modelId="{A5DE4411-E8DA-4511-BD23-CA573051BC11}" type="presParOf" srcId="{73BF0226-4A21-4FE6-92BB-08621B8D8FC8}" destId="{F5408351-A06F-4BCB-A883-3326736D3694}" srcOrd="17" destOrd="0" presId="urn:microsoft.com/office/officeart/2005/8/layout/vList2#1"/>
    <dgm:cxn modelId="{B86CF628-3024-4B1D-90C9-F5022696678B}" type="presParOf" srcId="{73BF0226-4A21-4FE6-92BB-08621B8D8FC8}" destId="{CEAA776C-8B24-4DC1-B312-AB0E31048D47}" srcOrd="18" destOrd="0" presId="urn:microsoft.com/office/officeart/2005/8/layout/vList2#1"/>
    <dgm:cxn modelId="{522E9168-39D7-43AF-B788-920EBDBDB4B6}" type="presParOf" srcId="{73BF0226-4A21-4FE6-92BB-08621B8D8FC8}" destId="{BD29FA2F-17E9-44B5-9479-C9283E243BBE}" srcOrd="19" destOrd="0" presId="urn:microsoft.com/office/officeart/2005/8/layout/vList2#1"/>
    <dgm:cxn modelId="{214F0BDA-17E1-484E-9D07-AAF25C56021D}" type="presParOf" srcId="{73BF0226-4A21-4FE6-92BB-08621B8D8FC8}" destId="{B4020DE7-C031-47F9-8BF7-26F150AE38EA}" srcOrd="20" destOrd="0" presId="urn:microsoft.com/office/officeart/2005/8/layout/vList2#1"/>
    <dgm:cxn modelId="{CD965997-9AE0-499D-9257-6B6D286804EA}" type="presParOf" srcId="{73BF0226-4A21-4FE6-92BB-08621B8D8FC8}" destId="{AEC1FBBB-6745-41E2-99E4-C22636848F71}" srcOrd="21" destOrd="0" presId="urn:microsoft.com/office/officeart/2005/8/layout/vList2#1"/>
    <dgm:cxn modelId="{46F9860A-8200-46ED-9474-D1ABE8624FDB}" type="presParOf" srcId="{73BF0226-4A21-4FE6-92BB-08621B8D8FC8}" destId="{1866F153-6C31-41A7-B10F-4C46FA2B11A6}" srcOrd="22" destOrd="0" presId="urn:microsoft.com/office/officeart/2005/8/layout/vList2#1"/>
    <dgm:cxn modelId="{1C44C537-A7A4-4465-87E6-F8267499A185}" type="presParOf" srcId="{73BF0226-4A21-4FE6-92BB-08621B8D8FC8}" destId="{A6CD4460-CCCF-4248-832B-B9B90CB7E40E}" srcOrd="23" destOrd="0" presId="urn:microsoft.com/office/officeart/2005/8/layout/vList2#1"/>
    <dgm:cxn modelId="{567DE4B1-B8DF-4E0D-9D07-7C38CFE5DC17}" type="presParOf" srcId="{73BF0226-4A21-4FE6-92BB-08621B8D8FC8}" destId="{9CAAA3BE-A63B-46CC-BAB5-05A28116553D}" srcOrd="24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561845" y="684"/>
          <a:ext cx="1810009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离世</a:t>
          </a:r>
          <a:endParaRPr lang="en-GB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977" y="13816"/>
        <a:ext cx="1783745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561845" y="673232"/>
          <a:ext cx="1810009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与基督同在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574977" y="686364"/>
        <a:ext cx="1783745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559990" y="684"/>
          <a:ext cx="2393886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继续留下来</a:t>
          </a:r>
          <a:endParaRPr lang="en-GB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122" y="13816"/>
        <a:ext cx="236762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559990" y="673232"/>
          <a:ext cx="2393886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教会得益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573122" y="686364"/>
        <a:ext cx="2367622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249"/>
          <a:ext cx="4552336" cy="4149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虚心的</a:t>
          </a:r>
          <a:endParaRPr lang="en-GB" sz="2000" b="1" kern="1200" dirty="0"/>
        </a:p>
      </dsp:txBody>
      <dsp:txXfrm>
        <a:off x="20255" y="21504"/>
        <a:ext cx="4511826" cy="374417"/>
      </dsp:txXfrm>
    </dsp:sp>
    <dsp:sp modelId="{CF7405FA-29A5-4AC8-81EA-015E145AB192}">
      <dsp:nvSpPr>
        <dsp:cNvPr id="0" name=""/>
        <dsp:cNvSpPr/>
      </dsp:nvSpPr>
      <dsp:spPr>
        <a:xfrm>
          <a:off x="0" y="427524"/>
          <a:ext cx="4552336" cy="414927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温柔的</a:t>
          </a:r>
          <a:endParaRPr lang="en-GB" sz="2000" b="1" kern="1200" dirty="0"/>
        </a:p>
      </dsp:txBody>
      <dsp:txXfrm>
        <a:off x="20255" y="447779"/>
        <a:ext cx="4511826" cy="374417"/>
      </dsp:txXfrm>
    </dsp:sp>
    <dsp:sp modelId="{A79F61FF-67C8-4E94-A7F4-EF124B0472CE}">
      <dsp:nvSpPr>
        <dsp:cNvPr id="0" name=""/>
        <dsp:cNvSpPr/>
      </dsp:nvSpPr>
      <dsp:spPr>
        <a:xfrm>
          <a:off x="0" y="853800"/>
          <a:ext cx="4552336" cy="414927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饥渴慕义的</a:t>
          </a:r>
          <a:endParaRPr lang="en-GB" sz="2000" b="1" kern="1200" dirty="0"/>
        </a:p>
      </dsp:txBody>
      <dsp:txXfrm>
        <a:off x="20255" y="874055"/>
        <a:ext cx="4511826" cy="374417"/>
      </dsp:txXfrm>
    </dsp:sp>
    <dsp:sp modelId="{1B20B733-CB77-40DA-9183-28D7BCA4FFD3}">
      <dsp:nvSpPr>
        <dsp:cNvPr id="0" name=""/>
        <dsp:cNvSpPr/>
      </dsp:nvSpPr>
      <dsp:spPr>
        <a:xfrm>
          <a:off x="0" y="1280076"/>
          <a:ext cx="4552336" cy="414927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怜悯人的</a:t>
          </a:r>
          <a:endParaRPr lang="en-GB" sz="2000" b="1" kern="1200" dirty="0"/>
        </a:p>
      </dsp:txBody>
      <dsp:txXfrm>
        <a:off x="20255" y="1300331"/>
        <a:ext cx="4511826" cy="374417"/>
      </dsp:txXfrm>
    </dsp:sp>
    <dsp:sp modelId="{11CD8606-9A25-41B4-BD22-9840D73DAD43}">
      <dsp:nvSpPr>
        <dsp:cNvPr id="0" name=""/>
        <dsp:cNvSpPr/>
      </dsp:nvSpPr>
      <dsp:spPr>
        <a:xfrm>
          <a:off x="0" y="1706352"/>
          <a:ext cx="4552336" cy="414927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清心的</a:t>
          </a:r>
          <a:endParaRPr lang="en-GB" sz="2000" b="1" kern="1200" dirty="0"/>
        </a:p>
      </dsp:txBody>
      <dsp:txXfrm>
        <a:off x="20255" y="1726607"/>
        <a:ext cx="4511826" cy="374417"/>
      </dsp:txXfrm>
    </dsp:sp>
    <dsp:sp modelId="{0017A204-F19F-40B4-90D9-23A7DA14A727}">
      <dsp:nvSpPr>
        <dsp:cNvPr id="0" name=""/>
        <dsp:cNvSpPr/>
      </dsp:nvSpPr>
      <dsp:spPr>
        <a:xfrm>
          <a:off x="0" y="2132627"/>
          <a:ext cx="4552336" cy="414927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使人和睦的</a:t>
          </a:r>
          <a:endParaRPr lang="en-GB" sz="2000" b="1" kern="1200" dirty="0"/>
        </a:p>
      </dsp:txBody>
      <dsp:txXfrm>
        <a:off x="20255" y="2152882"/>
        <a:ext cx="4511826" cy="374417"/>
      </dsp:txXfrm>
    </dsp:sp>
    <dsp:sp modelId="{C504EBED-2F60-4EB8-B9BD-90F2F5E8998B}">
      <dsp:nvSpPr>
        <dsp:cNvPr id="0" name=""/>
        <dsp:cNvSpPr/>
      </dsp:nvSpPr>
      <dsp:spPr>
        <a:xfrm>
          <a:off x="0" y="2558903"/>
          <a:ext cx="4552336" cy="414927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愿意转另一边脸颊被打</a:t>
          </a:r>
          <a:endParaRPr lang="en-GB" sz="2000" b="1" kern="1200" dirty="0"/>
        </a:p>
      </dsp:txBody>
      <dsp:txXfrm>
        <a:off x="20255" y="2579158"/>
        <a:ext cx="4511826" cy="374417"/>
      </dsp:txXfrm>
    </dsp:sp>
    <dsp:sp modelId="{FB3B242C-B012-4820-983A-469EDDD96845}">
      <dsp:nvSpPr>
        <dsp:cNvPr id="0" name=""/>
        <dsp:cNvSpPr/>
      </dsp:nvSpPr>
      <dsp:spPr>
        <a:xfrm>
          <a:off x="0" y="2985179"/>
          <a:ext cx="4552336" cy="414927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爱我们的仇敌</a:t>
          </a:r>
          <a:endParaRPr lang="en-GB" sz="2000" b="1" kern="1200" dirty="0"/>
        </a:p>
      </dsp:txBody>
      <dsp:txXfrm>
        <a:off x="20255" y="3005434"/>
        <a:ext cx="4511826" cy="374417"/>
      </dsp:txXfrm>
    </dsp:sp>
    <dsp:sp modelId="{A0131B4B-270C-496D-855B-7EA2741A0492}">
      <dsp:nvSpPr>
        <dsp:cNvPr id="0" name=""/>
        <dsp:cNvSpPr/>
      </dsp:nvSpPr>
      <dsp:spPr>
        <a:xfrm>
          <a:off x="0" y="3411454"/>
          <a:ext cx="4552336" cy="414927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为那些诅咒我们的祝福</a:t>
          </a:r>
          <a:endParaRPr lang="en-GB" sz="2000" b="1" kern="1200" dirty="0"/>
        </a:p>
      </dsp:txBody>
      <dsp:txXfrm>
        <a:off x="20255" y="3431709"/>
        <a:ext cx="4511826" cy="374417"/>
      </dsp:txXfrm>
    </dsp:sp>
    <dsp:sp modelId="{CEAA776C-8B24-4DC1-B312-AB0E31048D47}">
      <dsp:nvSpPr>
        <dsp:cNvPr id="0" name=""/>
        <dsp:cNvSpPr/>
      </dsp:nvSpPr>
      <dsp:spPr>
        <a:xfrm>
          <a:off x="0" y="3837730"/>
          <a:ext cx="4552336" cy="414927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为那些恨我们的人行善事</a:t>
          </a:r>
          <a:endParaRPr lang="en-GB" sz="2000" b="1" kern="1200" dirty="0"/>
        </a:p>
      </dsp:txBody>
      <dsp:txXfrm>
        <a:off x="20255" y="3857985"/>
        <a:ext cx="4511826" cy="374417"/>
      </dsp:txXfrm>
    </dsp:sp>
    <dsp:sp modelId="{B4020DE7-C031-47F9-8BF7-26F150AE38EA}">
      <dsp:nvSpPr>
        <dsp:cNvPr id="0" name=""/>
        <dsp:cNvSpPr/>
      </dsp:nvSpPr>
      <dsp:spPr>
        <a:xfrm>
          <a:off x="0" y="4264006"/>
          <a:ext cx="4552336" cy="414927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慷慨有爱心</a:t>
          </a:r>
          <a:endParaRPr lang="en-GB" sz="2000" b="1" kern="1200" dirty="0"/>
        </a:p>
      </dsp:txBody>
      <dsp:txXfrm>
        <a:off x="20255" y="4284261"/>
        <a:ext cx="4511826" cy="374417"/>
      </dsp:txXfrm>
    </dsp:sp>
    <dsp:sp modelId="{1866F153-6C31-41A7-B10F-4C46FA2B11A6}">
      <dsp:nvSpPr>
        <dsp:cNvPr id="0" name=""/>
        <dsp:cNvSpPr/>
      </dsp:nvSpPr>
      <dsp:spPr>
        <a:xfrm>
          <a:off x="0" y="4690281"/>
          <a:ext cx="4552336" cy="414927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谦卑有怜悯心</a:t>
          </a:r>
          <a:endParaRPr lang="en-GB" sz="2000" b="1" kern="1200" dirty="0"/>
        </a:p>
      </dsp:txBody>
      <dsp:txXfrm>
        <a:off x="20255" y="4710536"/>
        <a:ext cx="4511826" cy="374417"/>
      </dsp:txXfrm>
    </dsp:sp>
    <dsp:sp modelId="{9CAAA3BE-A63B-46CC-BAB5-05A28116553D}">
      <dsp:nvSpPr>
        <dsp:cNvPr id="0" name=""/>
        <dsp:cNvSpPr/>
      </dsp:nvSpPr>
      <dsp:spPr>
        <a:xfrm>
          <a:off x="0" y="5116557"/>
          <a:ext cx="4552336" cy="414927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及其他</a:t>
          </a:r>
          <a:endParaRPr lang="en-GB" sz="2000" b="1" kern="1200" dirty="0"/>
        </a:p>
      </dsp:txBody>
      <dsp:txXfrm>
        <a:off x="20255" y="5136812"/>
        <a:ext cx="4511826" cy="374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8ED0B-0013-4DA8-9CF6-25E44D5D38EA}" type="datetimeFigureOut">
              <a:rPr lang="en-MY" smtClean="0"/>
              <a:t>12/1/2026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5A7E-84A9-41E9-A115-9D27CC27F50D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917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5A7E-84A9-41E9-A115-9D27CC27F50D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288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5A7E-84A9-41E9-A115-9D27CC27F50D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412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31.jpeg"/><Relationship Id="rId10" Type="http://schemas.microsoft.com/office/2007/relationships/diagramDrawing" Target="../diagrams/drawing3.xml"/><Relationship Id="rId4" Type="http://schemas.openxmlformats.org/officeDocument/2006/relationships/image" Target="../media/image30.jpe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410324" y="233935"/>
            <a:ext cx="376237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生与死</a:t>
            </a:r>
            <a:endParaRPr lang="en-GB" sz="6600" b="1" dirty="0">
              <a:ln w="95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073117" y="5082363"/>
            <a:ext cx="294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705248"/>
                </a:solidFill>
              </a:rPr>
              <a:t>二零二六年一月十七日第三课</a:t>
            </a:r>
            <a:endParaRPr lang="en-GB" sz="2000" b="1" dirty="0">
              <a:solidFill>
                <a:srgbClr val="70524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</a:rPr>
              <a:t>为福音齐心努力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0602" y="642802"/>
            <a:ext cx="11287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。。。</a:t>
            </a:r>
            <a:r>
              <a:rPr lang="zh-CN" altLang="en-US" sz="2000" b="1" dirty="0">
                <a:solidFill>
                  <a:srgbClr val="76483F"/>
                </a:solidFill>
                <a:latin typeface="Comic Sans MS" panose="030F0702030302020204" pitchFamily="66" charset="0"/>
              </a:rPr>
              <a:t>叫我或来见你们，或不在你们那里，可以听</a:t>
            </a:r>
          </a:p>
          <a:p>
            <a:pPr algn="ctr"/>
            <a:r>
              <a:rPr lang="zh-CN" altLang="en-US" sz="2000" b="1" dirty="0">
                <a:solidFill>
                  <a:srgbClr val="76483F"/>
                </a:solidFill>
                <a:latin typeface="Comic Sans MS" panose="030F0702030302020204" pitchFamily="66" charset="0"/>
              </a:rPr>
              <a:t>见你们的景况，知道你们同有一个心志，站立得稳，为所信的福音齐心努力</a:t>
            </a:r>
            <a:r>
              <a:rPr lang="en-US" sz="2000" b="1" dirty="0">
                <a:solidFill>
                  <a:srgbClr val="76483F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腓立比书 </a:t>
            </a:r>
            <a:r>
              <a:rPr lang="en-US" altLang="zh-CN" b="1" dirty="0">
                <a:solidFill>
                  <a:srgbClr val="76483F"/>
                </a:solidFill>
                <a:latin typeface="Comic Sans MS" panose="030F0702030302020204" pitchFamily="66" charset="0"/>
              </a:rPr>
              <a:t>1</a:t>
            </a:r>
            <a:r>
              <a:rPr lang="zh-CN" alt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rgbClr val="76483F"/>
                </a:solidFill>
                <a:latin typeface="Comic Sans MS" panose="030F0702030302020204" pitchFamily="66" charset="0"/>
              </a:rPr>
              <a:t>27</a:t>
            </a:r>
            <a:r>
              <a:rPr lang="zh-CN" alt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后段</a:t>
            </a:r>
            <a:r>
              <a:rPr lang="en-GB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64460" y="1690060"/>
            <a:ext cx="6456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公义正直并不保证生活就没有冲突（腓立比书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30</a:t>
            </a:r>
            <a:r>
              <a:rPr lang="zh-CN" altLang="en-US" sz="2000" b="1" dirty="0"/>
              <a:t>）。相反，约伯本人被上帝宣告为“ 完全正直，敬畏 神，远离恶事。”（约伯记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），却遭遇了一场可怕的冲突，那是敌人的作为。</a:t>
            </a:r>
            <a:endParaRPr lang="en-GB" sz="2000" b="1" dirty="0"/>
          </a:p>
        </p:txBody>
      </p:sp>
      <p:pic>
        <p:nvPicPr>
          <p:cNvPr id="6" name="Imagen 5" descr="Grupo de personas en un escenari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864460" y="5369122"/>
            <a:ext cx="64561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当我们与邪恶冲突时，不可被反对我们的人吓倒（腓立比书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28</a:t>
            </a:r>
            <a:r>
              <a:rPr lang="zh-CN" altLang="en-US" sz="2000" b="1" dirty="0"/>
              <a:t>）。让我们记住撒但是被击败的敌人，因为基督已经在十字架上赢了这场战斗（路加福音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18; </a:t>
            </a:r>
            <a:r>
              <a:rPr lang="zh-CN" altLang="en-US" sz="2000" b="1" dirty="0"/>
              <a:t>歌罗西书 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864460" y="4347953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这种目标上的合一必须与祷告和研读圣言结合（以弗所书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18; </a:t>
            </a:r>
            <a:r>
              <a:rPr lang="zh-CN" altLang="en-US" sz="2000" b="1" dirty="0"/>
              <a:t>腓立比书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864460" y="3326783"/>
            <a:ext cx="63171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在我们所参与的战争中，团结起着重要作用。保罗敦促我们一起为保卫福音而战（腓立比书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27b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44839" y="920621"/>
            <a:ext cx="893276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我们已经在主的园子里多少年了呢？我们给主带来什么益处了呢？我们如何面对上帝鉴察的圣目呢？我们在敬畏、爱心、谦卑和信任上帝方面不断在长进吗？我们对祂一切的仁慈怀有感激之情吗？我们在设法造福周围之人吗？我们在自己的家庭中表现出基督的精神了吗？我们在将祂的话教导我们的儿女，使他们知道上帝奇妙的作为吗？基督徒必须藉着做好人行好事来表现耶稣。这样生活中就会有馨香之气，就会有一种可爱的品格显明他是上帝的孩子，天国的后嗣。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556986" y="6020595"/>
            <a:ext cx="3467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怀爱伦（你必得能力，十二月十日）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/>
          <p:cNvSpPr txBox="1"/>
          <p:nvPr/>
        </p:nvSpPr>
        <p:spPr>
          <a:xfrm>
            <a:off x="9295871" y="1566952"/>
            <a:ext cx="289612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因我活着就是基督，我死了就有益处。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腓立比书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75609" y="4058017"/>
            <a:ext cx="71190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要么为基督而活，要么为基督而死？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33505"/>
              </a:highlight>
            </a:endParaRP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基督在保罗身上被高举（腓立比书 </a:t>
            </a:r>
            <a:r>
              <a:rPr lang="en-GB" sz="2000" b="1" dirty="0"/>
              <a:t> 1:10-20, 25-26)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为基督而生或为基督而死（腓立比书</a:t>
            </a:r>
            <a:r>
              <a:rPr lang="en-GB" sz="2000" b="1" dirty="0"/>
              <a:t> 1:21-22)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保罗的两难（腓立比书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23-24</a:t>
            </a:r>
            <a:r>
              <a:rPr lang="en-GB" sz="2000" b="1" dirty="0"/>
              <a:t>)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为基督而活是什么意思？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3410D3"/>
              </a:highlight>
            </a:endParaRP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要以配得上福音的行为生活（腓立比书）</a:t>
            </a:r>
            <a:r>
              <a:rPr lang="en-GB" sz="2000" b="1" dirty="0"/>
              <a:t>1:27a)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为福音齐心努力（腓立比书 </a:t>
            </a:r>
            <a:r>
              <a:rPr lang="en-GB" sz="2000" b="1" dirty="0"/>
              <a:t>1:27b-30 )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95275" y="395260"/>
            <a:ext cx="736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保罗正等待着被无情的尼禄审判。他的未来更多取决于凯撒的心情，而非正义。</a:t>
            </a:r>
            <a:endParaRPr lang="en-GB" sz="2000" b="1" dirty="0"/>
          </a:p>
        </p:txBody>
      </p:sp>
      <p:pic>
        <p:nvPicPr>
          <p:cNvPr id="5" name="Imagen 4" descr="Imagen que contiene persona, edificio, hombre, gente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97747" y="6407190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/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747" y="6034550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697747" y="526628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697747" y="487459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697747" y="4509401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6609" y="4074091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6609" y="5624768"/>
            <a:ext cx="657658" cy="3524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5276" y="2411213"/>
            <a:ext cx="7362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然而，如果他的死是为了福音的利益（就像他的被囚禁一样），他愿意为基督献出生命。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95275" y="1477635"/>
            <a:ext cx="7362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但他知道，自己的命运并非真正掌握在尼禄手中，而是在上帝手中。因此，他确信通过教堂中为他的代祷，他将重新获得自由。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8918" y="2028616"/>
            <a:ext cx="75990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为基督而活，或为基督而死</a:t>
            </a:r>
            <a:r>
              <a:rPr lang="en-GB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zh-CN" altLang="en-US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基督在保罗身上得高举</a:t>
            </a:r>
            <a:endParaRPr lang="en-GB" sz="4400" b="1" spc="300" dirty="0">
              <a:ln w="15875">
                <a:noFill/>
                <a:prstDash val="solid"/>
              </a:ln>
              <a:solidFill>
                <a:srgbClr val="697DB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9047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照着我所切慕、所盼望的，没有一事叫我羞愧。只要凡事放胆，无论是生是死，总</a:t>
            </a:r>
          </a:p>
          <a:p>
            <a:pPr algn="ctr"/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叫基督在我身上照常显大。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腓立比书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1:20 )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29247" y="1594161"/>
            <a:ext cx="55909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保罗为自己所受的苦难而欢喜，这些苦难很多（歌罗西书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前段 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哥林多后书 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23-27</a:t>
            </a:r>
            <a:r>
              <a:rPr lang="zh-CN" altLang="en-US" sz="2000" b="1" dirty="0"/>
              <a:t>）。                          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当然，他并不为苦难本身感到喜悦，而是为自己忍受苦难的原因而欢欣鼓舞，其中之一是这为基督的教会带来了益处（歌罗西书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后段</a:t>
            </a:r>
            <a:r>
              <a:rPr lang="en-US" altLang="zh-CN" sz="2000" b="1" dirty="0"/>
              <a:t>;</a:t>
            </a:r>
            <a:br>
              <a:rPr lang="en-US" altLang="zh-CN" sz="2000" b="1" dirty="0"/>
            </a:br>
            <a:r>
              <a:rPr lang="zh-CN" altLang="en-US" sz="2000" b="1" dirty="0"/>
              <a:t>哥林多后书 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28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Imagen que contiene perro, hombre, tabla, grup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274637" y="4887105"/>
            <a:ext cx="9621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在写给腓立比人的信中，保罗明确表示，当时他并不指望通过自身的死来高举耶稣，而是希望通过教会的祷告和圣灵的工作得到释放，并继续用生命来事奉基督。                    （腓立比书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19, 25-26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551823" y="3652107"/>
            <a:ext cx="5668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保罗在受苦中效法耶稣，甚至在他的死中也一样，基督因此在在保罗身上得以被高举。（ 腓立比书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 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03200" y="5944778"/>
            <a:ext cx="983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由于我们世界中普遍存在的邪恶，照着基督的方式生活往往就意味着需要像基督那样的受苦难，有时甚至必须像基督死去一样的死去（提摩太后书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或生或死都为基督</a:t>
            </a:r>
            <a:endParaRPr lang="en-GB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90662" y="662672"/>
            <a:ext cx="9210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因我活着就是基督，我死了就有益处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。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腓立比书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98413" y="1426161"/>
            <a:ext cx="5489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所有苦难的根源在于今天善与恶、基督与撒但之间的宇宙之战。</a:t>
            </a:r>
            <a:endParaRPr lang="en-GB" sz="2000" b="1" dirty="0"/>
          </a:p>
        </p:txBody>
      </p:sp>
      <p:pic>
        <p:nvPicPr>
          <p:cNvPr id="7" name="Imagen 6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/>
          <p:cNvSpPr txBox="1"/>
          <p:nvPr/>
        </p:nvSpPr>
        <p:spPr>
          <a:xfrm>
            <a:off x="4498412" y="3793515"/>
            <a:ext cx="7460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但我们使用真理和公义这样的武器（哥林多后书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4-7</a:t>
            </a:r>
            <a:r>
              <a:rPr lang="zh-CN" altLang="en-US" sz="2000" b="1" dirty="0"/>
              <a:t>）。这些都是强大的武器，可以“攻破坚固的营垒”（哥林多后书 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3-5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492035" y="4623248"/>
            <a:ext cx="60755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但如果在战斗中，结果是义人的牺牲，那又如何呢？保罗说，这给我们带来了益处（ 腓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21 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19" name="Imagen 18" descr="Imagen que contiene persona, hombre, montar a caballo, joven&#10;&#10;El contenido generado por IA puede ser incorrecto.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4498411" y="2455950"/>
            <a:ext cx="5609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这是一场属灵的战争，必须用属灵的武器去打战。敌人的追随者使用非法的武器来对付基督徒（诸如谎言、批评、同辈压力等）。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567235" y="5545501"/>
            <a:ext cx="6000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对于我们这些忠于基督的人来说，死亡使我们远离敌人的触及范围，并解除了我们一切的苦难（箴言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32; </a:t>
            </a:r>
            <a:r>
              <a:rPr lang="zh-CN" altLang="en-US" sz="2000" b="1" dirty="0"/>
              <a:t>以赛书 </a:t>
            </a:r>
            <a:r>
              <a:rPr lang="en-US" altLang="zh-CN" sz="2000" b="1" dirty="0"/>
              <a:t>57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-7648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zh-CN" alt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保罗的两难</a:t>
            </a:r>
            <a:endParaRPr lang="en-GB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A8252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6700" y="582378"/>
            <a:ext cx="119253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我正在两难之间，情愿离世与基督同在，因为这是好得无比的。然而，我在肉身活着，为你们更是要紧的。</a:t>
            </a:r>
            <a:r>
              <a:rPr lang="en-US" altLang="zh-C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我既然这样深信，就知道仍要住在世间，且与你们众人同住，使你们在所信的道上又长进、又喜乐。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腓立比书 </a:t>
            </a:r>
            <a:r>
              <a:rPr lang="en-GB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1:23-24 )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6700" y="1390650"/>
            <a:ext cx="110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虽然他无法做出决定，保罗在两种可能之间感到两边为难。（腓立比书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23-24 </a:t>
            </a:r>
            <a:r>
              <a:rPr lang="en-GB" sz="2000" b="1" dirty="0"/>
              <a:t>):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86941905"/>
              </p:ext>
            </p:extLst>
          </p:nvPr>
        </p:nvGraphicFramePr>
        <p:xfrm>
          <a:off x="342899" y="1896637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23825" y="3218517"/>
            <a:ext cx="6742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单独看这段经文，我们可以作出结论说保罗教导我们一死就升天与耶稣同在的道理，但这与其他圣经经文相矛盾（传道书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5; </a:t>
            </a:r>
            <a:r>
              <a:rPr lang="zh-CN" altLang="en-US" sz="2000" b="1" dirty="0"/>
              <a:t>诗篇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4" name="Imagen 3" descr="Dibujo de una person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00940891"/>
              </p:ext>
            </p:extLst>
          </p:nvPr>
        </p:nvGraphicFramePr>
        <p:xfrm>
          <a:off x="3276599" y="1896637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94390" y="5429260"/>
            <a:ext cx="6772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在另一个场合，保罗将身体比作一个被毁坏（死亡）以获得不朽衣裳的帐篷（哥林多后书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1-4</a:t>
            </a:r>
            <a:r>
              <a:rPr lang="zh-CN" altLang="en-US" sz="2000" b="1" dirty="0"/>
              <a:t>）。不过，他也澄清说这种衣裳的披上是发生在基督第二次降临时，而非人临终的时刻（哥林多前书 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42,51-54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4390" y="4477777"/>
            <a:ext cx="6696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在同一封写给腓立比书的信中，他说，要完全与基督同在，必须等待复活的时刻（腓立比书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8-11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79824" y="2028616"/>
            <a:ext cx="70199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为基督而活</a:t>
            </a:r>
            <a:endParaRPr lang="en-MY" altLang="zh-CN" sz="8800" b="1" dirty="0">
              <a:ln w="22225">
                <a:solidFill>
                  <a:srgbClr val="00766E"/>
                </a:solidFill>
                <a:prstDash val="solid"/>
              </a:ln>
              <a:solidFill>
                <a:srgbClr val="E5A5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是什么意思</a:t>
            </a:r>
            <a:r>
              <a:rPr lang="en-GB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/>
          <p:cNvSpPr txBox="1"/>
          <p:nvPr/>
        </p:nvSpPr>
        <p:spPr>
          <a:xfrm>
            <a:off x="0" y="-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要以与福音相称的方式行事为人</a:t>
            </a:r>
            <a:endParaRPr lang="en-GB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71575" y="621569"/>
            <a:ext cx="9848850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只要你们行事为人与基督的福音相称。</a:t>
            </a:r>
            <a:r>
              <a:rPr lang="en-GB" sz="20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（腓立比书 </a:t>
            </a:r>
            <a:r>
              <a:rPr lang="en-GB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1:27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前段</a:t>
            </a:r>
            <a:r>
              <a:rPr lang="en-GB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6396" y="1437177"/>
            <a:ext cx="5693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“你们行事”一词是希腊语“</a:t>
            </a:r>
            <a:r>
              <a:rPr lang="en-US" altLang="zh-CN" sz="2000" b="1" dirty="0" err="1"/>
              <a:t>politeuomai</a:t>
            </a:r>
            <a:r>
              <a:rPr lang="en-US" altLang="zh-CN" sz="2000" b="1" dirty="0"/>
              <a:t>”</a:t>
            </a:r>
            <a:r>
              <a:rPr lang="zh-CN" altLang="en-US" sz="2000" b="1" dirty="0"/>
              <a:t>的翻译，意为“作为公民生活”。保罗敦促腓立比人（以及我们所有人）要以与天国公民这个身份相称的方式行事为人（腓立比书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55571265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1698" y="5882488"/>
            <a:ext cx="569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他知道分裂往往源于骄傲和彼此间的不当行为。因此，他敦促我们以庄重的态度行事。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7847" y="4925049"/>
            <a:ext cx="569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保罗用这句劝告作为他关心的一个主题的介绍：教会里的合一。</a:t>
            </a:r>
            <a:endParaRPr lang="en-GB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7847" y="3967609"/>
            <a:ext cx="5687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可以总结为：“行公义，好怜悯，谦卑的与你的上帝同行”（弥迦书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 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7847" y="3010169"/>
            <a:ext cx="5699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在登山宝训中，耶稣教导我们天国的国民应如何生活。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2188</Words>
  <Application>Microsoft Office PowerPoint</Application>
  <PresentationFormat>Panorámica</PresentationFormat>
  <Paragraphs>73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2025-12-30T08:43:00Z</dcterms:created>
  <dcterms:modified xsi:type="dcterms:W3CDTF">2026-01-12T05:02:19Z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14BA8D50210A4F2089832224CE331907_13</vt:lpwstr>
  </property>
  <property fmtid="{D5CDD505-2E9C-101B-9397-08002B2CF9AE}" pid="3" name="KSOProductBuildVer">
    <vt:lpwstr>1033-12.2.0.23196</vt:lpwstr>
  </property>
</Properties>
</file>