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#1" loCatId="picture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保持合一（腓立比书 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zh-CN" altLang="en-US" sz="1800" b="1" dirty="0"/>
            <a:t>     </a:t>
          </a:r>
          <a:r>
            <a:rPr lang="zh-CN" altLang="en-US" sz="2000" b="1" dirty="0"/>
            <a:t>合作时，我们之间不应有闲言碎语、批评、竞争或争吵。</a:t>
          </a:r>
          <a:endParaRPr lang="es-ES" sz="20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行为要无可指责（腓立比书 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zh-CN" altLang="en-US" sz="2000" b="1" dirty="0"/>
            <a:t>以简朴的心顺服我们的天父，与我们周围存在的邪恶和放荡形成鲜明的对比。</a:t>
          </a:r>
          <a:endParaRPr lang="es-ES" sz="18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忠于神的话语（腓立比书 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zh-CN" altLang="en-US" sz="2000" b="1" dirty="0"/>
            <a:t>我们的行为和思想必须符合圣经的教导。</a:t>
          </a:r>
          <a:endParaRPr lang="es-ES" sz="20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#1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#1"/>
    <dgm:cxn modelId="{8649284A-E923-4FC0-967B-BAEFA73B4BA2}" type="presOf" srcId="{B0D07D7C-B5CD-459F-BD11-0361D1F01132}" destId="{FFAB9AD1-5D21-498A-90A8-0367D2E12C5C}" srcOrd="0" destOrd="0" presId="urn:microsoft.com/office/officeart/2008/layout/TitlePictureLineup#1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#1"/>
    <dgm:cxn modelId="{1F5D22A1-1290-4C81-9B4B-FBB660C05D38}" type="presOf" srcId="{B8D218B3-F65D-4CFC-A0FD-051C19E77E79}" destId="{005260F8-7B30-470E-AA28-FCEB93406D5D}" srcOrd="0" destOrd="0" presId="urn:microsoft.com/office/officeart/2008/layout/TitlePictureLineup#1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#1"/>
    <dgm:cxn modelId="{640140C0-20FE-43D5-ADFE-3C4198720BF8}" type="presOf" srcId="{8F13B9EF-7C3D-4D73-81A6-38D115799957}" destId="{F0371C59-4F87-4DBD-9EC4-342D3DF794AF}" srcOrd="0" destOrd="0" presId="urn:microsoft.com/office/officeart/2008/layout/TitlePictureLineup#1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#1"/>
    <dgm:cxn modelId="{24FB4ADF-63AC-48A6-A715-E87822562ECE}" type="presParOf" srcId="{48063ED8-A635-461F-86DA-E22AC266976F}" destId="{4A452F6F-4B99-4272-BEC2-4EAFBD9409F4}" srcOrd="0" destOrd="0" presId="urn:microsoft.com/office/officeart/2008/layout/TitlePictureLineup#1"/>
    <dgm:cxn modelId="{43C0A72B-2C52-472F-8455-9C61B5809512}" type="presParOf" srcId="{48063ED8-A635-461F-86DA-E22AC266976F}" destId="{EDA97946-C8AC-47C0-9915-6179CBB0BB13}" srcOrd="1" destOrd="0" presId="urn:microsoft.com/office/officeart/2008/layout/TitlePictureLineup#1"/>
    <dgm:cxn modelId="{7BFC3A26-8489-4636-A829-2DCEDCF4F98E}" type="presParOf" srcId="{48063ED8-A635-461F-86DA-E22AC266976F}" destId="{3FD6ED73-D0F2-4D58-BC16-C77EE9FD655A}" srcOrd="2" destOrd="0" presId="urn:microsoft.com/office/officeart/2008/layout/TitlePictureLineup#1"/>
    <dgm:cxn modelId="{746E70CC-2EFA-4D36-BA38-020A9C14719B}" type="presParOf" srcId="{48063ED8-A635-461F-86DA-E22AC266976F}" destId="{005260F8-7B30-470E-AA28-FCEB93406D5D}" srcOrd="3" destOrd="0" presId="urn:microsoft.com/office/officeart/2008/layout/TitlePictureLineup#1"/>
    <dgm:cxn modelId="{CAE105A0-A79B-400E-BCD0-7BE720C7F595}" type="presParOf" srcId="{FFAB9AD1-5D21-498A-90A8-0367D2E12C5C}" destId="{1725A13B-8CCF-468D-880B-35A3CA369DCC}" srcOrd="1" destOrd="0" presId="urn:microsoft.com/office/officeart/2008/layout/TitlePictureLineup#1"/>
    <dgm:cxn modelId="{4D6D657A-A996-4B67-9FCE-06F2C635E408}" type="presParOf" srcId="{FFAB9AD1-5D21-498A-90A8-0367D2E12C5C}" destId="{567B367D-0D04-4C50-9522-FC4878237EB4}" srcOrd="2" destOrd="0" presId="urn:microsoft.com/office/officeart/2008/layout/TitlePictureLineup#1"/>
    <dgm:cxn modelId="{0D75D1BD-8BEE-4128-BA96-78EA448416C1}" type="presParOf" srcId="{567B367D-0D04-4C50-9522-FC4878237EB4}" destId="{1FC1ACCF-0605-4F01-87E7-E6DD7A7807A9}" srcOrd="0" destOrd="0" presId="urn:microsoft.com/office/officeart/2008/layout/TitlePictureLineup#1"/>
    <dgm:cxn modelId="{05B9C929-6E73-4F67-9583-C377AE034C84}" type="presParOf" srcId="{567B367D-0D04-4C50-9522-FC4878237EB4}" destId="{A3359CDB-09D8-48D6-B1A2-9336A1E66799}" srcOrd="1" destOrd="0" presId="urn:microsoft.com/office/officeart/2008/layout/TitlePictureLineup#1"/>
    <dgm:cxn modelId="{BC00A607-B7B9-4248-8277-0E83D7BDF6CF}" type="presParOf" srcId="{567B367D-0D04-4C50-9522-FC4878237EB4}" destId="{65AC557A-1213-46C1-8A5C-30C5FAED6ED4}" srcOrd="2" destOrd="0" presId="urn:microsoft.com/office/officeart/2008/layout/TitlePictureLineup#1"/>
    <dgm:cxn modelId="{FD123B77-23B2-4039-B915-A6397EE9BA57}" type="presParOf" srcId="{567B367D-0D04-4C50-9522-FC4878237EB4}" destId="{F0371C59-4F87-4DBD-9EC4-342D3DF794AF}" srcOrd="3" destOrd="0" presId="urn:microsoft.com/office/officeart/2008/layout/TitlePictureLineup#1"/>
    <dgm:cxn modelId="{830ECF10-06BF-43B4-B421-3010C31B4842}" type="presParOf" srcId="{FFAB9AD1-5D21-498A-90A8-0367D2E12C5C}" destId="{BFB1D35E-63F0-44C6-BA35-7D6F3F242456}" srcOrd="3" destOrd="0" presId="urn:microsoft.com/office/officeart/2008/layout/TitlePictureLineup#1"/>
    <dgm:cxn modelId="{55DB48EF-D16A-4608-BA08-4CA29789B9AE}" type="presParOf" srcId="{FFAB9AD1-5D21-498A-90A8-0367D2E12C5C}" destId="{41E727D5-902B-4745-9B62-5B0FD1F4FF44}" srcOrd="4" destOrd="0" presId="urn:microsoft.com/office/officeart/2008/layout/TitlePictureLineup#1"/>
    <dgm:cxn modelId="{705CCF17-FEFA-450C-A5A1-60CBB8DDC19A}" type="presParOf" srcId="{41E727D5-902B-4745-9B62-5B0FD1F4FF44}" destId="{B7601F9C-0C9A-46F1-A8E3-B33234CD3938}" srcOrd="0" destOrd="0" presId="urn:microsoft.com/office/officeart/2008/layout/TitlePictureLineup#1"/>
    <dgm:cxn modelId="{3C556635-985A-4E93-AB6D-053B6011501D}" type="presParOf" srcId="{41E727D5-902B-4745-9B62-5B0FD1F4FF44}" destId="{0F77C533-51C8-4753-ADB2-F8E85ED79FB9}" srcOrd="1" destOrd="0" presId="urn:microsoft.com/office/officeart/2008/layout/TitlePictureLineup#1"/>
    <dgm:cxn modelId="{B581781E-1B99-43EC-AEC6-56F926626D30}" type="presParOf" srcId="{41E727D5-902B-4745-9B62-5B0FD1F4FF44}" destId="{083980AE-3F0B-4B5A-8608-E2875A2DB327}" srcOrd="2" destOrd="0" presId="urn:microsoft.com/office/officeart/2008/layout/TitlePictureLineup#1"/>
    <dgm:cxn modelId="{EFD5A684-3D0C-4231-B299-C79EA2B936A4}" type="presParOf" srcId="{41E727D5-902B-4745-9B62-5B0FD1F4FF44}" destId="{2E811DF2-F3C4-4512-A907-06319FA32221}" srcOrd="3" destOrd="0" presId="urn:microsoft.com/office/officeart/2008/layout/TitlePictureLineup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     </a:t>
          </a:r>
          <a:r>
            <a:rPr lang="zh-CN" altLang="en-US" sz="2000" b="1" kern="1200" dirty="0"/>
            <a:t>合作时，我们之间不应有闲言碎语、批评、竞争或争吵。</a:t>
          </a:r>
          <a:endParaRPr lang="es-ES" sz="20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保持合一（腓立比书 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以简朴的心顺服我们的天父，与我们周围存在的邪恶和放荡形成鲜明的对比。</a:t>
          </a:r>
          <a:endParaRPr lang="es-ES" sz="1800" kern="120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行为要无可指责（腓立比书 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我们的行为和思想必须符合圣经的教导。</a:t>
          </a:r>
          <a:endParaRPr lang="es-ES" sz="20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忠于神的话语（腓立比书 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#1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horzAlign" val="ctr"/>
          <dgm:param type="fallback" val="1D"/>
        </dgm:alg>
      </dgm:if>
      <dgm:else name="Name3">
        <dgm:alg type="lin">
          <dgm:param type="linDir" val="fromR"/>
          <dgm:param type="nodeVertAlign" val="t"/>
          <dgm:param type="vertAlign" val="mid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/>
          <p:cNvSpPr txBox="1"/>
          <p:nvPr/>
        </p:nvSpPr>
        <p:spPr>
          <a:xfrm>
            <a:off x="5226146" y="4457221"/>
            <a:ext cx="6829404" cy="15924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在夜空中闪耀</a:t>
            </a:r>
            <a:endParaRPr kumimoji="0" lang="en-GB" sz="72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825564" y="184052"/>
            <a:ext cx="3678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2000" b="1" dirty="0"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二零二六年一月三十一日</a:t>
            </a:r>
            <a:endParaRPr lang="en-MY" altLang="zh-CN" sz="2000" b="1" dirty="0">
              <a:solidFill>
                <a:srgbClr val="FCF6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defRPr/>
            </a:pPr>
            <a:r>
              <a:rPr lang="zh-CN" altLang="en-US" sz="2000" b="1" dirty="0"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第五课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CF6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595418" y="42422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tos" panose="02110004020202020204"/>
              </a:rPr>
              <a:t>以巴弗提</a:t>
            </a:r>
            <a:endParaRPr kumimoji="0" lang="en-GB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33375" y="175585"/>
            <a:ext cx="726204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zh-CN" altLang="en-US" sz="20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然而，我想必须打发以巴弗提到你们那里去。他是我的兄弟，与我一同做工、一同当兵，是你们所差遣的，也是供给我需用的。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lang="zh-CN" alt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（腓立比书 </a:t>
            </a:r>
            <a:r>
              <a:rPr lang="en-US" altLang="zh-CN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2</a:t>
            </a:r>
            <a:r>
              <a:rPr lang="zh-CN" alt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：</a:t>
            </a:r>
            <a:r>
              <a:rPr lang="en-US" altLang="zh-CN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25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3375" y="1341304"/>
            <a:ext cx="8731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当腓立比人得知保罗被囚禁在罗马时，决定派遣助手帮助他，并满足其需求（支付房租、食物、衣物等）。以巴弗提负责将这份帮助带给使徒</a:t>
            </a:r>
            <a:br>
              <a:rPr lang="zh-CN" altLang="en-US" sz="2000" b="1" dirty="0">
                <a:solidFill>
                  <a:prstClr val="black"/>
                </a:solidFill>
              </a:rPr>
            </a:br>
            <a:r>
              <a:rPr lang="zh-CN" altLang="en-US" sz="2000" b="1" dirty="0">
                <a:solidFill>
                  <a:prstClr val="black"/>
                </a:solidFill>
              </a:rPr>
              <a:t>（腓比书 </a:t>
            </a:r>
            <a:r>
              <a:rPr lang="en-US" altLang="zh-CN" sz="2000" b="1" dirty="0">
                <a:solidFill>
                  <a:prstClr val="black"/>
                </a:solidFill>
              </a:rPr>
              <a:t>4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18;2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25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2995357" y="3385059"/>
            <a:ext cx="51555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出于对福音的热忱，他冒着生命危险，最终患上了严重疾病（腓立比书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27,30</a:t>
            </a:r>
            <a:r>
              <a:rPr lang="zh-CN" altLang="en-US" sz="2000" b="1" dirty="0">
                <a:solidFill>
                  <a:prstClr val="black"/>
                </a:solidFill>
              </a:rPr>
              <a:t>）。腓立比人听到这话后，非常担心他。这也是保罗决定派他去传达书信的主要原因（腓立比书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26,28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33375" y="2517070"/>
            <a:ext cx="87319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以巴弗提不仅提供保罗援助，还陪伴保罗，帮助他解决他的需要，并协助传播福音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995356" y="5438095"/>
            <a:ext cx="4958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保罗要求“要尊重像他这样的人”（腓立比 书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29 </a:t>
            </a:r>
            <a:r>
              <a:rPr lang="zh-CN" altLang="en-US" sz="2000" b="1" dirty="0">
                <a:solidFill>
                  <a:prstClr val="black"/>
                </a:solidFill>
              </a:rPr>
              <a:t>）。以巴弗提无疑是一位虔诚的基督徒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83635" y="988776"/>
            <a:ext cx="779037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</a:t>
            </a:r>
            <a:r>
              <a:rPr lang="zh-CN" alt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当我们的中保耶稣在天上为我们代求时，圣灵就在我们的心中做工作，使我们立志行事都遵行祂的美意。全天庭都关怀着人类的得救。所以我们还有什么理由怀疑主不会或不愿意帮助我们呢？我们教导别人的人自己必须保持与上帝的密切联系。我们应当在精神和言语上成为人的泉源，因为基督已经在我们心中成为活水的泉源，直涌到永生。忧伤与痛苦可能考验着我们的忍耐和信心；但那看不见之主的荣光却与我们同在。我们必须把自己藏在耶稣后面。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346352" y="5591197"/>
            <a:ext cx="4323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怀爱伦（你必得能力，十二月八日）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6633870" y="729586"/>
            <a:ext cx="5293466" cy="35702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凡所行的，都不要发怨言、起争论，使你们无可指摘，诚实无伪，在这弯曲悖谬的世代，作 神无瑕疵的儿女。你们显在这世代中，好象明光照耀</a:t>
            </a:r>
            <a:r>
              <a:rPr lang="zh-CN" altLang="en-U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。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腓立比书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2:14, 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照亮世界的人</a:t>
            </a:r>
            <a:r>
              <a:rPr lang="en-GB" altLang="zh-CN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反映上帝（腓立比书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2:12-13)</a:t>
            </a:r>
          </a:p>
          <a:p>
            <a:pPr lvl="1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世上的光（腓立比书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2:14-16)</a:t>
            </a:r>
          </a:p>
          <a:p>
            <a:pPr lvl="1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活祭（腓立比书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2:17-18)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光的例子</a:t>
            </a:r>
            <a:r>
              <a:rPr lang="en-GB" altLang="zh-C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提摩太（腓立比书）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2:19-24)</a:t>
            </a:r>
          </a:p>
          <a:p>
            <a:pPr lvl="1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以巴弗提（腓立比书）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2:25-30)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66701" y="205710"/>
            <a:ext cx="74580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2000" b="1" noProof="0" dirty="0">
                <a:solidFill>
                  <a:prstClr val="black"/>
                </a:solidFill>
              </a:rPr>
              <a:t> </a:t>
            </a:r>
            <a:r>
              <a:rPr lang="zh-CN" altLang="en-US" sz="2000" b="1" dirty="0">
                <a:solidFill>
                  <a:prstClr val="black"/>
                </a:solidFill>
              </a:rPr>
              <a:t>你们的光也当这样照在人前，叫他们看见你们的好行为，便将荣耀归给你们在天上的父。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lang="en-GB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太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5:16)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Mujer con la mano en la noche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/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/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/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/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/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358262" y="2042855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生活在这样一个上帝律法不断被践踏的世界里，我们这些渴望按照律法生活来事奉上帝的基督徒，就是黑暗中的一束光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8262" y="1126964"/>
            <a:ext cx="7274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在腓立比书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12-18 </a:t>
            </a:r>
            <a:r>
              <a:rPr lang="zh-CN" altLang="en-US" sz="2000" b="1" dirty="0">
                <a:solidFill>
                  <a:prstClr val="black"/>
                </a:solidFill>
              </a:rPr>
              <a:t>中，我们可以读到保罗版本的这个耶稣的命令。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108512" y="892449"/>
            <a:ext cx="7610167" cy="43084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照亮世界</a:t>
            </a:r>
            <a:endParaRPr kumimoji="0" lang="en-MY" altLang="zh-CN" sz="9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的人</a:t>
            </a:r>
            <a:endParaRPr kumimoji="0" lang="en-GB" sz="9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反映上帝</a:t>
            </a:r>
            <a:endParaRPr kumimoji="0" lang="en-GB" sz="44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709065" y="626677"/>
            <a:ext cx="837247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zh-CN" altLang="en-US" sz="2000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因为你们立志行事，都是 神在你们心里运行，为要成就他的美意。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 </a:t>
            </a:r>
            <a:r>
              <a:rPr lang="zh-CN" alt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（腓立比书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2:13)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813544" y="1658174"/>
            <a:ext cx="4720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在巧妙地描绘了耶稣所受的羞辱与如何被高举后，保罗又加上了“因此”这一表达。也就是说，既然耶稣谦卑自己，又被尊崇，“无不口称耶稣基督为主，使荣耀归与父 神 ”（腓立比书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11</a:t>
            </a:r>
            <a:r>
              <a:rPr lang="zh-CN" altLang="en-US" sz="2000" b="1" dirty="0">
                <a:solidFill>
                  <a:prstClr val="black"/>
                </a:solidFill>
              </a:rPr>
              <a:t>），那么腓立比的信徒（以及我们所有人）都必须有所行动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strella&#10;&#10;El contenido generado por IA puede ser incorrecto.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/>
          <p:cNvSpPr txBox="1"/>
          <p:nvPr/>
        </p:nvSpPr>
        <p:spPr>
          <a:xfrm>
            <a:off x="3725629" y="4516081"/>
            <a:ext cx="8227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我们的首要任务是“当恐惧战兢，做成我们得救的工夫（腓立比书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12</a:t>
            </a:r>
            <a:r>
              <a:rPr lang="zh-CN" altLang="en-US" sz="2000" b="1" dirty="0">
                <a:solidFill>
                  <a:prstClr val="black"/>
                </a:solidFill>
              </a:rPr>
              <a:t>）。如果上帝是拯救我们的主（提多书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11</a:t>
            </a:r>
            <a:r>
              <a:rPr lang="zh-CN" altLang="en-US" sz="2000" b="1" dirty="0">
                <a:solidFill>
                  <a:prstClr val="black"/>
                </a:solidFill>
              </a:rPr>
              <a:t>），那我们为什么还需要忧虑呢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709065" y="5631462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在这里的恐惧战惊是服事上帝的同义词。（诗篇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11</a:t>
            </a:r>
            <a:r>
              <a:rPr lang="zh-CN" altLang="en-US" sz="2000" b="1" dirty="0">
                <a:solidFill>
                  <a:prstClr val="black"/>
                </a:solidFill>
              </a:rPr>
              <a:t>）因此，保罗强调，正是上帝在我们心中产生行善的渴望，并赐给我们力量使行善成真。                          （腓立比书 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13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solidFill>
                  <a:srgbClr val="B90E4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世上的光</a:t>
            </a:r>
            <a:endParaRPr kumimoji="0" lang="en-GB" sz="4400" b="1" i="0" u="none" strike="noStrike" kern="1200" cap="none" spc="0" normalizeH="0" baseline="0" noProof="0" dirty="0">
              <a:solidFill>
                <a:srgbClr val="B90E4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9562" y="752233"/>
            <a:ext cx="11572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zh-CN" alt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使你们无可指摘，诚实无伪，在这弯曲悖谬的世代，作 神无瑕疵的儿女。你们显</a:t>
            </a:r>
          </a:p>
          <a:p>
            <a:pPr lvl="0" algn="ctr">
              <a:defRPr/>
            </a:pPr>
            <a:r>
              <a:rPr lang="zh-CN" alt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在这世代中，好象明光照耀。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 </a:t>
            </a:r>
            <a:r>
              <a:rPr lang="zh-CN" altLang="en-US" sz="14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腓立比书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2:15 )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保罗提出了三个方面，使信徒能在这世上闪耀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69119846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26218" y="5962377"/>
            <a:ext cx="1078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黑暗最深的地方，光明最耀眼。在一个上帝被系统性拒绝的世界里，我们基督徒必须以基督的光照耀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4350" y="0"/>
            <a:ext cx="11172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活祭</a:t>
            </a:r>
            <a:endParaRPr kumimoji="0" lang="en-GB" sz="4000" b="1" i="0" u="none" strike="noStrike" kern="1200" cap="none" spc="300" normalizeH="0" baseline="0" noProof="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pattFill prst="narHorz">
                <a:fgClr>
                  <a:srgbClr val="FF3300"/>
                </a:fgClr>
                <a:bgClr>
                  <a:srgbClr val="FF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3300">
                    <a:lumMod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98739" y="560144"/>
            <a:ext cx="978286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zh-CN" altLang="en-US" sz="20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我以你们的信心为供献的祭物，我若被浇奠在其上，也是喜乐，并且与你们众人一</a:t>
            </a:r>
          </a:p>
          <a:p>
            <a:pPr lvl="0" algn="ctr">
              <a:defRPr/>
            </a:pPr>
            <a:r>
              <a:rPr lang="zh-CN" altLang="en-US" sz="20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同喜乐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(</a:t>
            </a:r>
            <a:r>
              <a:rPr lang="zh-CN" alt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腓立比书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2:17)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4301" y="1471831"/>
            <a:ext cx="6705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虽然保罗希望获得自由，但他也有可能被定罪。他将这种可能性描述为“像奠祭一样被浇奠出来”（腓立比书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17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interior, hombre, viendo, frente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6819899" y="5125817"/>
            <a:ext cx="51759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保罗不介意死去，因为他的见证会给那些已经是为福音作忠实见证、勇敢讲述福音、行为配得称为 神儿女的信徒们更多的力量。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4776" y="2334011"/>
            <a:ext cx="35079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献酒（奠祭）是将液体倒在所献祭物上（出埃及记 </a:t>
            </a:r>
            <a:r>
              <a:rPr lang="en-US" altLang="zh-CN" sz="2000" b="1" dirty="0">
                <a:solidFill>
                  <a:prstClr val="black"/>
                </a:solidFill>
              </a:rPr>
              <a:t>29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39-40</a:t>
            </a:r>
            <a:r>
              <a:rPr lang="zh-CN" altLang="en-US" sz="2000" b="1" dirty="0">
                <a:solidFill>
                  <a:prstClr val="black"/>
                </a:solidFill>
              </a:rPr>
              <a:t>）。这里所指的祭就是腓立比人。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n 11" descr="Un grupo de personas tocando instrumentos musicales&#10;&#10;El contenido generado por IA puede ser incorrecto.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114301" y="4510264"/>
            <a:ext cx="34088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腓立比人会死吗？当然不会。他们的牺牲乃是“信心的服务”。这是活祭。是所有人都必须献给上帝的祭。（罗马书 </a:t>
            </a:r>
            <a:r>
              <a:rPr lang="en-US" altLang="zh-CN" sz="2000" b="1" dirty="0">
                <a:solidFill>
                  <a:prstClr val="black"/>
                </a:solidFill>
              </a:rPr>
              <a:t>12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137698" y="2086040"/>
            <a:ext cx="7610167" cy="20924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9600" b="1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光的例子</a:t>
            </a:r>
            <a:endParaRPr kumimoji="0" lang="en-GB" sz="9600" b="1" i="0" u="none" strike="noStrike" kern="1200" cap="none" spc="0" normalizeH="0" baseline="0" noProof="0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提摩太</a:t>
            </a:r>
            <a:endParaRPr kumimoji="0" lang="en-GB" sz="4400" b="1" i="0" u="none" strike="noStrike" kern="1200" cap="none" spc="600" normalizeH="0" baseline="0" noProof="0" dirty="0">
              <a:ln w="22225">
                <a:noFill/>
                <a:prstDash val="solid"/>
              </a:ln>
              <a:solidFill>
                <a:srgbClr val="5E71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57368" y="94624"/>
            <a:ext cx="782033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A26036"/>
                </a:solidFill>
                <a:latin typeface="Comic Sans MS" panose="030F0702030302020204" pitchFamily="66" charset="0"/>
              </a:rPr>
              <a:t>但你们知道提摩太的明证，他兴旺福音，与我同劳，待我像儿子待父亲一样。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</a:rPr>
              <a:t>(</a:t>
            </a:r>
            <a:r>
              <a:rPr lang="zh-CN" altLang="en-US" b="1" dirty="0">
                <a:solidFill>
                  <a:srgbClr val="A26036"/>
                </a:solidFill>
                <a:latin typeface="Comic Sans MS" panose="030F0702030302020204" pitchFamily="66" charset="0"/>
              </a:rPr>
              <a:t>腓立比书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</a:rPr>
              <a:t> 2:22)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81475" y="928232"/>
            <a:ext cx="7896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提摩太是保罗积极的同工，并合著了六封书信（哥林多后书、腓立比书、歌罗西书、帖撒罗尼迦前书、帖撒罗尼迦后书、腓利门书）。正是保罗自己选他为传福音的人（使徒行传 </a:t>
            </a:r>
            <a:r>
              <a:rPr lang="en-US" altLang="zh-CN" sz="2000" b="1" dirty="0">
                <a:solidFill>
                  <a:prstClr val="black"/>
                </a:solidFill>
              </a:rPr>
              <a:t>16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1-3</a:t>
            </a:r>
            <a:r>
              <a:rPr lang="zh-CN" altLang="en-US" sz="2000" b="1" dirty="0">
                <a:solidFill>
                  <a:prstClr val="black"/>
                </a:solidFill>
              </a:rPr>
              <a:t>）。保罗看到了这个年轻人身上什么特别之处呢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pic>
        <p:nvPicPr>
          <p:cNvPr id="8" name="Imagen 7" descr="Un par de personas de pie&#10;&#10;El contenido generado por IA puede ser incorrecto.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4118719" y="2374346"/>
            <a:ext cx="50917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首先，大家“都对他评价很高”。他适合事奉的话语得到了先知的确认（提摩太前书 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18</a:t>
            </a:r>
            <a:r>
              <a:rPr lang="zh-CN" altLang="en-US" sz="2000" b="1" dirty="0">
                <a:solidFill>
                  <a:prstClr val="black"/>
                </a:solidFill>
              </a:rPr>
              <a:t>）。作为一位年轻人，保罗视他如子，（提摩多前书 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2;4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12</a:t>
            </a:r>
            <a:r>
              <a:rPr lang="zh-CN" altLang="en-US" sz="2000" b="1" dirty="0">
                <a:solidFill>
                  <a:prstClr val="black"/>
                </a:solidFill>
              </a:rPr>
              <a:t>）。提摩太则以儿子对父亲的尊重和关爱对待保罗（腓立比书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22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095521" y="4577424"/>
            <a:ext cx="51070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保罗认为他和自己一样是有效率的工作者（哥林多前书</a:t>
            </a:r>
            <a:r>
              <a:rPr lang="en-US" altLang="zh-CN" sz="2000" b="1" dirty="0">
                <a:solidFill>
                  <a:prstClr val="black"/>
                </a:solidFill>
              </a:rPr>
              <a:t>6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10</a:t>
            </a:r>
            <a:r>
              <a:rPr lang="zh-CN" altLang="en-US" sz="2000" b="1" dirty="0">
                <a:solidFill>
                  <a:prstClr val="black"/>
                </a:solidFill>
              </a:rPr>
              <a:t>）。他委托他管理几座教会，如哥林多教堂（哥林多前书</a:t>
            </a:r>
            <a:r>
              <a:rPr lang="en-US" altLang="zh-CN" sz="2000" b="1" dirty="0">
                <a:solidFill>
                  <a:prstClr val="black"/>
                </a:solidFill>
              </a:rPr>
              <a:t>4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17</a:t>
            </a:r>
            <a:r>
              <a:rPr lang="zh-CN" altLang="en-US" sz="2000" b="1" dirty="0">
                <a:solidFill>
                  <a:prstClr val="black"/>
                </a:solidFill>
              </a:rPr>
              <a:t>）</a:t>
            </a:r>
            <a:r>
              <a:rPr lang="en-US" altLang="zh-CN" sz="2000" b="1" dirty="0">
                <a:solidFill>
                  <a:prstClr val="black"/>
                </a:solidFill>
              </a:rPr>
              <a:t>;</a:t>
            </a:r>
            <a:r>
              <a:rPr lang="zh-CN" altLang="en-US" sz="2000" b="1" dirty="0">
                <a:solidFill>
                  <a:prstClr val="black"/>
                </a:solidFill>
              </a:rPr>
              <a:t>腓立比（腓立比书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19</a:t>
            </a:r>
            <a:r>
              <a:rPr lang="zh-CN" altLang="en-US" sz="2000" b="1" dirty="0">
                <a:solidFill>
                  <a:prstClr val="black"/>
                </a:solidFill>
              </a:rPr>
              <a:t>）</a:t>
            </a:r>
            <a:r>
              <a:rPr lang="en-US" altLang="zh-CN" sz="2000" b="1" dirty="0">
                <a:solidFill>
                  <a:prstClr val="black"/>
                </a:solidFill>
              </a:rPr>
              <a:t>;</a:t>
            </a:r>
            <a:r>
              <a:rPr lang="zh-CN" altLang="en-US" sz="2000" b="1" dirty="0">
                <a:solidFill>
                  <a:prstClr val="black"/>
                </a:solidFill>
              </a:rPr>
              <a:t>以及帖撒罗尼迦（帖撒罗尼迦记上 </a:t>
            </a:r>
            <a:r>
              <a:rPr lang="en-US" altLang="zh-CN" sz="2000" b="1" dirty="0">
                <a:solidFill>
                  <a:prstClr val="black"/>
                </a:solidFill>
              </a:rPr>
              <a:t>3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）。他也像保罗一样被囚禁（希伯来书</a:t>
            </a:r>
            <a:r>
              <a:rPr lang="en-US" altLang="zh-CN" sz="2000" b="1" dirty="0">
                <a:solidFill>
                  <a:prstClr val="black"/>
                </a:solidFill>
              </a:rPr>
              <a:t>13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23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1977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39</cp:revision>
  <dcterms:created xsi:type="dcterms:W3CDTF">2026-01-05T23:20:00Z</dcterms:created>
  <dcterms:modified xsi:type="dcterms:W3CDTF">2026-01-26T06:06:07Z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CF163E68D11E4C16BE917D00E3D44841_13</vt:lpwstr>
  </property>
  <property fmtid="{D5CDD505-2E9C-101B-9397-08002B2CF9AE}" pid="3" name="KSOProductBuildVer">
    <vt:lpwstr>1033-12.2.0.23196</vt:lpwstr>
  </property>
</Properties>
</file>