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#1" loCatId="process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带着怜悯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恩慈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谦虚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温柔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忍耐的心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彼此包容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彼此饶恕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#1"/>
    <dgm:cxn modelId="{3B5FD61D-00AE-49DA-A6B5-513BCE87E0FC}" type="presOf" srcId="{A38F05B0-98E8-4A77-BC0C-BCB14A91242E}" destId="{6C1BE6FD-1767-4DEF-B30F-7FA24C21D7F5}" srcOrd="0" destOrd="0" presId="urn:microsoft.com/office/officeart/2005/8/layout/bProcess3#1"/>
    <dgm:cxn modelId="{74B1171E-1C22-41B9-82E5-F23668F16B80}" type="presOf" srcId="{C601224F-4522-48A4-B7F3-548522F88D3D}" destId="{08CFD050-3A65-4B61-A5F0-B1FFDECDC1B4}" srcOrd="0" destOrd="0" presId="urn:microsoft.com/office/officeart/2005/8/layout/bProcess3#1"/>
    <dgm:cxn modelId="{63085726-ACB3-48C3-99A8-0F4400DF460D}" type="presOf" srcId="{4CE37281-DD33-467B-8920-B2D029ED48E5}" destId="{CFEFFBDF-5077-40C6-AD60-A476ADD3C8CF}" srcOrd="0" destOrd="0" presId="urn:microsoft.com/office/officeart/2005/8/layout/bProcess3#1"/>
    <dgm:cxn modelId="{A80C7C2B-2BF4-46C4-8461-E91423DCF4F7}" type="presOf" srcId="{E1CC19D4-0F70-44CB-9663-6E37B87BCD9D}" destId="{E09335FC-B697-4A13-AB0E-8AAA47557D03}" srcOrd="0" destOrd="0" presId="urn:microsoft.com/office/officeart/2005/8/layout/bProcess3#1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#1"/>
    <dgm:cxn modelId="{BF847A3A-9BAE-4424-915D-6BA3D9A185B5}" type="presOf" srcId="{6269A2E9-4F31-449B-941F-7FA474EE9114}" destId="{74B5C471-2490-47F9-832F-439046336B42}" srcOrd="0" destOrd="0" presId="urn:microsoft.com/office/officeart/2005/8/layout/bProcess3#1"/>
    <dgm:cxn modelId="{0C3F7D3A-B919-46A7-AF2C-22682BD73834}" type="presOf" srcId="{EBB1E6BE-26F9-4AD1-BECF-CE7923A2D364}" destId="{E759727B-4CCA-4B3C-A44A-6508DCF1B8CD}" srcOrd="0" destOrd="0" presId="urn:microsoft.com/office/officeart/2005/8/layout/bProcess3#1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#1"/>
    <dgm:cxn modelId="{96FD8C6A-2B04-44A7-A701-D9CA78BF943E}" type="presOf" srcId="{4C2777DC-8D1E-4EDF-B205-0459052B7495}" destId="{C47A42FA-345B-4DCD-8319-F17A31AB1EA2}" srcOrd="0" destOrd="0" presId="urn:microsoft.com/office/officeart/2005/8/layout/bProcess3#1"/>
    <dgm:cxn modelId="{5BB87C4B-2A10-45BA-9F26-107B8D13EB1C}" type="presOf" srcId="{A38F05B0-98E8-4A77-BC0C-BCB14A91242E}" destId="{1E905E47-DCCD-4D9E-AA26-97099AAB97F1}" srcOrd="1" destOrd="0" presId="urn:microsoft.com/office/officeart/2005/8/layout/bProcess3#1"/>
    <dgm:cxn modelId="{3E6F074C-D5F6-4326-A2C4-05F1D72C63DC}" type="presOf" srcId="{6269A2E9-4F31-449B-941F-7FA474EE9114}" destId="{1D8686E5-FE69-467E-A45D-0CD42F32DC99}" srcOrd="1" destOrd="0" presId="urn:microsoft.com/office/officeart/2005/8/layout/bProcess3#1"/>
    <dgm:cxn modelId="{0B1F188A-3B65-4B07-B7E4-5F2536C6C570}" type="presOf" srcId="{A67B0A9B-279F-47BF-97AC-F888E6BB6E36}" destId="{A6173660-0D3D-4EB8-BAF7-D46B6DADF5C0}" srcOrd="0" destOrd="0" presId="urn:microsoft.com/office/officeart/2005/8/layout/bProcess3#1"/>
    <dgm:cxn modelId="{A500F498-403F-46A6-8679-55C45DE63A65}" type="presOf" srcId="{4CE37281-DD33-467B-8920-B2D029ED48E5}" destId="{02DAA8C2-9585-42E6-A1F8-C32925B72FAD}" srcOrd="1" destOrd="0" presId="urn:microsoft.com/office/officeart/2005/8/layout/bProcess3#1"/>
    <dgm:cxn modelId="{711CFC9D-B4A4-4767-9818-B47297734FE6}" type="presOf" srcId="{31EDD8F7-9FA2-45C6-A249-628A656A34CF}" destId="{B5959B52-E4BC-41F2-B0B5-604B82B4A279}" srcOrd="0" destOrd="0" presId="urn:microsoft.com/office/officeart/2005/8/layout/bProcess3#1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#1"/>
    <dgm:cxn modelId="{D93402B5-DCE3-44AC-B148-04B534750101}" type="presOf" srcId="{285D7CDB-52C7-42FE-BE69-F24BB74271ED}" destId="{681BAC00-3DF9-45F0-A4D0-EF8EDF9C35F9}" srcOrd="0" destOrd="0" presId="urn:microsoft.com/office/officeart/2005/8/layout/bProcess3#1"/>
    <dgm:cxn modelId="{CCBC56BE-0C9C-4E5C-847F-EED37371CC87}" type="presOf" srcId="{64725E0D-2F79-4A2C-A4EC-AD05D9F6BB88}" destId="{36415B8C-6CB5-4F5A-ABE9-60D8A0DE83CA}" srcOrd="0" destOrd="0" presId="urn:microsoft.com/office/officeart/2005/8/layout/bProcess3#1"/>
    <dgm:cxn modelId="{290B5DD2-0EB6-4746-8CFA-5D12210520AB}" type="presOf" srcId="{837DE72A-27ED-47B3-B595-7777CFA1B498}" destId="{8BE7B8C6-C73E-4F55-A4D9-40069A51D5C6}" srcOrd="0" destOrd="0" presId="urn:microsoft.com/office/officeart/2005/8/layout/bProcess3#1"/>
    <dgm:cxn modelId="{3EDD0FDF-3E75-46A5-BFEE-F288B4E11212}" type="presOf" srcId="{EBB1E6BE-26F9-4AD1-BECF-CE7923A2D364}" destId="{6BCB775A-9588-4284-A579-2D28A2A48FE6}" srcOrd="1" destOrd="0" presId="urn:microsoft.com/office/officeart/2005/8/layout/bProcess3#1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#1"/>
    <dgm:cxn modelId="{E1F55DF2-C796-4409-967E-9F2062748B2E}" type="presParOf" srcId="{B5959B52-E4BC-41F2-B0B5-604B82B4A279}" destId="{8BE7B8C6-C73E-4F55-A4D9-40069A51D5C6}" srcOrd="1" destOrd="0" presId="urn:microsoft.com/office/officeart/2005/8/layout/bProcess3#1"/>
    <dgm:cxn modelId="{71F794DE-7704-426E-B244-1F85E6C84D7C}" type="presParOf" srcId="{8BE7B8C6-C73E-4F55-A4D9-40069A51D5C6}" destId="{7BC3505E-01A6-4277-A6A4-EC9AF8640FAE}" srcOrd="0" destOrd="0" presId="urn:microsoft.com/office/officeart/2005/8/layout/bProcess3#1"/>
    <dgm:cxn modelId="{A5E3691F-E097-40BD-B319-29DF7D9326D4}" type="presParOf" srcId="{B5959B52-E4BC-41F2-B0B5-604B82B4A279}" destId="{E09335FC-B697-4A13-AB0E-8AAA47557D03}" srcOrd="2" destOrd="0" presId="urn:microsoft.com/office/officeart/2005/8/layout/bProcess3#1"/>
    <dgm:cxn modelId="{BF38D605-7B32-48A1-B924-79AC59AF2A3C}" type="presParOf" srcId="{B5959B52-E4BC-41F2-B0B5-604B82B4A279}" destId="{74B5C471-2490-47F9-832F-439046336B42}" srcOrd="3" destOrd="0" presId="urn:microsoft.com/office/officeart/2005/8/layout/bProcess3#1"/>
    <dgm:cxn modelId="{41B2C1EE-0B51-4C8E-9ACD-EA3BB4E128C5}" type="presParOf" srcId="{74B5C471-2490-47F9-832F-439046336B42}" destId="{1D8686E5-FE69-467E-A45D-0CD42F32DC99}" srcOrd="0" destOrd="0" presId="urn:microsoft.com/office/officeart/2005/8/layout/bProcess3#1"/>
    <dgm:cxn modelId="{778A6815-84E1-46FE-A859-F0ACDF594F81}" type="presParOf" srcId="{B5959B52-E4BC-41F2-B0B5-604B82B4A279}" destId="{36415B8C-6CB5-4F5A-ABE9-60D8A0DE83CA}" srcOrd="4" destOrd="0" presId="urn:microsoft.com/office/officeart/2005/8/layout/bProcess3#1"/>
    <dgm:cxn modelId="{F5C4D35F-3858-4E35-A806-E1CD83F7064D}" type="presParOf" srcId="{B5959B52-E4BC-41F2-B0B5-604B82B4A279}" destId="{6C1BE6FD-1767-4DEF-B30F-7FA24C21D7F5}" srcOrd="5" destOrd="0" presId="urn:microsoft.com/office/officeart/2005/8/layout/bProcess3#1"/>
    <dgm:cxn modelId="{6C3789A3-AA61-4158-A656-71D96C1E0A96}" type="presParOf" srcId="{6C1BE6FD-1767-4DEF-B30F-7FA24C21D7F5}" destId="{1E905E47-DCCD-4D9E-AA26-97099AAB97F1}" srcOrd="0" destOrd="0" presId="urn:microsoft.com/office/officeart/2005/8/layout/bProcess3#1"/>
    <dgm:cxn modelId="{E07F25D2-B67A-4B4F-87AD-64BACE13A2AC}" type="presParOf" srcId="{B5959B52-E4BC-41F2-B0B5-604B82B4A279}" destId="{EC01C3F8-5406-4C08-BCDA-299E3E634586}" srcOrd="6" destOrd="0" presId="urn:microsoft.com/office/officeart/2005/8/layout/bProcess3#1"/>
    <dgm:cxn modelId="{E0720D61-CE3F-4606-85C8-B0032E0EBE60}" type="presParOf" srcId="{B5959B52-E4BC-41F2-B0B5-604B82B4A279}" destId="{CFEFFBDF-5077-40C6-AD60-A476ADD3C8CF}" srcOrd="7" destOrd="0" presId="urn:microsoft.com/office/officeart/2005/8/layout/bProcess3#1"/>
    <dgm:cxn modelId="{C8056693-DA4F-4C40-B271-50EEB7711194}" type="presParOf" srcId="{CFEFFBDF-5077-40C6-AD60-A476ADD3C8CF}" destId="{02DAA8C2-9585-42E6-A1F8-C32925B72FAD}" srcOrd="0" destOrd="0" presId="urn:microsoft.com/office/officeart/2005/8/layout/bProcess3#1"/>
    <dgm:cxn modelId="{F3E7EEB2-6579-46E5-972F-8146EB95E69A}" type="presParOf" srcId="{B5959B52-E4BC-41F2-B0B5-604B82B4A279}" destId="{E722E283-CBE6-49E1-A65C-2A2A27C62B60}" srcOrd="8" destOrd="0" presId="urn:microsoft.com/office/officeart/2005/8/layout/bProcess3#1"/>
    <dgm:cxn modelId="{1D8B3FCC-9E4A-47BA-A470-E6F3595B3AB2}" type="presParOf" srcId="{B5959B52-E4BC-41F2-B0B5-604B82B4A279}" destId="{681BAC00-3DF9-45F0-A4D0-EF8EDF9C35F9}" srcOrd="9" destOrd="0" presId="urn:microsoft.com/office/officeart/2005/8/layout/bProcess3#1"/>
    <dgm:cxn modelId="{F7D25D16-1F66-4ED1-AAFE-227EC2617528}" type="presParOf" srcId="{681BAC00-3DF9-45F0-A4D0-EF8EDF9C35F9}" destId="{5B1FDCCD-446E-4FFE-B127-3982E157B516}" srcOrd="0" destOrd="0" presId="urn:microsoft.com/office/officeart/2005/8/layout/bProcess3#1"/>
    <dgm:cxn modelId="{215958A1-A172-4638-8D86-B12A24705956}" type="presParOf" srcId="{B5959B52-E4BC-41F2-B0B5-604B82B4A279}" destId="{C47A42FA-345B-4DCD-8319-F17A31AB1EA2}" srcOrd="10" destOrd="0" presId="urn:microsoft.com/office/officeart/2005/8/layout/bProcess3#1"/>
    <dgm:cxn modelId="{7B2BBC6B-942A-443E-BE6A-68630DE07967}" type="presParOf" srcId="{B5959B52-E4BC-41F2-B0B5-604B82B4A279}" destId="{E759727B-4CCA-4B3C-A44A-6508DCF1B8CD}" srcOrd="11" destOrd="0" presId="urn:microsoft.com/office/officeart/2005/8/layout/bProcess3#1"/>
    <dgm:cxn modelId="{A3CAC284-1D36-49CF-AE5C-A99169D6FC7C}" type="presParOf" srcId="{E759727B-4CCA-4B3C-A44A-6508DCF1B8CD}" destId="{6BCB775A-9588-4284-A579-2D28A2A48FE6}" srcOrd="0" destOrd="0" presId="urn:microsoft.com/office/officeart/2005/8/layout/bProcess3#1"/>
    <dgm:cxn modelId="{A794BAE9-8CE7-4341-BA1E-CC3D01F74C76}" type="presParOf" srcId="{B5959B52-E4BC-41F2-B0B5-604B82B4A279}" destId="{08CFD050-3A65-4B61-A5F0-B1FFDECDC1B4}" srcOrd="12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利益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责任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zh-CN" altLang="en-US" sz="1800" b="1" dirty="0"/>
            <a:t>通过这种行为，我们既是他人的福气，也是自己的福气。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zh-CN" altLang="en-US" sz="1800" b="1" dirty="0"/>
            <a:t>愿我们的行为荣耀上帝，也愿它鼓励他人信靠并跟随耶稣。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让上帝的平安主宰我们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作为一个整体保持一致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心怀感恩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努力更广泛的研读圣经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互相传授我们所学的心得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唱诗章、颂词和灵歌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/>
            <a:t>奉耶稣的名行一切事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59"/>
      <dgm:spPr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59"/>
      <dgm:spPr>
        <a:blipFill rotWithShape="1">
          <a:blip xmlns:r="http://schemas.openxmlformats.org/officeDocument/2006/relationships" r:embed="rId7" cstate="email"/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带着怜悯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恩慈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谦虚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温柔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忍耐的心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彼此包容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彼此饶恕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通过这种行为，我们既是他人的福气，也是自己的福气。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利益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愿我们的行为荣耀上帝，也愿它鼓励他人信靠并跟随耶稣。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责任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让上帝的平安主宰我们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作为一个整体保持一致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心怀感恩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努力更广泛的研读圣经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互相传授我们所学的心得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78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唱诗章、颂词和灵歌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78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/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奉耶稣的名行一切事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B55B5-B5BB-43DF-B4C1-E8C0D4A22606}" type="datetimeFigureOut">
              <a:rPr lang="en-MY" smtClean="0"/>
              <a:t>8/3/2026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0289-190A-47D5-BF68-F03EBFA39D64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9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0289-190A-47D5-BF68-F03EBFA39D64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9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0289-190A-47D5-BF68-F03EBFA39D64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85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0289-190A-47D5-BF68-F03EBFA39D64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412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0289-190A-47D5-BF68-F03EBFA39D64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367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6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microsoft.com/office/2007/relationships/hdphoto" Target="../media/hdphoto3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8267" y="4018028"/>
            <a:ext cx="34420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与基督</a:t>
            </a:r>
            <a:endParaRPr lang="en-MY" altLang="zh-CN" sz="6000" b="1" dirty="0"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同活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46982" y="644236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二零二六年三月十四日第十一课</a:t>
            </a:r>
            <a:endParaRPr lang="en-GB" sz="2000" b="1" dirty="0">
              <a:solidFill>
                <a:srgbClr val="D6DD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-3153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0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从天而来的食物</a:t>
            </a:r>
            <a:r>
              <a:rPr lang="en-GB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" y="737911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当用各样的智能，把基督的道理丰丰富富地存在心里，用诗章、颂词、灵歌，彼此教导，互相劝戒，心被</a:t>
            </a:r>
          </a:p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恩感，歌颂 神。</a:t>
            </a:r>
            <a:r>
              <a:rPr lang="en-GB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(</a:t>
            </a: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7906" y="1549712"/>
            <a:ext cx="1174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15-17 </a:t>
            </a:r>
            <a:r>
              <a:rPr lang="zh-CN" altLang="en-US" sz="2000" b="1" dirty="0"/>
              <a:t>教导我们如何滋养属天的品性（事实证明我们无法孤立地滋养属天的品性，但我们需要教会的团契来实现这一点</a:t>
            </a:r>
            <a:r>
              <a:rPr lang="en-GB" sz="2000" b="1" dirty="0"/>
              <a:t>):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2476413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88983" y="4729523"/>
            <a:ext cx="4789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“</a:t>
            </a:r>
            <a:r>
              <a:rPr lang="zh-CN" altLang="en-US" sz="2000" b="1" dirty="0"/>
              <a:t>歌声是我们总能用来对抗气馁的武器。当我们这样敞开心扉，接受救主同在的阳光时，我们将获得健康和祂的祝福。“（怀爱伦，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服务真诠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，原文</a:t>
            </a:r>
            <a:r>
              <a:rPr lang="en-MY" altLang="zh-CN" sz="2000" b="1" dirty="0"/>
              <a:t>254 </a:t>
            </a:r>
            <a:r>
              <a:rPr lang="zh-CN" altLang="en-US" sz="2000" b="1" dirty="0"/>
              <a:t>面。</a:t>
            </a:r>
            <a:endParaRPr lang="en-GB" sz="2000" b="1" dirty="0"/>
          </a:p>
        </p:txBody>
      </p:sp>
      <p:pic>
        <p:nvPicPr>
          <p:cNvPr id="11" name="Imagen 10" descr="Mujer con guitarra en las manos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40665" y="1030345"/>
            <a:ext cx="8844892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latin typeface="Constantia" panose="02030602050306030303" pitchFamily="18" charset="0"/>
              </a:rPr>
              <a:t>“ </a:t>
            </a:r>
            <a:r>
              <a:rPr lang="zh-CN" altLang="en-US" sz="3200" b="1" dirty="0">
                <a:latin typeface="Constantia" panose="02030602050306030303" pitchFamily="18" charset="0"/>
              </a:rPr>
              <a:t>要培养仁慈、温和、同情的心，决不要称这些品质为懦弱，因为这是基督的品质。要谨慎自己的影响。但愿你的影响纯洁芬芳，不会因他人模仿而蒙羞。</a:t>
            </a:r>
            <a:endParaRPr lang="en-MY" altLang="zh-CN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小小水滴聚成江河，照样，小事也构成人生。人生可以是平静愉快的江河，也可以是麻烦的河流，常常涌出淤泥和污物。在今生你可以将自己交给圣灵造就。你藉着圣灵的成圣，会成长得越来越像基督。</a:t>
            </a:r>
            <a:r>
              <a:rPr lang="en-MY" altLang="zh-CN" sz="3200" b="1" dirty="0">
                <a:latin typeface="Constantia" panose="02030602050306030303" pitchFamily="18" charset="0"/>
              </a:rPr>
              <a:t>”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43925" y="5722909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怀爱伦（使我认识他，七月二十二日</a:t>
            </a:r>
            <a:r>
              <a:rPr lang="zh-CN" altLang="en-US" sz="1600" b="1" dirty="0"/>
              <a:t>）</a:t>
            </a:r>
            <a:endParaRPr lang="en-GB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1315" y="437298"/>
            <a:ext cx="6674145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在这一切之外，</a:t>
            </a:r>
            <a:endParaRPr kumimoji="0" lang="en-MY" altLang="zh-CN" sz="4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要存着爱心，</a:t>
            </a:r>
            <a:endParaRPr kumimoji="0" lang="en-MY" altLang="zh-CN" sz="4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爱心就是联络全德的。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歌罗西书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6DAC"/>
                </a:solidFill>
              </a:rPr>
              <a:t>属世心态还是属天心态</a:t>
            </a:r>
            <a:r>
              <a:rPr lang="en-GB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我们的焦点（歌罗西书 </a:t>
            </a:r>
            <a:r>
              <a:rPr lang="en-GB" sz="2000" b="1" dirty="0"/>
              <a:t>3:1-4)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对世俗之事死（歌罗西书 </a:t>
            </a:r>
            <a:r>
              <a:rPr lang="en-GB" sz="2000" b="1" dirty="0"/>
              <a:t>3:5-6)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穿上属天的衣袍（歌罗西书 </a:t>
            </a:r>
            <a:r>
              <a:rPr lang="en-GB" sz="2000" b="1" dirty="0"/>
              <a:t>3:7-11)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A90095"/>
                </a:solidFill>
              </a:rPr>
              <a:t>基督里新生命的特征</a:t>
            </a:r>
            <a:r>
              <a:rPr lang="en-GB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联络全德的（歌罗西书 </a:t>
            </a:r>
            <a:r>
              <a:rPr lang="en-GB" sz="2000" b="1" dirty="0"/>
              <a:t>3:12-14)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从天而来的食物（歌罗西书</a:t>
            </a:r>
            <a:r>
              <a:rPr lang="en-GB" sz="2000" b="1" dirty="0"/>
              <a:t> 3:15-17)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5748" y="105013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当我们被洗礼的水埋葬时，我们就死于旧有的罪恶生活。当我们从水中出来时，我们是以新的生命复活。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/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85748" y="2264583"/>
            <a:ext cx="7346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因为某种原因，我们的旧习俗会不断的试图重新浮现。这就是为什么使徒保罗劝勉我们要把目光投向天国，背向属世的事物。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5748" y="1030909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我们放弃了旧的生活方式和思维方式。从那以后，我们的生活方式和思维方式都不同了。我们不再抱持属世的心态，而是获得了属天的心态。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026349" y="1254477"/>
            <a:ext cx="9899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属世或属天的心态</a:t>
            </a:r>
            <a:r>
              <a:rPr lang="en-GB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我们的关注点</a:t>
            </a:r>
            <a:endParaRPr lang="en-GB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6362" y="695905"/>
            <a:ext cx="943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你们要思念上面的事，不要思念地上的事。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歌罗西书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3:2)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64196" y="137927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从我们在受洗时与基督一同复活（歌罗西书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）的逻辑出发，保罗劝勉我们跟随耶稣到他复活后所到的地方去：就是上帝的宝座（歌罗西书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3527424" y="3483550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我们“死了”，我们的生命“与基督一同藏在上帝里面”（歌罗西书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）。这里所说的生命，就是我们接受基督时所获得的生命。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1534" y="2250250"/>
            <a:ext cx="8719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当然，只有当耶稣在他的第二次降临（歌罗西书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）带我们去那里时，我们才能在实体上实现这一点。在此期间，我们必须将目光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目标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放在天上的事物上（歌罗西书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27425" y="5166721"/>
            <a:ext cx="4248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但这生命为了活着，需要每天被滋养（哥林多后书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）。我们每天都要寻求“上面的事物”，“定睛仰望耶稣”（希伯来书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r>
              <a:rPr lang="en-GB" sz="2000" b="1" dirty="0"/>
              <a:t>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836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300" dirty="0">
                <a:solidFill>
                  <a:schemeClr val="accent3"/>
                </a:solidFill>
              </a:rPr>
              <a:t>对属世之事死</a:t>
            </a:r>
            <a:endParaRPr lang="en-GB" sz="4000" b="1" spc="300" dirty="0"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004" y="514452"/>
            <a:ext cx="1177599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所以要治死你们在地上的肢体，就如淫乱、污秽、邪情、恶欲和贪婪，贪婪就与拜偶像一样。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歌罗西书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15926" y="1355727"/>
            <a:ext cx="1126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既然我们与基督同在，并以思考天上的事物生活，我们必须消灭阻碍我们实现目标的事物：属世之事。</a:t>
            </a:r>
            <a:endParaRPr lang="en-GB" sz="2000" b="1" dirty="0"/>
          </a:p>
        </p:txBody>
      </p:sp>
      <p:pic>
        <p:nvPicPr>
          <p:cNvPr id="4" name="Imagen 3" descr="Imagen que contiene hombre, sostener, tabla, tabler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326065" y="2981990"/>
            <a:ext cx="4806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自保罗时代以来，人性变化不大，因为我们仍然被那些违背十诫字面和精神的情欲所包围。</a:t>
            </a:r>
            <a:endParaRPr lang="en-GB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715926" y="2058894"/>
            <a:ext cx="11121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/>
              <a:t>为了避免任何人误会，保罗指出了世俗思维的基本支柱（他后来会更具体地阐述这些观点）：“淫乱、污秽、邪情、恶欲和贪婪，贪婪就与拜偶像。”（歌罗西书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7833" y="4288927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为什么我们必须“治死”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放弃、消除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使这些从我们的思想和行为中消失？因为他们带来“神的愤怒”，因此与我们属天的品性不相容（歌罗西书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）。在属世之事杀死你之前，必须先杀死属世之事 </a:t>
            </a:r>
            <a:r>
              <a:rPr lang="en-GB" sz="2000" b="1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4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穿上属天的新人</a:t>
            </a:r>
            <a:endParaRPr lang="en-GB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57287" y="840236"/>
            <a:ext cx="9877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穿上了新人。这新人在知识上渐渐更新，正如造他主的形像。“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（歌罗西书 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）</a:t>
            </a:r>
            <a:endParaRPr lang="en-GB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22558" y="1447532"/>
            <a:ext cx="7938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保罗以真正的谚语风格，在世俗思维的五大支柱中增加了五个需要避免的世俗行为：“及恼恨、忿怒、恶毒（注：或作“阴毒”）、毁谤，并口中污秽的言语”（歌罗西书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 </a:t>
            </a:r>
            <a:r>
              <a:rPr lang="zh-CN" altLang="en-US" sz="2000" b="1" dirty="0"/>
              <a:t>），并以第六项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就是最糟糕的一项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结束：“不要彼此说谎”（歌罗西书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2" name="Imagen 1" descr="Un hombre con los brazos abiertos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4122555" y="4283754"/>
            <a:ext cx="5887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脱掉这些衣物后，我们需要穿上“华美的衣服”。披上这些新衣服，我们不断更新，日复一日地在圣洁中成长（歌罗西书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9" name="Imagen 8" descr="Imagen que contiene persona, interior, hombre, edifici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4159973" y="3019531"/>
            <a:ext cx="7938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保罗假设我们已经“脱去旧人和旧人的行为 ”（歌罗西书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 </a:t>
            </a:r>
            <a:r>
              <a:rPr lang="zh-CN" altLang="en-US" sz="2000" b="1" dirty="0"/>
              <a:t>）。当我们允许耶稣除去我们的罪时，我们便脱去了“污秽的衣服 ”</a:t>
            </a:r>
            <a:br>
              <a:rPr lang="zh-CN" altLang="en-US" sz="2000" b="1" dirty="0"/>
            </a:br>
            <a:r>
              <a:rPr lang="zh-CN" altLang="en-US" sz="2000" b="1" dirty="0"/>
              <a:t>（撒迦利亚书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59973" y="5547977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当我们随着圣灵的工作和对圣言的研读而心灵得到更新，那将我们彼此隔开的障碍就消失了。（歌罗西书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基督里之新生命</a:t>
            </a:r>
            <a:endParaRPr lang="en-MY" altLang="zh-C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的特征</a:t>
            </a:r>
            <a:endParaRPr lang="en-GB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联络全德的</a:t>
            </a:r>
            <a:endParaRPr lang="en-GB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91796"/>
            <a:ext cx="1029652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在这一切之外，要存着爱心，爱心就是联络全德的。</a:t>
            </a:r>
            <a:r>
              <a:rPr lang="en-GB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歌罗西书</a:t>
            </a:r>
            <a:r>
              <a:rPr lang="en-GB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我们是“ 上帝的选民，圣洁蒙爱的人”（歌罗西书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 </a:t>
            </a:r>
            <a:r>
              <a:rPr lang="zh-CN" altLang="en-US" sz="2000" b="1" dirty="0"/>
              <a:t>）。彼得告诉我们，这给我们带来了极大的益处和巨大的责任（彼得前书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）。但上帝拣选中的人该如何行事（歌罗西书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12-13</a:t>
            </a:r>
            <a:r>
              <a:rPr lang="zh-CN" altLang="en-US" sz="2000" b="1" dirty="0"/>
              <a:t>）</a:t>
            </a:r>
            <a:r>
              <a:rPr lang="en-GB" sz="2000" b="1" dirty="0"/>
              <a:t>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846892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而这一切都在联络全德的爱之中（歌罗西书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）。这些就是我们的利益和责任</a:t>
            </a:r>
            <a:r>
              <a:rPr lang="en-GB" sz="2000" b="1" dirty="0"/>
              <a:t>: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107912401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Elipse 3"/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6" name="Elipse 5"/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2" name="Elipse 11"/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3" name="Elipse 12"/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5" name="Elipse 14"/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9564662" y="3338037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1948</Words>
  <Application>Microsoft Office PowerPoint</Application>
  <PresentationFormat>Panorámica</PresentationFormat>
  <Paragraphs>80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Constantia</vt:lpstr>
      <vt:lpstr>Arial</vt:lpstr>
      <vt:lpstr>Calibri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2026-02-01T14:37:00Z</dcterms:created>
  <dcterms:modified xsi:type="dcterms:W3CDTF">2026-03-08T18:19:53Z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F36E3779A9F746AE9AB0916F463AC913_13</vt:lpwstr>
  </property>
  <property fmtid="{D5CDD505-2E9C-101B-9397-08002B2CF9AE}" pid="3" name="KSOProductBuildVer">
    <vt:lpwstr>1033-12.2.0.23196</vt:lpwstr>
  </property>
</Properties>
</file>