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我们在天上的父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我们需要认识到与万灵之父的个人关系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愿人都尊你的名为圣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认识到上帝的圣洁，使我们以敬畏和尊重更亲近祂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愿你的国降临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让我们渴望耶稣的再来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愿你的旨意行在地上，如同行在天上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让我们接受神的主权，祈求神的旨意在我们的生命和世界中行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我们日用的饮食今日赐给我们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让我们请求生活所需的，无论是身体上还是灵性上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免我们的债，如同我们免了人的债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我们需要悔改，寻求宽恕，并原谅那些伤害过我们的人，就像上帝宽恕我们一样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不叫我们遇见试探，救我们脱离凶恶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zh-CN" altLang="en-US" sz="1800" b="1" dirty="0"/>
            <a:t>让我们请求保护和荫庇，抵御这个世界上存在的邪恶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因为过度权柄荣耀，全是你的，直到永远，阿门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zh-CN" altLang="en-US" sz="1800" b="1" dirty="0"/>
            <a:t>让我们承认，我们所拥有的一切，以及所做的一切，都属于上帝。只有他值得荣耀和赞美。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赞美 </a:t>
          </a:r>
          <a:br>
            <a:rPr lang="es-ES" altLang="zh-CN" sz="2000" b="1" dirty="0">
              <a:solidFill>
                <a:schemeClr val="tx1"/>
              </a:solidFill>
            </a:rPr>
          </a:br>
          <a:r>
            <a:rPr lang="zh-CN" altLang="en-US" sz="2000" b="1" dirty="0">
              <a:solidFill>
                <a:schemeClr val="tx1"/>
              </a:solidFill>
            </a:rPr>
            <a:t>（ 但以理书</a:t>
          </a:r>
          <a:r>
            <a:rPr lang="en" sz="2000" b="1" dirty="0">
              <a:solidFill>
                <a:schemeClr val="tx1"/>
              </a:solidFill>
            </a:rPr>
            <a:t>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忏悔与求宽恕（但以理书 </a:t>
          </a:r>
          <a:r>
            <a:rPr lang="en-US" altLang="zh-CN" sz="2000" b="1" dirty="0">
              <a:solidFill>
                <a:schemeClr val="tx1"/>
              </a:solidFill>
            </a:rPr>
            <a:t>9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5-15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祈求（但以理书</a:t>
          </a:r>
          <a:r>
            <a:rPr lang="en-US" altLang="zh-CN" sz="2000" b="1" dirty="0">
              <a:solidFill>
                <a:schemeClr val="tx1"/>
              </a:solidFill>
            </a:rPr>
            <a:t>9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16-19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感恩</a:t>
          </a:r>
          <a:br>
            <a:rPr lang="es-ES" altLang="zh-CN" sz="2000" b="1" dirty="0">
              <a:solidFill>
                <a:schemeClr val="tx1"/>
              </a:solidFill>
            </a:rPr>
          </a:br>
          <a:r>
            <a:rPr lang="zh-CN" altLang="en-US" sz="2000" b="1" dirty="0">
              <a:solidFill>
                <a:schemeClr val="tx1"/>
              </a:solidFill>
            </a:rPr>
            <a:t>（腓立比书 </a:t>
          </a:r>
          <a:r>
            <a:rPr lang="en-US" altLang="zh-CN" sz="2000" b="1" dirty="0">
              <a:solidFill>
                <a:schemeClr val="tx1"/>
              </a:solidFill>
            </a:rPr>
            <a:t>4</a:t>
          </a:r>
          <a:r>
            <a:rPr lang="zh-CN" altLang="en-US" sz="2000" b="1" dirty="0">
              <a:solidFill>
                <a:schemeClr val="tx1"/>
              </a:solidFill>
            </a:rPr>
            <a:t>：</a:t>
          </a:r>
          <a:r>
            <a:rPr lang="en-US" altLang="zh-CN" sz="2000" b="1" dirty="0">
              <a:solidFill>
                <a:schemeClr val="tx1"/>
              </a:solidFill>
            </a:rPr>
            <a:t>6</a:t>
          </a:r>
          <a:r>
            <a:rPr lang="en" sz="2000" b="1" dirty="0">
              <a:solidFill>
                <a:schemeClr val="tx1"/>
              </a:solidFill>
            </a:rPr>
            <a:t>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我们需要认识到与万灵之父的个人关系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我们在天上的父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认识到上帝的圣洁，使我们以敬畏和尊重更亲近祂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愿人都尊你的名为圣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让我们渴望耶稣的再来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愿你的国降临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让我们接受神的主权，祈求神的旨意在我们的生命和世界中行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愿你的旨意行在地上，如同行在天上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让我们请求生活所需的，无论是身体上还是灵性上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我们日用的饮食今日赐给我们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我们需要悔改，寻求宽恕，并原谅那些伤害过我们的人，就像上帝宽恕我们一样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免我们的债，如同我们免了人的债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让我们请求保护和荫庇，抵御这个世界上存在的邪恶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不叫我们遇见试探，救我们脱离凶恶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zh-CN" altLang="en-US" sz="1800" b="1" kern="1200" dirty="0"/>
            <a:t>让我们承认，我们所拥有的一切，以及所做的一切，都属于上帝。只有他值得荣耀和赞美。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因为过度权柄荣耀，全是你的，直到永远，阿门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赞美 </a:t>
          </a:r>
          <a:br>
            <a:rPr lang="es-ES" altLang="zh-CN" sz="2000" b="1" kern="1200" dirty="0">
              <a:solidFill>
                <a:schemeClr val="tx1"/>
              </a:solidFill>
            </a:rPr>
          </a:br>
          <a:r>
            <a:rPr lang="zh-CN" altLang="en-US" sz="2000" b="1" kern="1200" dirty="0">
              <a:solidFill>
                <a:schemeClr val="tx1"/>
              </a:solidFill>
            </a:rPr>
            <a:t>（ 但以理书</a:t>
          </a:r>
          <a:r>
            <a:rPr lang="en" sz="2000" b="1" kern="1200" dirty="0">
              <a:solidFill>
                <a:schemeClr val="tx1"/>
              </a:solidFill>
            </a:rPr>
            <a:t>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忏悔与求宽恕（但以理书 </a:t>
          </a:r>
          <a:r>
            <a:rPr lang="en-US" altLang="zh-CN" sz="2000" b="1" kern="1200" dirty="0">
              <a:solidFill>
                <a:schemeClr val="tx1"/>
              </a:solidFill>
            </a:rPr>
            <a:t>9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5-15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祈求（但以理书</a:t>
          </a:r>
          <a:r>
            <a:rPr lang="en-US" altLang="zh-CN" sz="2000" b="1" kern="1200" dirty="0">
              <a:solidFill>
                <a:schemeClr val="tx1"/>
              </a:solidFill>
            </a:rPr>
            <a:t>9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16-19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感恩</a:t>
          </a:r>
          <a:br>
            <a:rPr lang="es-ES" altLang="zh-CN" sz="2000" b="1" kern="1200" dirty="0">
              <a:solidFill>
                <a:schemeClr val="tx1"/>
              </a:solidFill>
            </a:rPr>
          </a:br>
          <a:r>
            <a:rPr lang="zh-CN" altLang="en-US" sz="2000" b="1" kern="1200" dirty="0">
              <a:solidFill>
                <a:schemeClr val="tx1"/>
              </a:solidFill>
            </a:rPr>
            <a:t>（腓立比书 </a:t>
          </a:r>
          <a:r>
            <a:rPr lang="en-US" altLang="zh-CN" sz="2000" b="1" kern="1200" dirty="0">
              <a:solidFill>
                <a:schemeClr val="tx1"/>
              </a:solidFill>
            </a:rPr>
            <a:t>4</a:t>
          </a:r>
          <a:r>
            <a:rPr lang="zh-CN" altLang="en-US" sz="2000" b="1" kern="1200" dirty="0">
              <a:solidFill>
                <a:schemeClr val="tx1"/>
              </a:solidFill>
            </a:rPr>
            <a:t>：</a:t>
          </a:r>
          <a:r>
            <a:rPr lang="en-US" altLang="zh-CN" sz="2000" b="1" kern="1200" dirty="0">
              <a:solidFill>
                <a:schemeClr val="tx1"/>
              </a:solidFill>
            </a:rPr>
            <a:t>6</a:t>
          </a:r>
          <a:r>
            <a:rPr lang="en" sz="2000" b="1" kern="1200" dirty="0">
              <a:solidFill>
                <a:schemeClr val="tx1"/>
              </a:solidFill>
            </a:rPr>
            <a:t>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0D946-832E-426E-95CE-EA98DCD613F4}" type="datetimeFigureOut">
              <a:rPr lang="en-MY" smtClean="0"/>
              <a:t>10/5/2026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80C77-89B7-47AB-BEE4-2C6E642FE1CD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81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974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892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28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082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71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0C77-89B7-47AB-BEE4-2C6E642FE1CD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0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45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zh-CN" altLang="en-US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务实的</a:t>
            </a:r>
            <a:endParaRPr lang="en-MY" altLang="zh-C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ts val="7500"/>
              </a:lnSpc>
            </a:pPr>
            <a:r>
              <a:rPr lang="zh-CN" altLang="en-US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祷告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r>
              <a:rPr lang="zh-CN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年</a:t>
            </a:r>
            <a:r>
              <a:rPr lang="en-US" altLang="zh-C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月</a:t>
            </a:r>
            <a:r>
              <a:rPr lang="en-US" altLang="zh-C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zh-CN" altLang="en-US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日第七课</a:t>
            </a:r>
            <a:endParaRPr lang="en" sz="1600" b="1" dirty="0">
              <a:solidFill>
                <a:srgbClr val="FAD7B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但以理：祈祷的结构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我便禁食，披麻蒙灰，定意向主 神祈祷恳求。</a:t>
            </a:r>
            <a:r>
              <a:rPr 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”( </a:t>
            </a:r>
            <a:r>
              <a:rPr lang="zh-CN" alt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但以理书</a:t>
            </a:r>
            <a:r>
              <a:rPr lang="en-US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但以理书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4-19</a:t>
            </a:r>
            <a:r>
              <a:rPr lang="zh-CN" altLang="en-US" sz="2000" b="1" dirty="0"/>
              <a:t>中记录的祷告为我们呈现了祷告的四个基本部分：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62688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但以理在祷告结束前（感恩）被加百列打断。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556595" y="4759775"/>
            <a:ext cx="6793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这种模式适用于我们的私人和公开祷告。显然，“忏悔与求宽恕”部分应根据祷告的环境背景进行调整。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86651" y="5739836"/>
            <a:ext cx="6906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这种结构帮助我们将祷告聚焦在上帝身上，避免它变成上帝仓库里的一张“购物清单”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关于祷告的</a:t>
            </a:r>
            <a:endParaRPr lang="en-MY" altLang="zh-C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四个问题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如果上帝已经无所不知，我们为什么还要祈祷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一切都好，为什么还要祈祷？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我该与谁一同祈祷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我该如何倾听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182828" y="778961"/>
            <a:ext cx="3109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祷告让我们升到神的宝座前，迫使我们每天都去审视自己，重新思考与祂的关系。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818988"/>
            <a:ext cx="310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没有犯罪的天使尚且不断敬拜上帝。更何况是我们？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182828" y="4126669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视具体时刻而定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72010" y="4418343"/>
            <a:ext cx="2982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最清晰、最安全的方法是将祷告与圣经学习结合起来，作为我们个人灵修的一部分，避免清空心灵或仅仅倾听自己的声音。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即使我们不知道该说什么，圣灵也会帮助我们（罗马书</a:t>
            </a:r>
            <a:r>
              <a:rPr lang="en-US" altLang="zh-CN" sz="2000" b="1" dirty="0">
                <a:solidFill>
                  <a:prstClr val="black"/>
                </a:solidFill>
              </a:rPr>
              <a:t>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认为我们不需要上帝，因为一切都顺利，那就是骄傲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独处时。那时我们的祷告变得最亲密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与家人或小组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在教会里。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怀爱伦（天父关怀你，五月二十五日）</a:t>
            </a:r>
            <a:endParaRPr lang="en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869C2-9306-35C1-21EC-C856BDD193AE}"/>
              </a:ext>
            </a:extLst>
          </p:cNvPr>
          <p:cNvSpPr txBox="1"/>
          <p:nvPr/>
        </p:nvSpPr>
        <p:spPr>
          <a:xfrm>
            <a:off x="487680" y="2136339"/>
            <a:ext cx="11277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Constantia" panose="02030602050306030303" pitchFamily="18" charset="0"/>
              </a:rPr>
              <a:t>深切感知我们的需要，和强烈渴望我们所求之事，必须是我们祷告的特征，否则我们的祷告就不会蒙垂听。但是我们不要因为没有立即得到应允，就感到厌倦，停止请愿。“天国是努力进入的，努力的人就得着了”（太</a:t>
            </a:r>
            <a:r>
              <a:rPr lang="en-US" altLang="zh-CN" sz="3200" b="1" dirty="0">
                <a:latin typeface="Constantia" panose="02030602050306030303" pitchFamily="18" charset="0"/>
              </a:rPr>
              <a:t>11:12</a:t>
            </a:r>
            <a:r>
              <a:rPr lang="zh-CN" altLang="en-US" sz="3200" b="1" dirty="0">
                <a:latin typeface="Constantia" panose="02030602050306030303" pitchFamily="18" charset="0"/>
              </a:rPr>
              <a:t>）。“努力”在这里的意思是指一种圣洁的热诚，如同雅各所表现的。我们不必设法使自己情绪高涨、情感沸腾；而要平心静气、坚定持续地把我们的请求呈达施恩的宝座前。我们的工作是要在上帝面前谦卑己心，承认我们的罪，并且凭着信心亲近上帝。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1243080"/>
            <a:ext cx="4679667" cy="40626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你们众民当时时倚靠他，在他面前倾心吐意。 神是我们的避难所。</a:t>
            </a:r>
            <a:r>
              <a:rPr kumimoji="0" lang="en-US" altLang="zh-CN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〔</a:t>
            </a:r>
            <a:r>
              <a:rPr kumimoji="0" lang="zh-CN" alt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细拉</a:t>
            </a:r>
            <a:r>
              <a:rPr kumimoji="0" lang="en-US" altLang="zh-CN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〕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诗篇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</a:t>
            </a: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关于祷告的四个问题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77814" y="3629024"/>
            <a:ext cx="507131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931A7C"/>
                </a:solidFill>
              </a:rPr>
              <a:t>困难时期的祈祷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084A9C"/>
                </a:solidFill>
              </a:rPr>
              <a:t>以利亚：</a:t>
            </a:r>
            <a:r>
              <a:rPr lang="zh-CN" altLang="en-US" sz="2000" b="1" dirty="0"/>
              <a:t>在危机中祷告</a:t>
            </a:r>
            <a:r>
              <a:rPr lang="en" sz="2000" b="1" dirty="0"/>
              <a:t>s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B4366B"/>
                </a:solidFill>
              </a:rPr>
              <a:t>哈拿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zh-CN" altLang="en-US" sz="2000" b="1" dirty="0"/>
              <a:t>一个总是不到来的答案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4A1982"/>
                </a:solidFill>
              </a:rPr>
              <a:t>模范祷告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08665D"/>
                </a:solidFill>
              </a:rPr>
              <a:t>耶稣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zh-CN" altLang="en-US" sz="2000" b="1" dirty="0"/>
              <a:t>祷告内容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82047D"/>
                </a:solidFill>
              </a:rPr>
              <a:t>但以理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zh-CN" altLang="en-US" sz="2000" b="1" dirty="0"/>
              <a:t>祈祷的结构</a:t>
            </a:r>
            <a:endParaRPr lang="en-MY" altLang="zh-CN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415F00"/>
                </a:solidFill>
              </a:rPr>
              <a:t>关于祷告的四个问题</a:t>
            </a:r>
            <a:endParaRPr lang="en-MY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保罗劝诫我们要继续“常常祷告”</a:t>
            </a:r>
            <a:br>
              <a:rPr lang="zh-CN" altLang="en-US" sz="2000" b="1" dirty="0"/>
            </a:br>
            <a:r>
              <a:rPr lang="zh-CN" altLang="en-US" sz="2000" b="1" dirty="0"/>
              <a:t>（以弗所书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），即使我们的世界崩溃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即使时间流逝，我们依然看不到祈祷的回应。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571004" y="6236891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但我们该如何祷告？我们应该要求什么？我们应该独自祷告还是与他人一起祈祷？祷告是只让我们与上帝对话，还是也让我们倾听祂的声音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423544"/>
            <a:ext cx="666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在这种情况下，以利亚和哈拿的祷告将帮助并鼓励我们。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困难时期的</a:t>
            </a:r>
            <a:endParaRPr lang="en-MY" altLang="zh-C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祈祷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以利亚：危机中的祷告</a:t>
            </a:r>
            <a:endParaRPr lang="e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810907"/>
            <a:ext cx="10887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他说：“我为耶和华万军之 神大发热心，因为以色列人背弃了你的约，毁坏了</a:t>
            </a:r>
          </a:p>
          <a:p>
            <a:pPr algn="ctr"/>
            <a:r>
              <a:rPr lang="zh-CN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你的坛，用刀杀了你的先知，只剩下我一个人，他们还要寻索我的命。</a:t>
            </a:r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列王记上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神如何在危机中回应我们的祈祷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以利亚简单祈祷后，上帝立刻用火回应（列王纪上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36-38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当以利亚求死时，上帝保持沉默，但派遣他的天使来喂养他（列王纪上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4-8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经过七次祈祷祈求雨水后，上帝派出了一小朵云，变成了一场强烈的风暴（列王纪上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42-45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第一次是一个答案立刻出现，且具有奇迹般的效果。另一次是在七次祈祷后，降下了所求的雨水。最终一次，在 四十天后，以利亚收到了上帝口中所出的鼓励的回复。上帝知道在我们每个人的情况下，该如何以及何时回应我们。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沮丧地躺在洞穴里的以利亚，终于听见上帝的声音回应了他绝望的祷告（列王纪上</a:t>
            </a:r>
            <a:r>
              <a:rPr lang="en-US" altLang="zh-CN" sz="2000" b="1" dirty="0">
                <a:solidFill>
                  <a:prstClr val="black"/>
                </a:solidFill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9-18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-146253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哈拿：一个总不到来的答案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我祈求为要得这孩子，耶和华已将我所求的赐给我了。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撒母耳记上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哈拿为得孩子祷告，似乎是神很快回应了她的祷告（当然是在九个月的欢喜等待之后）（撒母耳记上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9-20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然而，当我们阅读前面的经文时，会发现其实这个答案花了很长时间才到来（撒母耳记上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1-8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630324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有时，神的沉默可能是因为我们的自私（雅各书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或一种珍视的罪（诗篇 </a:t>
            </a:r>
            <a:r>
              <a:rPr lang="en-US" altLang="zh-CN" sz="2000" b="1" dirty="0"/>
              <a:t>66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或缺乏信心（雅各书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或者，不过就是，现在不是合适的时机。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从这个角度看，哈拿到底花了多少年时间请求要个孩子却没有得到答案呢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以利加拿的另一位妻子</a:t>
            </a:r>
            <a:r>
              <a:rPr lang="zh-CN" altLang="en-US" b="1" dirty="0"/>
              <a:t>毘尼拿</a:t>
            </a:r>
            <a:r>
              <a:rPr lang="zh-CN" altLang="en-US" sz="2000" b="1" dirty="0">
                <a:solidFill>
                  <a:prstClr val="black"/>
                </a:solidFill>
              </a:rPr>
              <a:t>有“孩子”</a:t>
            </a:r>
            <a:r>
              <a:rPr lang="en-US" altLang="zh-CN" sz="2000" b="1" dirty="0">
                <a:solidFill>
                  <a:prstClr val="black"/>
                </a:solidFill>
              </a:rPr>
              <a:t>——</a:t>
            </a:r>
            <a:r>
              <a:rPr lang="zh-CN" altLang="en-US" sz="2000" b="1" dirty="0">
                <a:solidFill>
                  <a:prstClr val="black"/>
                </a:solidFill>
              </a:rPr>
              <a:t>也就是不止一个儿子</a:t>
            </a:r>
            <a:r>
              <a:rPr lang="en-US" altLang="zh-CN" sz="2000" b="1" dirty="0">
                <a:solidFill>
                  <a:prstClr val="black"/>
                </a:solidFill>
              </a:rPr>
              <a:t>——</a:t>
            </a:r>
            <a:r>
              <a:rPr lang="zh-CN" altLang="en-US" sz="2000" b="1" dirty="0">
                <a:solidFill>
                  <a:prstClr val="black"/>
                </a:solidFill>
              </a:rPr>
              <a:t>她“年复一年”地激怒哈拿，因为上帝没有赐予她一个孩子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680205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无论如何，上帝能看到事情的全貌，知道什么对我们是最好的（耶利米书 </a:t>
            </a:r>
            <a:r>
              <a:rPr lang="en-US" altLang="zh-CN" sz="2000" b="1" dirty="0">
                <a:solidFill>
                  <a:prstClr val="black"/>
                </a:solidFill>
              </a:rPr>
              <a:t>29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）。他必定会以自己的时间和方式回应信心所献的祷告（约翰一书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14-15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919783" y="2828835"/>
            <a:ext cx="721687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模范祷告</a:t>
            </a:r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chemeClr val="accent6"/>
                </a:solidFill>
              </a:rPr>
              <a:t>耶稣：祷告的内容</a:t>
            </a:r>
            <a:endParaRPr lang="en" sz="40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所以，你们祷告要这样说：‘我们在天上的父：愿人都尊你的名为圣。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” (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马太福音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417068"/>
            <a:ext cx="3368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为了打动听众而做冗长复杂的祷告，并赢得赞美，并不是耶稣教导我们的祷告风格（马太福音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5-8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zh-CN" altLang="en-US" sz="2000" b="1" dirty="0"/>
              <a:t>要学会作简短中肯的祷告，只求你所需要的。要学会在只有上帝能听见你的地方扬声祷告。不要献上虚假的祷告，而要献上恳切由衷的请求，表达心灵对生命之粮的渴求。</a:t>
            </a:r>
            <a:r>
              <a:rPr lang="en-US" sz="2000" b="1" dirty="0"/>
              <a:t>”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                               </a:t>
            </a:r>
            <a:r>
              <a:rPr lang="en-US" sz="1600" b="1" dirty="0"/>
              <a:t>(</a:t>
            </a:r>
            <a:r>
              <a:rPr lang="zh-CN" altLang="en-US" sz="1600" b="1" dirty="0"/>
              <a:t>怀爱伦</a:t>
            </a:r>
            <a:r>
              <a:rPr lang="en-MY" altLang="zh-CN" sz="1600" b="1" dirty="0"/>
              <a:t>---</a:t>
            </a:r>
            <a:r>
              <a:rPr lang="zh-CN" altLang="en-US" sz="1600" b="1" dirty="0"/>
              <a:t>崇高的恩召，五月四日）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我们的祷告应当真诚而简单，用日常语言表达。祷告是我们生活中不可或缺的一</a:t>
            </a:r>
            <a:r>
              <a:rPr lang="zh-CN" altLang="en-US" sz="2000" b="1"/>
              <a:t>部分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114299"/>
            <a:ext cx="60917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耶稣：祷告的内容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123785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0" y="1021101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这是耶稣赐给我们的祷告模范：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2270</Words>
  <Application>Microsoft Office PowerPoint</Application>
  <PresentationFormat>Panorámica</PresentationFormat>
  <Paragraphs>94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Aptos Display</vt:lpstr>
      <vt:lpstr>Aptos</vt:lpstr>
      <vt:lpstr>Arial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128</cp:revision>
  <dcterms:created xsi:type="dcterms:W3CDTF">2026-03-28T16:46:47Z</dcterms:created>
  <dcterms:modified xsi:type="dcterms:W3CDTF">2026-05-10T15:27:41Z</dcterms:modified>
</cp:coreProperties>
</file>