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使徒的信心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彼得的信心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一个父亲的信心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zh-CN" alt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迦南妇女的信心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百夫长的信心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司提反的信心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zh-CN" altLang="en-US" sz="2000" b="1" kern="1200" dirty="0"/>
            <a:t>你们还没有信心吗？</a:t>
          </a:r>
          <a:r>
            <a:rPr lang="en" sz="2000" b="1" kern="1200" dirty="0"/>
            <a:t>” ( </a:t>
          </a:r>
          <a:r>
            <a:rPr lang="zh-CN" altLang="en-US" sz="2000" b="1" kern="1200" dirty="0"/>
            <a:t>马可福音</a:t>
          </a:r>
          <a:r>
            <a:rPr lang="en" sz="2000" b="1" kern="1200" dirty="0"/>
            <a:t>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zh-CN" altLang="en-US" sz="2000" b="1" dirty="0"/>
            <a:t>你们这些小信的人哪！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</a:t>
          </a:r>
          <a:r>
            <a:rPr lang="zh-CN" altLang="en-US" sz="2000" b="1" dirty="0"/>
            <a:t>太</a:t>
          </a:r>
          <a:r>
            <a:rPr lang="en" sz="2000" b="1" dirty="0"/>
            <a:t>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dirty="0"/>
            <a:t>“</a:t>
          </a:r>
          <a:r>
            <a:rPr lang="zh-CN" altLang="en-US" sz="1800" b="1" dirty="0"/>
            <a:t>我信，但我信不足，求主帮助！”（可 </a:t>
          </a:r>
          <a:r>
            <a:rPr lang="en-MY" altLang="zh-CN" sz="1800" b="1" dirty="0"/>
            <a:t>9</a:t>
          </a:r>
          <a:r>
            <a:rPr lang="zh-CN" altLang="en-US" sz="1800" b="1" dirty="0"/>
            <a:t>：</a:t>
          </a:r>
          <a:r>
            <a:rPr lang="en-MY" altLang="zh-CN" sz="1800" b="1" dirty="0"/>
            <a:t>24</a:t>
          </a:r>
          <a:r>
            <a:rPr lang="en" sz="2000" b="1" dirty="0"/>
            <a:t>)</a:t>
          </a:r>
          <a:endParaRPr lang="es-ES" sz="18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zh-CN" altLang="en-US" sz="2000" b="1" dirty="0"/>
            <a:t>你的信心是大的，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</a:t>
          </a:r>
          <a:r>
            <a:rPr lang="zh-CN" altLang="en-US" sz="2000" b="1" dirty="0"/>
            <a:t>太</a:t>
          </a:r>
          <a:r>
            <a:rPr lang="en" sz="2000" b="1" dirty="0"/>
            <a:t>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buNone/>
          </a:pPr>
          <a:r>
            <a:rPr lang="en" sz="2000" b="1" kern="1200" dirty="0"/>
            <a:t>“</a:t>
          </a:r>
          <a:r>
            <a:rPr lang="zh-CN" altLang="en-US" sz="1600" b="1" kern="1200" dirty="0"/>
            <a:t>这么大的信心，就是在以色列中，我也没有遇见过</a:t>
          </a:r>
          <a:r>
            <a:rPr lang="zh-CN" altLang="en-US" sz="2000" b="1" kern="1200" dirty="0"/>
            <a:t>。</a:t>
          </a:r>
          <a:endParaRPr lang="es-ES" sz="16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dirty="0"/>
            <a:t>“</a:t>
          </a:r>
          <a:r>
            <a:rPr lang="zh-CN" altLang="en-US" sz="1800" b="1" dirty="0"/>
            <a:t>乃是大有信心、圣灵充满的人</a:t>
          </a:r>
          <a:r>
            <a:rPr lang="en" sz="1800" b="1" dirty="0"/>
            <a:t>”                   (</a:t>
          </a:r>
          <a:r>
            <a:rPr lang="zh-CN" altLang="en-US" sz="1800" b="1" dirty="0"/>
            <a:t>使徒行传</a:t>
          </a:r>
          <a:r>
            <a:rPr lang="en" sz="1800" b="1" dirty="0"/>
            <a:t> 6:5)</a:t>
          </a:r>
          <a:endParaRPr lang="es-ES" sz="18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AB5BC68E-CDDD-4DFA-A105-BFE1F703A3D2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buNone/>
          </a:pPr>
          <a:r>
            <a:rPr lang="en" sz="1600" b="1" kern="1200" dirty="0"/>
            <a:t>(</a:t>
          </a:r>
          <a:r>
            <a:rPr lang="zh-CN" altLang="en-US" sz="1600" b="1" kern="1200" dirty="0"/>
            <a:t>路加福音</a:t>
          </a:r>
          <a:r>
            <a:rPr lang="en" sz="1600" b="1" kern="1200" dirty="0"/>
            <a:t> </a:t>
          </a:r>
          <a:r>
            <a:rPr lang="en" sz="2000" b="1" kern="1200" dirty="0"/>
            <a:t>7:9)</a:t>
          </a:r>
          <a:endParaRPr lang="es-ES" sz="2000" kern="1200" dirty="0"/>
        </a:p>
      </dgm:t>
    </dgm:pt>
    <dgm:pt modelId="{08E5D9E9-CBAB-41D4-8549-B9A376C0464F}" type="parTrans" cxnId="{9E2915A5-38A9-4AB0-86E7-D7BD79F2AEA2}">
      <dgm:prSet/>
      <dgm:spPr/>
      <dgm:t>
        <a:bodyPr/>
        <a:lstStyle/>
        <a:p>
          <a:endParaRPr lang="en-MY"/>
        </a:p>
      </dgm:t>
    </dgm:pt>
    <dgm:pt modelId="{1EFF050F-EF5C-4056-B879-BCFEB12CC7BA}" type="sibTrans" cxnId="{9E2915A5-38A9-4AB0-86E7-D7BD79F2AEA2}">
      <dgm:prSet/>
      <dgm:spPr/>
      <dgm:t>
        <a:bodyPr/>
        <a:lstStyle/>
        <a:p>
          <a:endParaRPr lang="en-MY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FBF7AF3B-1B45-4841-AF67-76084422B729}" type="presOf" srcId="{AB5BC68E-CDDD-4DFA-A105-BFE1F703A3D2}" destId="{34FA691F-2865-46C9-81D5-E44ADC7C54F2}" srcOrd="0" destOrd="1" presId="urn:microsoft.com/office/officeart/2008/layout/TitlePictureLineup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9E2915A5-38A9-4AB0-86E7-D7BD79F2AEA2}" srcId="{1335CD85-95B1-4D57-A225-A41A9371BAF3}" destId="{AB5BC68E-CDDD-4DFA-A105-BFE1F703A3D2}" srcOrd="1" destOrd="0" parTransId="{08E5D9E9-CBAB-41D4-8549-B9A376C0464F}" sibTransId="{1EFF050F-EF5C-4056-B879-BCFEB12CC7BA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行使信心，无论多么微小（马太福音</a:t>
          </a:r>
          <a:r>
            <a:rPr lang="en-US" altLang="zh-CN" sz="1800" b="1" dirty="0"/>
            <a:t>17</a:t>
          </a:r>
          <a:r>
            <a:rPr lang="zh-CN" altLang="en-US" sz="1800" b="1" dirty="0"/>
            <a:t>：</a:t>
          </a:r>
          <a:r>
            <a:rPr lang="en-US" altLang="zh-CN" sz="1800" b="1" dirty="0"/>
            <a:t>20</a:t>
          </a:r>
          <a:r>
            <a:rPr lang="en" sz="1800" b="1" dirty="0"/>
            <a:t>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研读圣经（罗马书</a:t>
          </a:r>
          <a:r>
            <a:rPr lang="en-US" altLang="zh-CN" sz="2000" b="1" dirty="0"/>
            <a:t>10</a:t>
          </a:r>
          <a:r>
            <a:rPr lang="zh-CN" altLang="en-US" sz="2000" b="1" dirty="0"/>
            <a:t>：</a:t>
          </a:r>
          <a:r>
            <a:rPr lang="en-US" altLang="zh-CN" sz="2000" b="1" dirty="0"/>
            <a:t>17</a:t>
          </a:r>
          <a:r>
            <a:rPr lang="en" sz="2000" b="1" dirty="0"/>
            <a:t>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求神使它增长（路加福音</a:t>
          </a:r>
          <a:r>
            <a:rPr lang="en-US" altLang="zh-CN" sz="2000" b="1" dirty="0"/>
            <a:t>17</a:t>
          </a:r>
          <a:r>
            <a:rPr lang="zh-CN" altLang="en-US" sz="2000" b="1" dirty="0"/>
            <a:t>：</a:t>
          </a:r>
          <a:r>
            <a:rPr lang="en-US" altLang="zh-CN" sz="2000" b="1" dirty="0"/>
            <a:t>5</a:t>
          </a:r>
          <a:r>
            <a:rPr lang="en" sz="2000" b="1" dirty="0"/>
            <a:t>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不要屈服于怀疑（马可福音 </a:t>
          </a:r>
          <a:r>
            <a:rPr lang="en-US" altLang="zh-CN" sz="2000" b="1" dirty="0"/>
            <a:t>9</a:t>
          </a:r>
          <a:r>
            <a:rPr lang="zh-CN" altLang="en-US" sz="2000" b="1" dirty="0"/>
            <a:t>：</a:t>
          </a:r>
          <a:r>
            <a:rPr lang="en-US" altLang="zh-CN" sz="2000" b="1" dirty="0"/>
            <a:t>23-24</a:t>
          </a:r>
          <a:r>
            <a:rPr lang="en" sz="2000" b="1" dirty="0"/>
            <a:t>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不要把我的信心建立在别人的信心上（马太福音</a:t>
          </a:r>
          <a:r>
            <a:rPr lang="en-US" altLang="zh-CN" sz="1800" b="1" dirty="0"/>
            <a:t>25</a:t>
          </a:r>
          <a:r>
            <a:rPr lang="zh-CN" altLang="en-US" sz="1800" b="1" dirty="0"/>
            <a:t>：</a:t>
          </a:r>
          <a:r>
            <a:rPr lang="en-US" altLang="zh-CN" sz="1800" b="1" dirty="0"/>
            <a:t>8</a:t>
          </a:r>
          <a:r>
            <a:rPr lang="en" sz="1800" b="1" dirty="0"/>
            <a:t>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回应圣灵（加拉太书</a:t>
          </a:r>
          <a:r>
            <a:rPr lang="en-US" altLang="zh-CN" sz="2000" b="1" dirty="0"/>
            <a:t>5</a:t>
          </a:r>
          <a:r>
            <a:rPr lang="zh-CN" altLang="en-US" sz="2000" b="1" dirty="0"/>
            <a:t>：</a:t>
          </a:r>
          <a:r>
            <a:rPr lang="en-US" altLang="zh-CN" sz="2000" b="1" dirty="0"/>
            <a:t>22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习惯性地践行我的信心（哥林多后书</a:t>
          </a:r>
          <a:r>
            <a:rPr lang="en-US" altLang="zh-CN" sz="1800" b="1" dirty="0"/>
            <a:t>5</a:t>
          </a:r>
          <a:r>
            <a:rPr lang="zh-CN" altLang="en-US" sz="1800" b="1" dirty="0"/>
            <a:t>：</a:t>
          </a:r>
          <a:r>
            <a:rPr lang="en-US" altLang="zh-CN" sz="1800" b="1" dirty="0"/>
            <a:t>7</a:t>
          </a:r>
          <a:r>
            <a:rPr lang="zh-CN" altLang="en-US" sz="1800" b="1" dirty="0"/>
            <a:t>）</a:t>
          </a:r>
          <a:endParaRPr lang="es-ES" sz="18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zh-CN" altLang="en-US" sz="2000" b="1" dirty="0">
              <a:solidFill>
                <a:schemeClr val="tx1"/>
              </a:solidFill>
            </a:rPr>
            <a:t>顺从耶稣和祂的话语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zh-CN" altLang="en-US" sz="2000" b="1" dirty="0">
              <a:solidFill>
                <a:schemeClr val="tx1"/>
              </a:solidFill>
            </a:rPr>
            <a:t>每天与耶稣相处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zh-CN" altLang="en-US" sz="2000" b="1" dirty="0">
              <a:solidFill>
                <a:schemeClr val="tx1"/>
              </a:solidFill>
            </a:rPr>
            <a:t>让耶稣成为我们生活的中心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zh-CN" altLang="en-US" sz="2000" b="1" dirty="0">
              <a:solidFill>
                <a:schemeClr val="tx1"/>
              </a:solidFill>
            </a:rPr>
            <a:t>按照我们的信心去生活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zh-CN" altLang="en-US" sz="2000" b="1" dirty="0">
              <a:solidFill>
                <a:schemeClr val="tx1"/>
              </a:solidFill>
            </a:rPr>
            <a:t>以耶稣为信心的根基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zh-CN" altLang="en-US" sz="2000" b="1" dirty="0">
              <a:solidFill>
                <a:schemeClr val="tx1"/>
              </a:solidFill>
            </a:rPr>
            <a:t>在我们的生命中反映耶稣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zh-CN" altLang="en-US" sz="2000" b="1" dirty="0">
              <a:solidFill>
                <a:schemeClr val="tx1"/>
              </a:solidFill>
            </a:rPr>
            <a:t>接受祂恩典的恩赐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zh-CN" altLang="en-US" sz="2000" b="1" kern="1200" dirty="0"/>
            <a:t>你们还没有信心吗？</a:t>
          </a:r>
          <a:r>
            <a:rPr lang="en" sz="2000" b="1" kern="1200" dirty="0"/>
            <a:t>” ( </a:t>
          </a:r>
          <a:r>
            <a:rPr lang="zh-CN" altLang="en-US" sz="2000" b="1" kern="1200" dirty="0"/>
            <a:t>马可福音</a:t>
          </a:r>
          <a:r>
            <a:rPr lang="en" sz="2000" b="1" kern="1200" dirty="0"/>
            <a:t>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使徒的信心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zh-CN" altLang="en-US" sz="2000" b="1" kern="1200" dirty="0"/>
            <a:t>你们这些小信的人哪！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zh-CN" altLang="en-US" sz="2000" b="1" kern="1200" dirty="0"/>
            <a:t>太</a:t>
          </a:r>
          <a:r>
            <a:rPr lang="en" sz="2000" b="1" kern="1200" dirty="0"/>
            <a:t>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彼得的信心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</a:t>
          </a:r>
          <a:r>
            <a:rPr lang="zh-CN" altLang="en-US" sz="1800" b="1" kern="1200" dirty="0"/>
            <a:t>我信，但我信不足，求主帮助！”（可 </a:t>
          </a:r>
          <a:r>
            <a:rPr lang="en-MY" altLang="zh-CN" sz="1800" b="1" kern="1200" dirty="0"/>
            <a:t>9</a:t>
          </a:r>
          <a:r>
            <a:rPr lang="zh-CN" altLang="en-US" sz="1800" b="1" kern="1200" dirty="0"/>
            <a:t>：</a:t>
          </a:r>
          <a:r>
            <a:rPr lang="en-MY" altLang="zh-CN" sz="1800" b="1" kern="1200" dirty="0"/>
            <a:t>24</a:t>
          </a:r>
          <a:r>
            <a:rPr lang="en" sz="2000" b="1" kern="1200" dirty="0"/>
            <a:t>)</a:t>
          </a:r>
          <a:endParaRPr lang="es-ES" sz="18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一个父亲的信心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zh-CN" altLang="en-US" sz="2000" b="1" kern="1200" dirty="0"/>
            <a:t>你的信心是大的，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zh-CN" altLang="en-US" sz="2000" b="1" kern="1200" dirty="0"/>
            <a:t>太</a:t>
          </a:r>
          <a:r>
            <a:rPr lang="en" sz="2000" b="1" kern="1200" dirty="0"/>
            <a:t>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迦南妇女的信心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“</a:t>
          </a:r>
          <a:r>
            <a:rPr lang="zh-CN" altLang="en-US" sz="1600" b="1" kern="1200" dirty="0"/>
            <a:t>这么大的信心，就是在以色列中，我也没有遇见过</a:t>
          </a:r>
          <a:r>
            <a:rPr lang="zh-CN" altLang="en-US" sz="2000" b="1" kern="1200" dirty="0"/>
            <a:t>。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(</a:t>
          </a:r>
          <a:r>
            <a:rPr lang="zh-CN" altLang="en-US" sz="1600" b="1" kern="1200" dirty="0"/>
            <a:t>路加福音</a:t>
          </a:r>
          <a:r>
            <a:rPr lang="en" sz="1600" b="1" kern="1200" dirty="0"/>
            <a:t> </a:t>
          </a:r>
          <a:r>
            <a:rPr lang="en" sz="2000" b="1" kern="1200" dirty="0"/>
            <a:t>7:9)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百夫长的信心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</a:t>
          </a:r>
          <a:r>
            <a:rPr lang="zh-CN" altLang="en-US" sz="1800" b="1" kern="1200" dirty="0"/>
            <a:t>乃是大有信心、圣灵充满的人</a:t>
          </a:r>
          <a:r>
            <a:rPr lang="en" sz="1800" b="1" kern="1200" dirty="0"/>
            <a:t>”                   (</a:t>
          </a:r>
          <a:r>
            <a:rPr lang="zh-CN" altLang="en-US" sz="1800" b="1" kern="1200" dirty="0"/>
            <a:t>使徒行传</a:t>
          </a:r>
          <a:r>
            <a:rPr lang="en" sz="1800" b="1" kern="1200" dirty="0"/>
            <a:t> 6:5)</a:t>
          </a:r>
          <a:endParaRPr lang="es-ES" sz="18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司提反的信心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行使信心，无论多么微小（马太福音</a:t>
          </a:r>
          <a:r>
            <a:rPr lang="en-US" altLang="zh-CN" sz="1800" b="1" kern="1200" dirty="0"/>
            <a:t>17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20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研读圣经（罗马书</a:t>
          </a:r>
          <a:r>
            <a:rPr lang="en-US" altLang="zh-CN" sz="2000" b="1" kern="1200" dirty="0"/>
            <a:t>10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17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求神使它增长（路加福音</a:t>
          </a:r>
          <a:r>
            <a:rPr lang="en-US" altLang="zh-CN" sz="2000" b="1" kern="1200" dirty="0"/>
            <a:t>17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5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不要屈服于怀疑（马可福音 </a:t>
          </a:r>
          <a:r>
            <a:rPr lang="en-US" altLang="zh-CN" sz="2000" b="1" kern="1200" dirty="0"/>
            <a:t>9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23-24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不要把我的信心建立在别人的信心上（马太福音</a:t>
          </a:r>
          <a:r>
            <a:rPr lang="en-US" altLang="zh-CN" sz="1800" b="1" kern="1200" dirty="0"/>
            <a:t>25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8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回应圣灵（加拉太书</a:t>
          </a:r>
          <a:r>
            <a:rPr lang="en-US" altLang="zh-CN" sz="2000" b="1" kern="1200" dirty="0"/>
            <a:t>5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22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习惯性地践行我的信心（哥林多后书</a:t>
          </a:r>
          <a:r>
            <a:rPr lang="en-US" altLang="zh-CN" sz="1800" b="1" kern="1200" dirty="0"/>
            <a:t>5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7</a:t>
          </a:r>
          <a:r>
            <a:rPr lang="zh-CN" altLang="en-US" sz="1800" b="1" kern="1200" dirty="0"/>
            <a:t>）</a:t>
          </a:r>
          <a:endParaRPr lang="es-ES" sz="18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顺从耶稣和祂的话语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每天与耶稣相处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让耶稣成为我们生活的中心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按照我们的信心去生活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以耶稣为信心的根基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在我们的生命中反映耶稣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接受祂恩典的恩赐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zh-CN" altLang="en-US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拥有信心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6420547" y="2273389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二零二六年五月二十三日，第八课</a:t>
            </a:r>
            <a:endParaRPr lang="en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耶稣的信心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1760895" y="661588"/>
            <a:ext cx="102455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圣徒的忍耐就在此，他们是守 神诫命和耶稣真道的（英文译为‘有耶稣的信心的）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启示录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102930" y="1453157"/>
            <a:ext cx="717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我们这些忠心的人，生活在耶稣再来临近的时刻，有两样东西是必须“守”（即遵守或保存）的：就是上帝的诫命和耶稣的信心（启示录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656985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我们因信耶稣而得称义（罗马书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），成圣（使徒行传</a:t>
            </a:r>
            <a:r>
              <a:rPr lang="en-US" altLang="zh-CN" sz="2000" b="1" dirty="0"/>
              <a:t>26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），并成为神的儿女（约翰福音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51464" y="2558337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律法（诫命）和福音（信心）是交织在一起的。没有信心就不能顺服诫命，但也不能单有信心而不顺服诫命。那么“耶稣的信心”到底是什么意思呢？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300189" y="1594766"/>
            <a:ext cx="97824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所以你当信靠主耶稣会逐步引导你走上正路。你每前进一步就得着保证和能力，因你可相信你的手是在他的手里。你可以“奔跑却不困倦”；他也可以“行走却不疲乏”，因为凭信心你晓得自己的手是在基督的手中，你这样追求认识主就不至沦落在灰心之中，信赖他，你就有了保证：那位永不离弃全然依靠他的主，便是你经常的帮助者。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6656948" y="5300446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怀爱伦（天父关怀你，十月二十七日）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513135" y="1034902"/>
            <a:ext cx="3317358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信就是所望之事的实底，</a:t>
            </a:r>
            <a:endParaRPr kumimoji="0" lang="en-MY" altLang="zh-CN" sz="48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是未见之事的确据。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zh-CN" altLang="en-US" sz="2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希伯来书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不同类型的信心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信心与神迹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信心的测度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信心与感觉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信心是什么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信心的定义与建立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耶稣的信心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认识上帝、查经和祷告必须有一个共同元素，才能成为我们生活中的变革元素：信心。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但有了信心，它们是强大的元素，将带我们登上属灵体验的最高峰：“在信的人，凡事都能。”（马可福音 </a:t>
            </a:r>
            <a:r>
              <a:rPr lang="en-US" altLang="zh-CN" sz="2000" b="1" dirty="0">
                <a:solidFill>
                  <a:srgbClr val="000000"/>
                </a:solidFill>
              </a:rPr>
              <a:t>9</a:t>
            </a:r>
            <a:r>
              <a:rPr lang="zh-CN" altLang="en-US" sz="2000" b="1" dirty="0">
                <a:solidFill>
                  <a:srgbClr val="000000"/>
                </a:solidFill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</a:rPr>
              <a:t>23</a:t>
            </a:r>
            <a:r>
              <a:rPr lang="zh-CN" altLang="en-US" sz="2000" b="1" dirty="0">
                <a:solidFill>
                  <a:srgbClr val="000000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没有信仰，这些元素就沦为无意义的知识或仪式。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2371075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不同类型的信心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信心与神迹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604720" y="634904"/>
            <a:ext cx="8110739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solidFill>
                  <a:srgbClr val="2A3C64"/>
                </a:solidFill>
                <a:latin typeface="Comic Sans MS" panose="030F0702030302020204" pitchFamily="66" charset="0"/>
              </a:rPr>
              <a:t>耶稣就对他说：“若不看见神迹奇事，你们总是不信。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约翰福音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76650" y="1302285"/>
            <a:ext cx="853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神迹是一种独特的记号或显示，用来确认一个受启示的信息或支持神圣的权威。虽然神迹通常都被认为是一件奇迹的事件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比如迦拿的婚宴（约翰福音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但以色列人在西奈山前扎营敬拜上帝（出埃及记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）也被称为是一个神迹。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法利赛人请求耶稣给他们展示任何能证明他是弥赛亚的神迹，好让他们可以信靠祂（马可福音</a:t>
            </a:r>
            <a:r>
              <a:rPr lang="en-US" altLang="zh-CN" sz="2000" b="1" dirty="0">
                <a:solidFill>
                  <a:srgbClr val="000000"/>
                </a:solidFill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</a:rPr>
              <a:t>11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上帝在祂的话语和自然中给了我们足够的证据，使得任何愿意相信的人都可以相信祂。然而，凡事还总会有怀疑的空间。这就是为什么耶稣赐给“那些未曾看见却信的人”特别的祝福（约翰福音 </a:t>
            </a:r>
            <a:r>
              <a:rPr lang="en-US" altLang="zh-CN" sz="2000" b="1" dirty="0">
                <a:solidFill>
                  <a:srgbClr val="000000"/>
                </a:solidFill>
              </a:rPr>
              <a:t>20</a:t>
            </a:r>
            <a:r>
              <a:rPr lang="zh-CN" altLang="en-US" sz="2000" b="1" dirty="0">
                <a:solidFill>
                  <a:srgbClr val="000000"/>
                </a:solidFill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</a:rPr>
              <a:t>29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当他们求神迹企图使他们的缺乏信心变得合理性时，耶稣感到愤怒（马可福音  </a:t>
            </a:r>
            <a:r>
              <a:rPr lang="en-US" altLang="zh-CN" sz="2000" b="1" dirty="0">
                <a:solidFill>
                  <a:srgbClr val="000000"/>
                </a:solidFill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</a:rPr>
              <a:t>12</a:t>
            </a:r>
            <a:r>
              <a:rPr lang="zh-CN" altLang="en-US" sz="2000" b="1" dirty="0">
                <a:solidFill>
                  <a:srgbClr val="000000"/>
                </a:solidFill>
              </a:rPr>
              <a:t>）。当有人不愿相信时，没有任何神迹能说服他们。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300" dirty="0">
                <a:ln/>
                <a:solidFill>
                  <a:srgbClr val="CC9900"/>
                </a:solidFill>
              </a:rPr>
              <a:t>信心的测度</a:t>
            </a:r>
            <a:endParaRPr lang="en" sz="40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主说：“你们若有信心像一粒芥菜种，就是对这棵桑树说：‘你要拔起根来，栽在海</a:t>
            </a:r>
          </a:p>
          <a:p>
            <a:pPr algn="ctr"/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里’，它也必听从你们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。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路加福音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521002"/>
              </p:ext>
            </p:extLst>
          </p:nvPr>
        </p:nvGraphicFramePr>
        <p:xfrm>
          <a:off x="155547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信心有不同的衡量标准：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123825" y="5307962"/>
            <a:ext cx="962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很明显，信心是可以随着不信之根被除去后成长的。信心必须逐渐取代怀疑。我们的请求应是：“要增强我们的信心”（路加福音 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123825" y="6015848"/>
            <a:ext cx="9500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通过圣灵的工作、研读圣经以及与神相处的经历，我们将能够观察到“你们的信心格外增长”（帖后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节）。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852610" y="37130"/>
            <a:ext cx="911394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信心与感觉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895080"/>
            <a:ext cx="1033938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你们得救是本乎恩，也因着信。这并不是出于自己，乃是 神所赐的。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以弗所书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信心是一种感觉还是理性行为</a:t>
            </a:r>
            <a:r>
              <a:rPr lang="en" sz="20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但信心本身不是一种感觉</a:t>
            </a:r>
            <a:r>
              <a:rPr lang="en-US" altLang="zh-CN" sz="2000" b="1" dirty="0">
                <a:solidFill>
                  <a:srgbClr val="000000"/>
                </a:solidFill>
              </a:rPr>
              <a:t>;</a:t>
            </a:r>
            <a:r>
              <a:rPr lang="zh-CN" altLang="en-US" sz="2000" b="1" dirty="0">
                <a:solidFill>
                  <a:srgbClr val="000000"/>
                </a:solidFill>
              </a:rPr>
              <a:t>而是一种“肯定”和“信念”（希伯来书 </a:t>
            </a:r>
            <a:r>
              <a:rPr lang="en-US" altLang="zh-CN" sz="2000" b="1" dirty="0">
                <a:solidFill>
                  <a:srgbClr val="000000"/>
                </a:solidFill>
              </a:rPr>
              <a:t>11</a:t>
            </a:r>
            <a:r>
              <a:rPr lang="zh-CN" altLang="en-US" sz="2000" b="1" dirty="0">
                <a:solidFill>
                  <a:srgbClr val="000000"/>
                </a:solidFill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</a:rPr>
              <a:t>）。这不是取决于我们的心情。当我感到软弱，或觉得救赎遥不可及时，正是我们必须行使最多信心的时候。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当我们积极回应这份恩赐</a:t>
            </a:r>
            <a:r>
              <a:rPr lang="en-US" altLang="zh-CN" sz="2000" b="1" dirty="0">
                <a:solidFill>
                  <a:srgbClr val="000000"/>
                </a:solidFill>
              </a:rPr>
              <a:t>——</a:t>
            </a:r>
            <a:r>
              <a:rPr lang="zh-CN" altLang="en-US" sz="2000" b="1" dirty="0">
                <a:solidFill>
                  <a:srgbClr val="000000"/>
                </a:solidFill>
              </a:rPr>
              <a:t>当我们开始行使信心时</a:t>
            </a:r>
            <a:r>
              <a:rPr lang="en-US" altLang="zh-CN" sz="2000" b="1" dirty="0">
                <a:solidFill>
                  <a:srgbClr val="000000"/>
                </a:solidFill>
              </a:rPr>
              <a:t>——</a:t>
            </a:r>
            <a:r>
              <a:rPr lang="zh-CN" altLang="en-US" sz="2000" b="1" dirty="0">
                <a:solidFill>
                  <a:srgbClr val="000000"/>
                </a:solidFill>
              </a:rPr>
              <a:t>这种信心会在我们心中产生诸如喜乐，安宁等感受</a:t>
            </a:r>
            <a:r>
              <a:rPr lang="en-US" altLang="zh-CN" sz="2000" b="1" dirty="0">
                <a:solidFill>
                  <a:srgbClr val="000000"/>
                </a:solidFill>
              </a:rPr>
              <a:t>;</a:t>
            </a:r>
            <a:r>
              <a:rPr lang="zh-CN" altLang="en-US" sz="2000" b="1" dirty="0">
                <a:solidFill>
                  <a:srgbClr val="000000"/>
                </a:solidFill>
              </a:rPr>
              <a:t>一种精神上得到释放的感觉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Aptos" panose="02110004020202020204"/>
              </a:rPr>
              <a:t>。。。。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但让我们从头说起。信心的起源是什么？信心来自上帝，祂赐给我们作为礼物（罗马书 </a:t>
            </a:r>
            <a:r>
              <a:rPr lang="en-US" altLang="zh-CN" sz="2000" b="1" dirty="0">
                <a:solidFill>
                  <a:srgbClr val="000000"/>
                </a:solidFill>
              </a:rPr>
              <a:t>12</a:t>
            </a:r>
            <a:r>
              <a:rPr lang="zh-CN" altLang="en-US" sz="2000" b="1" dirty="0">
                <a:solidFill>
                  <a:srgbClr val="000000"/>
                </a:solidFill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</a:rPr>
              <a:t>3; </a:t>
            </a:r>
            <a:r>
              <a:rPr lang="zh-CN" altLang="en-US" sz="2000" b="1" dirty="0">
                <a:solidFill>
                  <a:srgbClr val="000000"/>
                </a:solidFill>
              </a:rPr>
              <a:t>以弗所书 </a:t>
            </a:r>
            <a:r>
              <a:rPr lang="en-US" altLang="zh-CN" sz="2000" b="1" dirty="0">
                <a:solidFill>
                  <a:srgbClr val="000000"/>
                </a:solidFill>
              </a:rPr>
              <a:t>2 </a:t>
            </a:r>
            <a:r>
              <a:rPr lang="zh-CN" altLang="en-US" sz="2000" b="1" dirty="0">
                <a:solidFill>
                  <a:srgbClr val="000000"/>
                </a:solidFill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</a:rPr>
              <a:t>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这个问题的答案很重要。说“我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感觉</a:t>
            </a:r>
            <a:r>
              <a:rPr lang="zh-CN" altLang="en-US" sz="2000" b="1" dirty="0">
                <a:solidFill>
                  <a:srgbClr val="000000"/>
                </a:solidFill>
              </a:rPr>
              <a:t>得救了”和说“我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知道</a:t>
            </a:r>
            <a:r>
              <a:rPr lang="zh-CN" altLang="en-US" sz="2000" b="1" dirty="0">
                <a:solidFill>
                  <a:srgbClr val="000000"/>
                </a:solidFill>
              </a:rPr>
              <a:t>我得救了”是两码事。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信心是什么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信心的定义与建立</a:t>
            </a:r>
            <a:endParaRPr lang="e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9848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latin typeface="Comic Sans MS" panose="030F0702030302020204" pitchFamily="66" charset="0"/>
              </a:rPr>
              <a:t>信就是所望之事的实底，</a:t>
            </a:r>
          </a:p>
          <a:p>
            <a:pPr algn="ctr"/>
            <a:r>
              <a:rPr lang="zh-CN" altLang="en-US" sz="2000" b="1" dirty="0">
                <a:latin typeface="Comic Sans MS" panose="030F0702030302020204" pitchFamily="66" charset="0"/>
              </a:rPr>
              <a:t>是未见之事的确据。</a:t>
            </a:r>
            <a:r>
              <a:rPr lang="en" b="1" dirty="0">
                <a:latin typeface="Comic Sans MS" panose="030F0702030302020204" pitchFamily="66" charset="0"/>
              </a:rPr>
              <a:t>”                  ( </a:t>
            </a:r>
            <a:r>
              <a:rPr lang="zh-CN" altLang="en-US" b="1" dirty="0">
                <a:latin typeface="Comic Sans MS" panose="030F0702030302020204" pitchFamily="66" charset="0"/>
              </a:rPr>
              <a:t>希伯来书</a:t>
            </a:r>
            <a:r>
              <a:rPr lang="en" b="1" dirty="0">
                <a:latin typeface="Comic Sans MS" panose="030F0702030302020204" pitchFamily="66" charset="0"/>
              </a:rPr>
              <a:t>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希伯来书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和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6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为我们提供了信心的广义定义。信心与我们对上帝的概念有着密切关系。它引导我们相信祂是创造者和奖赏者。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815015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5" y="6000066"/>
            <a:ext cx="7388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正如我们所见，我们的信心程度并不完全相同。我该如何培养我所拥有的信心，无论它是一点还是很多呢？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5042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在本章的其余部分，保罗详细阐述了许多男女的信心，他们成为我们的榜样和鼓励，让我们在等待奖赏时不要灰心。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1972</Words>
  <Application>Microsoft Office PowerPoint</Application>
  <PresentationFormat>Panorámica</PresentationFormat>
  <Paragraphs>79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2026-04-05T13:32:58Z</dcterms:created>
  <dcterms:modified xsi:type="dcterms:W3CDTF">2026-05-18T13:48:28Z</dcterms:modified>
</cp:coreProperties>
</file>