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因为他的良善，神呼召我们悔改（罗</a:t>
          </a:r>
          <a:r>
            <a: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我们回应他的呼召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对所犯下的错误深表哀伤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诚心的决定要放弃罪恶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上帝因耶稣在十字架上流的血而赦免我们的罪（歌罗西书</a:t>
          </a:r>
          <a:r>
            <a: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1</a:t>
          </a:r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13-14</a:t>
          </a:r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罪与恩典的关系</a:t>
          </a:r>
          <a:endParaRPr lang="en" sz="28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惟有基督在我们还作罪人的时候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为我们死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只是罪在哪里显多，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恩典就更显多了。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就如罪作王叫人死。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恩典也借着义作王。。直引到永生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因为罪的工价乃是死。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惟有 神的恩赐，。。乃是永生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因为他的良善，神呼召我们悔改（罗</a:t>
          </a:r>
          <a:r>
            <a:rPr lang="en-US" altLang="zh-C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我们回应他的呼召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对所犯下的错误深表哀伤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诚心的决定要放弃罪恶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上帝因耶稣在十字架上流的血而赦免我们的罪（歌罗西书</a:t>
          </a:r>
          <a:r>
            <a:rPr lang="en-US" altLang="zh-C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</a:t>
          </a: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13-14</a:t>
          </a: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罪与恩典的关系</a:t>
          </a:r>
          <a:endParaRPr lang="en" sz="28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惟有基督在我们还作罪人的时候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为我们死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只是罪在哪里显多，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恩典就更显多了。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就如罪作王叫人死。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恩典也借着义作王。。直引到永生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罗马书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因为罪的工价乃是死。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惟有 神的恩赐，。。乃是永生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zh-CN" alt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悔改与宽恕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29438" y="6101232"/>
            <a:ext cx="3878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二零二六年六月六日，第十课</a:t>
            </a:r>
            <a:endParaRPr lang="en" sz="2000" b="1" dirty="0">
              <a:solidFill>
                <a:srgbClr val="D5F7EE"/>
              </a:solidFill>
              <a:effectLst>
                <a:glow rad="127000">
                  <a:srgbClr val="204F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zh-CN" altLang="en-US" sz="4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宽恕的恩典</a:t>
            </a:r>
            <a:endParaRPr lang="en" sz="40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800351"/>
            <a:ext cx="8722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耶和华啊，求你因你的名赦免我的罪，因为我的罪重大。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400" b="1" dirty="0"/>
              <a:t>罪与恩典之间的关系是什么？</a:t>
            </a:r>
            <a:endParaRPr lang="en" sz="24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819096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400" b="1" spc="300" dirty="0">
                <a:ln/>
                <a:solidFill>
                  <a:srgbClr val="0070C0"/>
                </a:solidFill>
              </a:rPr>
              <a:t>宽恕的衣袍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176287" y="773503"/>
            <a:ext cx="10008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就对他说：‘朋友，你到这里来，怎么不穿礼服呢？’那人无言可答。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马太福音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上帝的教会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也因此包括其每一位成员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都穿着“光明洁白的细麻衣。”，“毫无玷污、皱纹等类的病，乃是圣洁没有瑕疵的”（启示录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8; </a:t>
            </a:r>
            <a:r>
              <a:rPr lang="zh-CN" altLang="en-US" sz="2000" b="1" dirty="0"/>
              <a:t>以弗所书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en" sz="2000" b="1" dirty="0"/>
              <a:t>)</a:t>
            </a:r>
            <a:r>
              <a:rPr lang="zh-CN" altLang="en-US" sz="2000" b="1" dirty="0"/>
              <a:t>。 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当亚当和夏娃犯罪时，他们用自己的行为遮盖自己的赤裸。但他们仍然感觉自己在神面前是赤裸的（创世记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7-10</a:t>
            </a:r>
            <a:r>
              <a:rPr lang="zh-CN" altLang="en-US" sz="2000" b="1" dirty="0"/>
              <a:t>）。神所赐的衣袍象征着基督赐给我们的“婚衣”：他完美的义，就是抹去我们的罪的义（创世记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21;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51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7-10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这种细麻布象征着“圣徒所行的义”（启示录</a:t>
            </a:r>
            <a:r>
              <a:rPr lang="en-US" altLang="zh-CN" sz="2000" b="1" dirty="0">
                <a:solidFill>
                  <a:prstClr val="black"/>
                </a:solidFill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8b</a:t>
            </a:r>
            <a:r>
              <a:rPr lang="zh-CN" altLang="en-US" sz="2000" b="1" dirty="0">
                <a:solidFill>
                  <a:prstClr val="black"/>
                </a:solidFill>
              </a:rPr>
              <a:t>）。但这份义并非他们自己的</a:t>
            </a:r>
            <a:r>
              <a:rPr lang="en-US" altLang="zh-CN" sz="2000" b="1" dirty="0">
                <a:solidFill>
                  <a:prstClr val="black"/>
                </a:solidFill>
              </a:rPr>
              <a:t>; </a:t>
            </a:r>
            <a:r>
              <a:rPr lang="zh-CN" altLang="en-US" sz="2000" b="1" dirty="0">
                <a:solidFill>
                  <a:prstClr val="black"/>
                </a:solidFill>
              </a:rPr>
              <a:t>乃是基督赐给他们的（启示录 </a:t>
            </a:r>
            <a:r>
              <a:rPr lang="en-US" altLang="zh-CN" sz="2000" b="1" dirty="0">
                <a:solidFill>
                  <a:prstClr val="black"/>
                </a:solidFill>
              </a:rPr>
              <a:t>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730554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没有那件衣袍，任谁也进不了天国（马太福音</a:t>
            </a:r>
            <a:r>
              <a:rPr lang="en-US" altLang="zh-CN" sz="2000" b="1" dirty="0">
                <a:solidFill>
                  <a:prstClr val="black"/>
                </a:solidFill>
              </a:rPr>
              <a:t>22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1-14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凡想成为上帝儿女的人必须接受这个真理：惟有藉着基督的救赎工作，我们才能悔改并得蒙赦免。相信了这一点，罪人就必须努力配合为他所作的工作，以不息不倦的恳求向施恩的宝座求告，使上帝改变人心的能力进入他的心。基督只赦免悔改的人，祂所赦免的人，祂先使他悔改。祂已经作了充分的准备。祂永远的义要归在每一个相信的人头上。那在天国的织机上织成的、贵重而毫无玷污的义袍，已经为悔改而相信的罪人预备妥当，因此他可以说：“我因耶和华大大欢喜，我的心靠上帝快乐。因祂以拯救为衣给我穿上，以公义为袍给我披上”（赛 </a:t>
            </a:r>
            <a:r>
              <a:rPr lang="en-US" altLang="zh-CN" sz="2800" b="1" dirty="0">
                <a:latin typeface="Constantia" panose="02030602050306030303" pitchFamily="18" charset="0"/>
              </a:rPr>
              <a:t>61:10</a:t>
            </a:r>
            <a:r>
              <a:rPr lang="zh-CN" altLang="en-US" sz="2800" b="1" dirty="0">
                <a:latin typeface="Constantia" panose="02030602050306030303" pitchFamily="18" charset="0"/>
              </a:rPr>
              <a:t>）。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5205790" y="6336428"/>
            <a:ext cx="495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怀爱伦（信息选粹，第一卷，原文</a:t>
            </a:r>
            <a:r>
              <a:rPr lang="en-MY" altLang="zh-CN" sz="2000" b="1" dirty="0"/>
              <a:t>393</a:t>
            </a:r>
            <a:r>
              <a:rPr lang="zh-CN" altLang="en-US" sz="2000" b="1" dirty="0"/>
              <a:t>面）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389860" y="586029"/>
            <a:ext cx="4767374" cy="462566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我们若认自己的罪， 神是信实的，是公义的，必要赦免我们的罪，洗净我们一切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的不义。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约翰一书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1:9</a:t>
            </a:r>
            <a:r>
              <a:rPr lang="es-ES" sz="2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60707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悔改 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7B259E"/>
                </a:solidFill>
              </a:rPr>
              <a:t>拖延悔改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25889E"/>
                </a:solidFill>
              </a:rPr>
              <a:t>真正的悔改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BE2B39"/>
                </a:solidFill>
              </a:rPr>
              <a:t>悔改的呼召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sz="2000" b="1" dirty="0"/>
              <a:t>宽恕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264F9F"/>
                </a:solidFill>
              </a:rPr>
              <a:t>宽恕的恩典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zh-CN" altLang="en-US" sz="2000" b="1" dirty="0">
                <a:solidFill>
                  <a:srgbClr val="4BA128"/>
                </a:solidFill>
              </a:rPr>
              <a:t>宽恕的衣袍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圣经宣称“世人都犯了罪，亏欠了神的荣耀”（罗马书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en" sz="2000" b="1" dirty="0"/>
              <a:t>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但只有一个条件，就是：悔改。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但上帝愿意宽恕我们的罪。没有罪是如此重大或如此可怕，以至于上帝不愿宽恕它（以赛亚书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它还说我们无法避免或除去我们的罪（耶利米书 </a:t>
            </a:r>
            <a:r>
              <a:rPr lang="en-US" altLang="zh-CN" sz="2000" b="1" dirty="0">
                <a:solidFill>
                  <a:prstClr val="black"/>
                </a:solidFill>
              </a:rPr>
              <a:t>13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23;2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悔改</a:t>
            </a:r>
            <a:endParaRPr lang="en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拖延悔改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785706"/>
            <a:ext cx="90868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耶稣回答说：“马大！马大！你为许多的事思虑烦扰。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路加福音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10:41 )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423261" y="1534479"/>
            <a:ext cx="860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在拉撒路家中，耶稣谈论了对救恩至关重要的事项。但马大却没有听到。她没时间。因为有太多事情要做了！（路加福音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40-41</a:t>
            </a:r>
            <a:r>
              <a:rPr lang="zh-CN" altLang="en-US" sz="2000" b="1" dirty="0"/>
              <a:t>）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277493" y="2513214"/>
            <a:ext cx="5637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这种情况也会发生在我们身上。当我们犯罪，圣灵呼召我们悔改时，撒但就会用各种活动、忧虑或其他事情干扰我们，让我们无法反思罪恶的处境并寻求宽恕。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但上帝不放弃我们。他坚持呼召我们（以西结书  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）。他将我们的罪比作污秽的衣服（以赛亚书</a:t>
            </a:r>
            <a:r>
              <a:rPr lang="en-US" altLang="zh-CN" sz="2000" b="1" dirty="0"/>
              <a:t>64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）。他提出交换：用我们污秽的衣服换他的洁净衣服（撒迦利亚书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），是用耶稣的血洗净的衣服（启示录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真正的悔改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55159" y="677373"/>
            <a:ext cx="88979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“来吧，我们归向耶和华！他撕裂我们，也必医治；他打伤我们，也必缠裹。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何西阿书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6:1 )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什么是悔改？真正的悔改和假悔改有什么区别？（哥林多后书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当我们犯罪时，圣灵“撕裂我们”，并以深深的哀伤“伤害”我们。如果我们以真正的悔改回应，上帝就会医治我们，赦免我们的罪（何西阿书 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 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当犯罪本身就让我们感到悲伤，并深切渴望被宽恕（无论是否有负面后果）时，我们面对的才是真正的悔改。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当罪带来立即且不受欢迎的后果时，懊悔便会随之而来。很遗憾，因为我们做的事结果并不好。但是如果没有这些负面的后果，我们就不会为自己所作的行为感到悲伤。这，并不是真正的悔改。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-4470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chemeClr val="accent3"/>
                </a:solidFill>
              </a:rPr>
              <a:t>悔改的呼召</a:t>
            </a:r>
            <a:endParaRPr lang="en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453656" y="622972"/>
            <a:ext cx="12142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所以你们当悔改归正，使你们的罪得以涂抹；这样，那安舒的日子就必从主面前来到。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使徒行传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施洗约翰和耶稣以同样的信息开始他们的事工：“ 要悔改 ” （马太福音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1-2; 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094758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98839" y="5911084"/>
            <a:ext cx="6152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请注意，悔改和宽恕应始终引领我们走向改革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改变的态度，使我们停止犯罪（约翰福音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悔改为什么重要？因为没有它，罪就得不到赦免（使徒行传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38; 3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19</a:t>
            </a:r>
            <a:r>
              <a:rPr lang="zh-CN" altLang="en-US" sz="2000" b="1" dirty="0">
                <a:solidFill>
                  <a:prstClr val="black"/>
                </a:solidFill>
              </a:rPr>
              <a:t>）。这个过程是如何发生的？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宽恕</a:t>
            </a:r>
            <a:endParaRPr lang="en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zh-CN" altLang="en-US" sz="40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宽恕的恩典</a:t>
            </a:r>
            <a:endParaRPr lang="en" sz="40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1451717" y="828430"/>
            <a:ext cx="9288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耶和华啊，求你因你的名赦免我的罪，因为我的罪重大。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没有什么能强迫上帝原谅我们。我们也不能做什么来使我们配得上帝那份宽恕。上帝通过恩典，凭着他无限的爱，赦免我们的罪</a:t>
            </a:r>
            <a:r>
              <a:rPr lang="en-US" altLang="zh-CN" sz="2000" b="1" dirty="0"/>
              <a:t>;</a:t>
            </a:r>
            <a:r>
              <a:rPr lang="zh-CN" altLang="en-US" sz="2000" b="1" dirty="0"/>
              <a:t> 。他赦免是因为他“本为良善，乐意饶恕人，有丰盛的慈爱。”（诗篇 </a:t>
            </a:r>
            <a:r>
              <a:rPr lang="en-US" altLang="zh-CN" sz="2000" b="1" dirty="0"/>
              <a:t>86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5;  </a:t>
            </a:r>
            <a:r>
              <a:rPr lang="zh-CN" altLang="en-US" sz="2000" b="1" dirty="0"/>
              <a:t>参见出埃及记 </a:t>
            </a:r>
            <a:r>
              <a:rPr lang="en-US" altLang="zh-CN" sz="2000" b="1" dirty="0"/>
              <a:t>34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6-7</a:t>
            </a:r>
            <a:r>
              <a:rPr lang="zh-CN" altLang="en-US" sz="2000" b="1" dirty="0"/>
              <a:t>）。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708160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当我们将罪带到十字架脚下时，耶稣释放了我们，拯救我们脱离了压在我们心头的重担。</a:t>
            </a:r>
            <a:endParaRPr lang="en-MY" altLang="zh-CN" sz="2000" b="1" dirty="0"/>
          </a:p>
          <a:p>
            <a:pPr algn="ctr">
              <a:spcBef>
                <a:spcPts val="600"/>
              </a:spcBef>
            </a:pPr>
            <a:r>
              <a:rPr lang="zh-CN" altLang="en-US" sz="2000" b="1" dirty="0"/>
              <a:t>（希伯来书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93337" y="3075057"/>
            <a:ext cx="6353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他的爱使他将自己献上十字架，偿还我们无法偿还的罪债（以弗所书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4-5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1984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2026-04-18T15:41:31Z</dcterms:created>
  <dcterms:modified xsi:type="dcterms:W3CDTF">2026-05-29T14:13:03Z</dcterms:modified>
</cp:coreProperties>
</file>