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zh-CN" altLang="en-US" sz="2000" b="1" dirty="0">
              <a:effectLst>
                <a:outerShdw blurRad="38100" dist="38100" dir="2700000" algn="tl">
                  <a:srgbClr val="000000">
                    <a:alpha val="43137"/>
                  </a:srgbClr>
                </a:outerShdw>
              </a:effectLst>
            </a:rPr>
            <a:t>保罗在众多存在的恩赐之中举了哪些恩赐作为例子？（哥林多前书 </a:t>
          </a:r>
          <a:r>
            <a:rPr lang="en-US" altLang="zh-CN" sz="2000" b="1" dirty="0">
              <a:effectLst>
                <a:outerShdw blurRad="38100" dist="38100" dir="2700000" algn="tl">
                  <a:srgbClr val="000000">
                    <a:alpha val="43137"/>
                  </a:srgbClr>
                </a:outerShdw>
              </a:effectLst>
            </a:rPr>
            <a:t>12</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8-10; </a:t>
          </a:r>
          <a:r>
            <a:rPr lang="zh-CN" altLang="en-US" sz="2000" b="1" dirty="0">
              <a:effectLst>
                <a:outerShdw blurRad="38100" dist="38100" dir="2700000" algn="tl">
                  <a:srgbClr val="000000">
                    <a:alpha val="43137"/>
                  </a:srgbClr>
                </a:outerShdw>
              </a:effectLst>
            </a:rPr>
            <a:t>罗</a:t>
          </a:r>
          <a:r>
            <a:rPr lang="en-US" altLang="zh-CN" sz="2000" b="1" dirty="0">
              <a:effectLst>
                <a:outerShdw blurRad="38100" dist="38100" dir="2700000" algn="tl">
                  <a:srgbClr val="000000">
                    <a:alpha val="43137"/>
                  </a:srgbClr>
                </a:outerShdw>
              </a:effectLst>
            </a:rPr>
            <a:t>12</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6-8; </a:t>
          </a:r>
          <a:r>
            <a:rPr lang="zh-CN" altLang="en-US" sz="2000" b="1" dirty="0">
              <a:effectLst>
                <a:outerShdw blurRad="38100" dist="38100" dir="2700000" algn="tl">
                  <a:srgbClr val="000000">
                    <a:alpha val="43137"/>
                  </a:srgbClr>
                </a:outerShdw>
              </a:effectLst>
            </a:rPr>
            <a:t>以弗所书 </a:t>
          </a:r>
          <a:r>
            <a:rPr lang="en-US" altLang="zh-CN" sz="2000" b="1" dirty="0">
              <a:effectLst>
                <a:outerShdw blurRad="38100" dist="38100" dir="2700000" algn="tl">
                  <a:srgbClr val="000000">
                    <a:alpha val="43137"/>
                  </a:srgbClr>
                </a:outerShdw>
              </a:effectLst>
            </a:rPr>
            <a:t>4</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11-12</a:t>
          </a:r>
          <a:r>
            <a:rPr lang="zh-CN" altLang="en-U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智能之言语</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知识之言</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信心</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说方</a:t>
          </a:r>
          <a:r>
            <a:rPr lang="zh-CN" altLang="en-US" b="1" dirty="0"/>
            <a:t>言</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zh-CN" altLang="en-US" sz="2000" b="1" dirty="0">
              <a:solidFill>
                <a:schemeClr val="bg1"/>
              </a:solidFill>
              <a:highlight>
                <a:srgbClr val="000080"/>
              </a:highlight>
            </a:rPr>
            <a:t>罗马书</a:t>
          </a:r>
          <a:r>
            <a:rPr lang="en" sz="2000" b="1" dirty="0">
              <a:solidFill>
                <a:schemeClr val="bg1"/>
              </a:solidFill>
              <a:highlight>
                <a:srgbClr val="000080"/>
              </a:highlight>
            </a:rPr>
            <a:t>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执事</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教导</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劝化</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zh-CN" altLang="en-US" sz="2000" b="1" dirty="0">
              <a:solidFill>
                <a:schemeClr val="bg1"/>
              </a:solidFill>
              <a:highlight>
                <a:srgbClr val="008000"/>
              </a:highlight>
            </a:rPr>
            <a:t>以弗所书</a:t>
          </a:r>
          <a:r>
            <a:rPr lang="en" sz="2000" b="1" dirty="0">
              <a:solidFill>
                <a:schemeClr val="bg1"/>
              </a:solidFill>
              <a:highlight>
                <a:srgbClr val="008000"/>
              </a:highlight>
            </a:rPr>
            <a:t>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使徒</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zh-CN" altLang="en-US" sz="2000" b="1" dirty="0">
              <a:solidFill>
                <a:schemeClr val="bg1"/>
              </a:solidFill>
              <a:highlight>
                <a:srgbClr val="800000"/>
              </a:highlight>
            </a:rPr>
            <a:t>林前</a:t>
          </a:r>
          <a:r>
            <a:rPr lang="en" sz="2000" b="1" dirty="0">
              <a:solidFill>
                <a:schemeClr val="bg1"/>
              </a:solidFill>
              <a:highlight>
                <a:srgbClr val="800000"/>
              </a:highlight>
            </a:rPr>
            <a:t>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12E399D7-C090-495A-A2F5-C6DDC019FD4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作先知</a:t>
          </a:r>
          <a:endParaRPr lang="en-MY" sz="2000" b="1" dirty="0"/>
        </a:p>
      </dgm:t>
    </dgm:pt>
    <dgm:pt modelId="{87AB7F70-A6E2-4B3E-A015-BC3C3E644C5D}" type="parTrans" cxnId="{53CF8E03-7967-435F-9D67-C38BCE7217A4}">
      <dgm:prSet/>
      <dgm:spPr/>
      <dgm:t>
        <a:bodyPr/>
        <a:lstStyle/>
        <a:p>
          <a:endParaRPr lang="en-MY"/>
        </a:p>
      </dgm:t>
    </dgm:pt>
    <dgm:pt modelId="{74D9EAAD-C472-49B0-9D63-BCEB6CEAB831}" type="sibTrans" cxnId="{53CF8E03-7967-435F-9D67-C38BCE7217A4}">
      <dgm:prSet/>
      <dgm:spPr/>
      <dgm:t>
        <a:bodyPr/>
        <a:lstStyle/>
        <a:p>
          <a:endParaRPr lang="en-MY"/>
        </a:p>
      </dgm:t>
    </dgm:pt>
    <dgm:pt modelId="{BD1A6226-DB51-4B79-ABF0-EE19C492A7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医病的恩赐</a:t>
          </a:r>
          <a:endParaRPr lang="es-ES" sz="2000" dirty="0"/>
        </a:p>
      </dgm:t>
    </dgm:pt>
    <dgm:pt modelId="{0A4C7300-7B29-44B9-A80B-5D89D401EB39}" type="parTrans" cxnId="{1A2A0831-497E-4131-BDC2-4280BAC8349E}">
      <dgm:prSet/>
      <dgm:spPr/>
      <dgm:t>
        <a:bodyPr/>
        <a:lstStyle/>
        <a:p>
          <a:endParaRPr lang="en-MY"/>
        </a:p>
      </dgm:t>
    </dgm:pt>
    <dgm:pt modelId="{E6D4C2B2-4867-49B7-A5D3-CB2F5C780B5A}" type="sibTrans" cxnId="{1A2A0831-497E-4131-BDC2-4280BAC8349E}">
      <dgm:prSet/>
      <dgm:spPr/>
      <dgm:t>
        <a:bodyPr/>
        <a:lstStyle/>
        <a:p>
          <a:endParaRPr lang="en-MY"/>
        </a:p>
      </dgm:t>
    </dgm:pt>
    <dgm:pt modelId="{2402A311-8087-4C62-B5B9-2D0074E5E5E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行异能</a:t>
          </a:r>
          <a:endParaRPr lang="es-ES" sz="2000" dirty="0"/>
        </a:p>
      </dgm:t>
    </dgm:pt>
    <dgm:pt modelId="{07473C26-50F7-4250-B625-2C10FC655793}" type="parTrans" cxnId="{69BAFC44-D39D-4542-B216-AF2BF3CB30B4}">
      <dgm:prSet/>
      <dgm:spPr/>
      <dgm:t>
        <a:bodyPr/>
        <a:lstStyle/>
        <a:p>
          <a:endParaRPr lang="en-MY"/>
        </a:p>
      </dgm:t>
    </dgm:pt>
    <dgm:pt modelId="{DFFEC7AF-859C-488C-A501-1CC78BB29184}" type="sibTrans" cxnId="{69BAFC44-D39D-4542-B216-AF2BF3CB30B4}">
      <dgm:prSet/>
      <dgm:spPr/>
      <dgm:t>
        <a:bodyPr/>
        <a:lstStyle/>
        <a:p>
          <a:endParaRPr lang="en-MY"/>
        </a:p>
      </dgm:t>
    </dgm:pt>
    <dgm:pt modelId="{5A282B58-84EC-4E81-8ED8-7977FCFBE8D3}">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sz="2000" b="1" dirty="0"/>
            <a:t>能辨别诸灵</a:t>
          </a:r>
          <a:endParaRPr lang="en-MY" sz="2000" b="1" dirty="0"/>
        </a:p>
      </dgm:t>
    </dgm:pt>
    <dgm:pt modelId="{236603F1-7E77-42FD-A5B4-173FE4BAC591}" type="parTrans" cxnId="{C1AF159A-E8E9-4197-8B9D-E7767690FF39}">
      <dgm:prSet/>
      <dgm:spPr/>
      <dgm:t>
        <a:bodyPr/>
        <a:lstStyle/>
        <a:p>
          <a:endParaRPr lang="en-MY"/>
        </a:p>
      </dgm:t>
    </dgm:pt>
    <dgm:pt modelId="{E8E40579-8889-4182-ACE9-CC6D01E07DAB}" type="sibTrans" cxnId="{C1AF159A-E8E9-4197-8B9D-E7767690FF39}">
      <dgm:prSet/>
      <dgm:spPr/>
      <dgm:t>
        <a:bodyPr/>
        <a:lstStyle/>
        <a:p>
          <a:endParaRPr lang="en-MY"/>
        </a:p>
      </dgm:t>
    </dgm:pt>
    <dgm:pt modelId="{962EB4B0-1043-47CF-ADF7-C42ED6F3CA6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zh-CN" altLang="en-US" b="1" dirty="0"/>
            <a:t>能翻方言。</a:t>
          </a:r>
          <a:endParaRPr lang="es-ES" sz="2000" dirty="0"/>
        </a:p>
      </dgm:t>
    </dgm:pt>
    <dgm:pt modelId="{33620299-5A08-4120-9B4C-17162599C17C}" type="parTrans" cxnId="{50464EE4-9612-41D3-9A6A-F1AB6E38EE7C}">
      <dgm:prSet/>
      <dgm:spPr/>
      <dgm:t>
        <a:bodyPr/>
        <a:lstStyle/>
        <a:p>
          <a:endParaRPr lang="en-MY"/>
        </a:p>
      </dgm:t>
    </dgm:pt>
    <dgm:pt modelId="{CBC8D97E-522A-4F04-8E7D-9F158D8FE2B4}" type="sibTrans" cxnId="{50464EE4-9612-41D3-9A6A-F1AB6E38EE7C}">
      <dgm:prSet/>
      <dgm:spPr/>
      <dgm:t>
        <a:bodyPr/>
        <a:lstStyle/>
        <a:p>
          <a:endParaRPr lang="en-MY"/>
        </a:p>
      </dgm:t>
    </dgm:pt>
    <dgm:pt modelId="{4613C39C-7310-4EC4-9BFD-DB81796F84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施舍</a:t>
          </a:r>
          <a:endParaRPr lang="es-ES" sz="2000" dirty="0"/>
        </a:p>
      </dgm:t>
    </dgm:pt>
    <dgm:pt modelId="{2D003744-D635-442B-8C72-27A57F42C796}" type="parTrans" cxnId="{4C33012C-1399-4273-BECA-14EA6A55F2C6}">
      <dgm:prSet/>
      <dgm:spPr/>
      <dgm:t>
        <a:bodyPr/>
        <a:lstStyle/>
        <a:p>
          <a:endParaRPr lang="en-MY"/>
        </a:p>
      </dgm:t>
    </dgm:pt>
    <dgm:pt modelId="{76478F4A-3FC3-4F96-8D54-91A9DC4E08FA}" type="sibTrans" cxnId="{4C33012C-1399-4273-BECA-14EA6A55F2C6}">
      <dgm:prSet/>
      <dgm:spPr/>
      <dgm:t>
        <a:bodyPr/>
        <a:lstStyle/>
        <a:p>
          <a:endParaRPr lang="en-MY"/>
        </a:p>
      </dgm:t>
    </dgm:pt>
    <dgm:pt modelId="{2D0F8351-AA18-4C41-8BDC-7683447B9281}">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治理</a:t>
          </a:r>
          <a:endParaRPr lang="es-ES" sz="2000" dirty="0"/>
        </a:p>
      </dgm:t>
    </dgm:pt>
    <dgm:pt modelId="{64760A4B-677D-41AA-87D5-E350E183B192}" type="parTrans" cxnId="{7AFCD65F-1BAB-4816-B1DC-2E2DB7D9D1E8}">
      <dgm:prSet/>
      <dgm:spPr/>
      <dgm:t>
        <a:bodyPr/>
        <a:lstStyle/>
        <a:p>
          <a:endParaRPr lang="en-MY"/>
        </a:p>
      </dgm:t>
    </dgm:pt>
    <dgm:pt modelId="{5C062918-8BF6-4A84-BE3C-7F4F03541C94}" type="sibTrans" cxnId="{7AFCD65F-1BAB-4816-B1DC-2E2DB7D9D1E8}">
      <dgm:prSet/>
      <dgm:spPr/>
      <dgm:t>
        <a:bodyPr/>
        <a:lstStyle/>
        <a:p>
          <a:endParaRPr lang="en-MY"/>
        </a:p>
      </dgm:t>
    </dgm:pt>
    <dgm:pt modelId="{3D0CA662-9C1A-406B-B261-B70BE41BA5DD}">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怜悯</a:t>
          </a:r>
          <a:endParaRPr lang="es-ES" sz="2000" dirty="0"/>
        </a:p>
      </dgm:t>
    </dgm:pt>
    <dgm:pt modelId="{CEA6C0AC-B86E-4083-926E-CAF83030A409}" type="parTrans" cxnId="{B064DFB2-CD4F-4831-8BF2-391AFAA197CA}">
      <dgm:prSet/>
      <dgm:spPr/>
      <dgm:t>
        <a:bodyPr/>
        <a:lstStyle/>
        <a:p>
          <a:endParaRPr lang="en-MY"/>
        </a:p>
      </dgm:t>
    </dgm:pt>
    <dgm:pt modelId="{77E1BA9B-68E1-4804-8757-D9FC050FC7C4}" type="sibTrans" cxnId="{B064DFB2-CD4F-4831-8BF2-391AFAA197CA}">
      <dgm:prSet/>
      <dgm:spPr/>
      <dgm:t>
        <a:bodyPr/>
        <a:lstStyle/>
        <a:p>
          <a:endParaRPr lang="en-MY"/>
        </a:p>
      </dgm:t>
    </dgm:pt>
    <dgm:pt modelId="{1A49E867-D389-4F9B-A8E4-15C4ED47B7FC}">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传福音</a:t>
          </a:r>
          <a:endParaRPr lang="es-ES" sz="2000" dirty="0"/>
        </a:p>
      </dgm:t>
    </dgm:pt>
    <dgm:pt modelId="{5C324BCB-4603-4ECC-8312-1081491FAC31}" type="parTrans" cxnId="{BB9E4922-5146-42FC-9655-AD2886816828}">
      <dgm:prSet/>
      <dgm:spPr/>
      <dgm:t>
        <a:bodyPr/>
        <a:lstStyle/>
        <a:p>
          <a:endParaRPr lang="en-MY"/>
        </a:p>
      </dgm:t>
    </dgm:pt>
    <dgm:pt modelId="{33599932-E615-4E21-8C06-A2F3E53C4AF1}" type="sibTrans" cxnId="{BB9E4922-5146-42FC-9655-AD2886816828}">
      <dgm:prSet/>
      <dgm:spPr/>
      <dgm:t>
        <a:bodyPr/>
        <a:lstStyle/>
        <a:p>
          <a:endParaRPr lang="en-MY"/>
        </a:p>
      </dgm:t>
    </dgm:pt>
    <dgm:pt modelId="{7E5D10AD-0298-4DDB-A4D1-CFD91ADF336C}">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zh-CN" altLang="en-US" sz="2000" b="1" dirty="0"/>
            <a:t>牧师和教师</a:t>
          </a:r>
          <a:endParaRPr lang="es-ES" sz="2000" dirty="0"/>
        </a:p>
      </dgm:t>
    </dgm:pt>
    <dgm:pt modelId="{819063F8-7E6D-495B-8D6A-05EBBE96DDEB}" type="parTrans" cxnId="{3CC1EE8C-FAD4-4156-87D4-B5AF7561DF50}">
      <dgm:prSet/>
      <dgm:spPr/>
      <dgm:t>
        <a:bodyPr/>
        <a:lstStyle/>
        <a:p>
          <a:endParaRPr lang="en-MY"/>
        </a:p>
      </dgm:t>
    </dgm:pt>
    <dgm:pt modelId="{D238DD92-929C-4ED2-BA53-C3826C017AE9}" type="sibTrans" cxnId="{3CC1EE8C-FAD4-4156-87D4-B5AF7561DF50}">
      <dgm:prSet/>
      <dgm:spPr/>
      <dgm:t>
        <a:bodyPr/>
        <a:lstStyle/>
        <a:p>
          <a:endParaRPr lang="en-MY"/>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53CF8E03-7967-435F-9D67-C38BCE7217A4}" srcId="{978AFE4D-A237-4E2E-8D91-0DF5CCB77947}" destId="{12E399D7-C090-495A-A2F5-C6DDC019FD4D}" srcOrd="3" destOrd="0" parTransId="{87AB7F70-A6E2-4B3E-A015-BC3C3E644C5D}" sibTransId="{74D9EAAD-C472-49B0-9D63-BCEB6CEAB831}"/>
    <dgm:cxn modelId="{E754DC0B-1B76-4214-BEBE-5AB72204B772}" type="presOf" srcId="{2B9A1F31-62E6-49C3-AE1F-80E571A5314B}" destId="{319FA24C-D5A3-452F-8AAF-CD7F42B2D4E5}" srcOrd="0" destOrd="0" presId="urn:microsoft.com/office/officeart/2005/8/layout/hList3"/>
    <dgm:cxn modelId="{D6434C10-161D-41E6-9F0F-0409C4A2BD81}" type="presOf" srcId="{2402A311-8087-4C62-B5B9-2D0074E5E5ED}" destId="{04DE4015-5369-40CD-A02D-45D8EC5F7704}" srcOrd="0" destOrd="7"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BB9E4922-5146-42FC-9655-AD2886816828}" srcId="{2EBC2B61-D5F6-4256-934E-8CD7794A0822}" destId="{1A49E867-D389-4F9B-A8E4-15C4ED47B7FC}" srcOrd="1" destOrd="0" parTransId="{5C324BCB-4603-4ECC-8312-1081491FAC31}" sibTransId="{33599932-E615-4E21-8C06-A2F3E53C4AF1}"/>
    <dgm:cxn modelId="{110D5628-1618-4126-A650-6F58A8738DEC}" type="presOf" srcId="{6AC10122-E8AB-4B9A-A24E-A2DF827354F5}" destId="{04DE4015-5369-40CD-A02D-45D8EC5F7704}" srcOrd="0" destOrd="3" presId="urn:microsoft.com/office/officeart/2005/8/layout/hList3"/>
    <dgm:cxn modelId="{4C33012C-1399-4273-BECA-14EA6A55F2C6}" srcId="{EA5E1BBA-7BAD-4C6E-A30B-7D96517B2E49}" destId="{4613C39C-7310-4EC4-9BFD-DB81796F8449}" srcOrd="3" destOrd="0" parTransId="{2D003744-D635-442B-8C72-27A57F42C796}" sibTransId="{76478F4A-3FC3-4F96-8D54-91A9DC4E08FA}"/>
    <dgm:cxn modelId="{1A2A0831-497E-4131-BDC2-4280BAC8349E}" srcId="{978AFE4D-A237-4E2E-8D91-0DF5CCB77947}" destId="{BD1A6226-DB51-4B79-ABF0-EE19C492A755}" srcOrd="5" destOrd="0" parTransId="{0A4C7300-7B29-44B9-A80B-5D89D401EB39}" sibTransId="{E6D4C2B2-4867-49B7-A5D3-CB2F5C780B5A}"/>
    <dgm:cxn modelId="{0560CB37-DB46-4CA3-9087-3CC81B694A89}" type="presOf" srcId="{962EB4B0-1043-47CF-ADF7-C42ED6F3CA6D}" destId="{04DE4015-5369-40CD-A02D-45D8EC5F7704}" srcOrd="0" destOrd="9" presId="urn:microsoft.com/office/officeart/2005/8/layout/hList3"/>
    <dgm:cxn modelId="{058EE63C-6FC8-4809-8AA6-E55C2A585E9B}" type="presOf" srcId="{978AFE4D-A237-4E2E-8D91-0DF5CCB77947}" destId="{04DE4015-5369-40CD-A02D-45D8EC5F7704}" srcOrd="0" destOrd="0" presId="urn:microsoft.com/office/officeart/2005/8/layout/hList3"/>
    <dgm:cxn modelId="{2F30383D-716A-440A-ACA1-9D3BFC4003EF}" type="presOf" srcId="{3D0CA662-9C1A-406B-B261-B70BE41BA5DD}" destId="{8F95F10C-CDF9-4461-A7BC-9BC3BD7F92C5}" srcOrd="0" destOrd="6" presId="urn:microsoft.com/office/officeart/2005/8/layout/hList3"/>
    <dgm:cxn modelId="{5D788E3E-5662-4B49-A53F-4B8EA965A23E}" type="presOf" srcId="{EA5E1BBA-7BAD-4C6E-A30B-7D96517B2E49}" destId="{8F95F10C-CDF9-4461-A7BC-9BC3BD7F92C5}" srcOrd="0" destOrd="0" presId="urn:microsoft.com/office/officeart/2005/8/layout/hList3"/>
    <dgm:cxn modelId="{B8363E5E-9FF5-4A50-9998-BB169B814B4D}" type="presOf" srcId="{3C0D5F6E-C9D1-4BA4-8927-9791F07C6384}" destId="{04DE4015-5369-40CD-A02D-45D8EC5F7704}" srcOrd="0" destOrd="1" presId="urn:microsoft.com/office/officeart/2005/8/layout/hList3"/>
    <dgm:cxn modelId="{A823A05E-856F-46C4-B29D-F64626E3A3D3}" type="presOf" srcId="{BD1A6226-DB51-4B79-ABF0-EE19C492A755}" destId="{04DE4015-5369-40CD-A02D-45D8EC5F7704}" srcOrd="0" destOrd="6"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7AFCD65F-1BAB-4816-B1DC-2E2DB7D9D1E8}" srcId="{EA5E1BBA-7BAD-4C6E-A30B-7D96517B2E49}" destId="{2D0F8351-AA18-4C41-8BDC-7683447B9281}" srcOrd="4" destOrd="0" parTransId="{64760A4B-677D-41AA-87D5-E350E183B192}" sibTransId="{5C062918-8BF6-4A84-BE3C-7F4F03541C94}"/>
    <dgm:cxn modelId="{23C51842-921C-44E8-83F0-C597F17BBEF7}" type="presOf" srcId="{502E26D6-2784-4DD7-A93A-5109B46B074F}" destId="{04DE4015-5369-40CD-A02D-45D8EC5F7704}" srcOrd="0" destOrd="8" presId="urn:microsoft.com/office/officeart/2005/8/layout/hList3"/>
    <dgm:cxn modelId="{17743663-5123-4927-B874-44740E43963A}" type="presOf" srcId="{5A282B58-84EC-4E81-8ED8-7977FCFBE8D3}" destId="{04DE4015-5369-40CD-A02D-45D8EC5F7704}" srcOrd="0" destOrd="5" presId="urn:microsoft.com/office/officeart/2005/8/layout/hList3"/>
    <dgm:cxn modelId="{69BAFC44-D39D-4542-B216-AF2BF3CB30B4}" srcId="{978AFE4D-A237-4E2E-8D91-0DF5CCB77947}" destId="{2402A311-8087-4C62-B5B9-2D0074E5E5ED}" srcOrd="6" destOrd="0" parTransId="{07473C26-50F7-4250-B625-2C10FC655793}" sibTransId="{DFFEC7AF-859C-488C-A501-1CC78BB29184}"/>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1B745653-99E2-4279-AF5B-02D976487889}" type="presOf" srcId="{12E399D7-C090-495A-A2F5-C6DDC019FD4D}" destId="{04DE4015-5369-40CD-A02D-45D8EC5F7704}" srcOrd="0" destOrd="4" presId="urn:microsoft.com/office/officeart/2005/8/layout/hList3"/>
    <dgm:cxn modelId="{DD977A76-9998-4818-88F6-5FADA282D817}" type="presOf" srcId="{4613C39C-7310-4EC4-9BFD-DB81796F8449}" destId="{8F95F10C-CDF9-4461-A7BC-9BC3BD7F92C5}" srcOrd="0" destOrd="4"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3CC1EE8C-FAD4-4156-87D4-B5AF7561DF50}" srcId="{2EBC2B61-D5F6-4256-934E-8CD7794A0822}" destId="{7E5D10AD-0298-4DDB-A4D1-CFD91ADF336C}" srcOrd="2" destOrd="0" parTransId="{819063F8-7E6D-495B-8D6A-05EBBE96DDEB}" sibTransId="{D238DD92-929C-4ED2-BA53-C3826C017AE9}"/>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C1AF159A-E8E9-4197-8B9D-E7767690FF39}" srcId="{978AFE4D-A237-4E2E-8D91-0DF5CCB77947}" destId="{5A282B58-84EC-4E81-8ED8-7977FCFBE8D3}" srcOrd="4" destOrd="0" parTransId="{236603F1-7E77-42FD-A5B4-173FE4BAC591}" sibTransId="{E8E40579-8889-4182-ACE9-CC6D01E07DAB}"/>
    <dgm:cxn modelId="{6981ED9C-D695-4D35-9979-74EAC5330FD6}" type="presOf" srcId="{E0C8A360-416C-4E56-B80B-C728FB8CAABB}" destId="{7965E57F-EEDF-48ED-998D-606EC744B46B}" srcOrd="0" destOrd="0" presId="urn:microsoft.com/office/officeart/2005/8/layout/hList3"/>
    <dgm:cxn modelId="{B064DFB2-CD4F-4831-8BF2-391AFAA197CA}" srcId="{EA5E1BBA-7BAD-4C6E-A30B-7D96517B2E49}" destId="{3D0CA662-9C1A-406B-B261-B70BE41BA5DD}" srcOrd="5" destOrd="0" parTransId="{CEA6C0AC-B86E-4083-926E-CAF83030A409}" sibTransId="{77E1BA9B-68E1-4804-8757-D9FC050FC7C4}"/>
    <dgm:cxn modelId="{F7B79DB7-57CE-45C4-83A8-CEF06663764E}" type="presOf" srcId="{2D0F8351-AA18-4C41-8BDC-7683447B9281}" destId="{8F95F10C-CDF9-4461-A7BC-9BC3BD7F92C5}" srcOrd="0" destOrd="5" presId="urn:microsoft.com/office/officeart/2005/8/layout/hList3"/>
    <dgm:cxn modelId="{6AE060B8-C849-4D47-90A7-9D79172D504E}" type="presOf" srcId="{7E5D10AD-0298-4DDB-A4D1-CFD91ADF336C}" destId="{BE5080B9-EA33-42BA-9920-DB396A08385A}" srcOrd="0" destOrd="3" presId="urn:microsoft.com/office/officeart/2005/8/layout/hList3"/>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50464EE4-9612-41D3-9A6A-F1AB6E38EE7C}" srcId="{978AFE4D-A237-4E2E-8D91-0DF5CCB77947}" destId="{962EB4B0-1043-47CF-ADF7-C42ED6F3CA6D}" srcOrd="8" destOrd="0" parTransId="{33620299-5A08-4120-9B4C-17162599C17C}" sibTransId="{CBC8D97E-522A-4F04-8E7D-9F158D8FE2B4}"/>
    <dgm:cxn modelId="{269B96E7-F898-464F-8B02-FF6ED65C25F6}" type="presOf" srcId="{1A49E867-D389-4F9B-A8E4-15C4ED47B7FC}" destId="{BE5080B9-EA33-42BA-9920-DB396A08385A}" srcOrd="0" destOrd="2" presId="urn:microsoft.com/office/officeart/2005/8/layout/hList3"/>
    <dgm:cxn modelId="{63EFEDEB-93DD-4870-A673-D1B087321AE9}" srcId="{2EBC2B61-D5F6-4256-934E-8CD7794A0822}" destId="{AE74EF61-361F-4972-8D4B-7803A31A2D20}" srcOrd="0" destOrd="0" parTransId="{64D92C3C-4709-4C57-B7E6-3C29949AFF33}" sibTransId="{62453BF7-E25C-45D4-AE5A-3BFD6B0D20A9}"/>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alpha val="43137"/>
                  </a:srgbClr>
                </a:outerShdw>
              </a:effectLst>
            </a:rPr>
            <a:t>爱做什么</a:t>
          </a:r>
          <a:endParaRPr lang="en"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他恒久忍耐</a:t>
          </a:r>
          <a:endParaRPr lang="en"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他有恩慈</a:t>
          </a:r>
          <a:endParaRPr lang="en"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alpha val="43137"/>
                  </a:srgbClr>
                </a:outerShdw>
              </a:effectLst>
            </a:rPr>
            <a:t>爱不做什么</a:t>
          </a:r>
          <a:endParaRPr lang="en"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他不妒忌</a:t>
          </a:r>
          <a:endParaRPr lang="en"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他不自夸</a:t>
          </a:r>
          <a:endParaRPr lang="en"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他不张狂</a:t>
          </a:r>
          <a:endParaRPr lang="en"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他不粗暴</a:t>
          </a:r>
          <a:endParaRPr lang="en"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他不自私</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他不轻易发怒</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他不计算人的恶</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zh-CN" altLang="en-US" sz="2000" b="1" dirty="0"/>
            <a:t>他不喜欢不义</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他喜欢真理</a:t>
          </a:r>
          <a:endParaRPr lang="en"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他凡事包容</a:t>
          </a:r>
          <a:r>
            <a:rPr lang="en" sz="2000" b="1" dirty="0"/>
            <a:t> </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他凡事相信</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他凡事盼望</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zh-CN" altLang="en-US" sz="2000" b="1" dirty="0"/>
            <a:t>他凡事忍耐</a:t>
          </a:r>
          <a:r>
            <a:rPr lang="en" sz="2000" b="1" dirty="0"/>
            <a:t> </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zh-CN" altLang="en-US" sz="2000" b="1" dirty="0">
              <a:effectLst>
                <a:outerShdw blurRad="38100" dist="38100" dir="2700000" algn="tl">
                  <a:srgbClr val="000000">
                    <a:alpha val="43137"/>
                  </a:srgbClr>
                </a:outerShdw>
              </a:effectLst>
            </a:rPr>
            <a:t>所预告的未来事件</a:t>
          </a:r>
          <a:r>
            <a:rPr lang="en-US" altLang="zh-CN" sz="2000" b="1" dirty="0">
              <a:effectLst>
                <a:outerShdw blurRad="38100" dist="38100" dir="2700000" algn="tl">
                  <a:srgbClr val="000000">
                    <a:alpha val="43137"/>
                  </a:srgbClr>
                </a:outerShdw>
              </a:effectLst>
            </a:rPr>
            <a:t>——</a:t>
          </a:r>
          <a:r>
            <a:rPr lang="zh-CN" altLang="en-US" sz="2000" b="1" dirty="0">
              <a:effectLst>
                <a:outerShdw blurRad="38100" dist="38100" dir="2700000" algn="tl">
                  <a:srgbClr val="000000">
                    <a:alpha val="43137"/>
                  </a:srgbClr>
                </a:outerShdw>
              </a:effectLst>
            </a:rPr>
            <a:t>如果不是有条件的</a:t>
          </a:r>
          <a:r>
            <a:rPr lang="en-US" altLang="zh-CN" sz="2000" b="1" dirty="0">
              <a:effectLst>
                <a:outerShdw blurRad="38100" dist="38100" dir="2700000" algn="tl">
                  <a:srgbClr val="000000">
                    <a:alpha val="43137"/>
                  </a:srgbClr>
                </a:outerShdw>
              </a:effectLst>
            </a:rPr>
            <a:t>——</a:t>
          </a:r>
          <a:r>
            <a:rPr lang="zh-CN" altLang="en-US" sz="2000" b="1" dirty="0">
              <a:effectLst>
                <a:outerShdw blurRad="38100" dist="38100" dir="2700000" algn="tl">
                  <a:srgbClr val="000000">
                    <a:alpha val="43137"/>
                  </a:srgbClr>
                </a:outerShdw>
              </a:effectLst>
            </a:rPr>
            <a:t>就必须发生。</a:t>
          </a:r>
          <a:endParaRPr lang="en-MY" altLang="zh-CN" sz="2000" b="1" dirty="0">
            <a:effectLst>
              <a:outerShdw blurRad="38100" dist="38100" dir="2700000" algn="tl">
                <a:srgbClr val="000000">
                  <a:alpha val="43137"/>
                </a:srgbClr>
              </a:outerShdw>
            </a:effectLst>
          </a:endParaRPr>
        </a:p>
        <a:p>
          <a:r>
            <a:rPr lang="zh-CN" altLang="en-US" sz="2000" b="1" dirty="0">
              <a:effectLst>
                <a:outerShdw blurRad="38100" dist="38100" dir="2700000" algn="tl">
                  <a:srgbClr val="000000">
                    <a:alpha val="43137"/>
                  </a:srgbClr>
                </a:outerShdw>
              </a:effectLst>
            </a:rPr>
            <a:t>（申命记</a:t>
          </a:r>
          <a:r>
            <a:rPr lang="en-US" altLang="zh-CN" sz="2000" b="1" dirty="0">
              <a:effectLst>
                <a:outerShdw blurRad="38100" dist="38100" dir="2700000" algn="tl">
                  <a:srgbClr val="000000">
                    <a:alpha val="43137"/>
                  </a:srgbClr>
                </a:outerShdw>
              </a:effectLst>
            </a:rPr>
            <a:t>18</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22;    </a:t>
          </a:r>
          <a:r>
            <a:rPr lang="zh-CN" altLang="en-US" sz="2000" b="1" dirty="0">
              <a:effectLst>
                <a:outerShdw blurRad="38100" dist="38100" dir="2700000" algn="tl">
                  <a:srgbClr val="000000">
                    <a:alpha val="43137"/>
                  </a:srgbClr>
                </a:outerShdw>
              </a:effectLst>
            </a:rPr>
            <a:t>耶利米书 </a:t>
          </a:r>
          <a:r>
            <a:rPr lang="en-US" altLang="zh-CN" sz="2000" b="1" dirty="0">
              <a:effectLst>
                <a:outerShdw blurRad="38100" dist="38100" dir="2700000" algn="tl">
                  <a:srgbClr val="000000">
                    <a:alpha val="43137"/>
                  </a:srgbClr>
                </a:outerShdw>
              </a:effectLst>
            </a:rPr>
            <a:t>28</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8-9; </a:t>
          </a:r>
          <a:r>
            <a:rPr lang="zh-CN" altLang="en-US" sz="2000" b="1" dirty="0">
              <a:effectLst>
                <a:outerShdw blurRad="38100" dist="38100" dir="2700000" algn="tl">
                  <a:srgbClr val="000000">
                    <a:alpha val="43137"/>
                  </a:srgbClr>
                </a:outerShdw>
              </a:effectLst>
            </a:rPr>
            <a:t>约拿书 </a:t>
          </a:r>
          <a:r>
            <a:rPr lang="en-US" altLang="zh-CN" sz="2000" b="1" dirty="0">
              <a:effectLst>
                <a:outerShdw blurRad="38100" dist="38100" dir="2700000" algn="tl">
                  <a:srgbClr val="000000">
                    <a:alpha val="43137"/>
                  </a:srgbClr>
                </a:outerShdw>
              </a:effectLst>
            </a:rPr>
            <a:t>4</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2</a:t>
          </a:r>
          <a:r>
            <a:rPr lang="zh-CN" altLang="en-U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br>
            <a:rPr lang="es-ES" sz="2000" b="1" dirty="0">
              <a:effectLst>
                <a:outerShdw blurRad="38100" dist="38100" dir="2700000" algn="tl">
                  <a:srgbClr val="000000">
                    <a:alpha val="43137"/>
                  </a:srgbClr>
                </a:outerShdw>
              </a:effectLst>
            </a:rPr>
          </a:br>
          <a:r>
            <a:rPr lang="zh-CN" altLang="en-US" sz="2000" b="1" dirty="0">
              <a:effectLst>
                <a:outerShdw blurRad="38100" dist="38100" dir="2700000" algn="tl">
                  <a:srgbClr val="000000">
                    <a:alpha val="43137"/>
                  </a:srgbClr>
                </a:outerShdw>
              </a:effectLst>
            </a:rPr>
            <a:t>他的信息必须与早期先知的观点一致（申命记 </a:t>
          </a:r>
          <a:r>
            <a:rPr lang="en-US" altLang="zh-CN" sz="2000" b="1" dirty="0">
              <a:effectLst>
                <a:outerShdw blurRad="38100" dist="38100" dir="2700000" algn="tl">
                  <a:srgbClr val="000000">
                    <a:alpha val="43137"/>
                  </a:srgbClr>
                </a:outerShdw>
              </a:effectLst>
            </a:rPr>
            <a:t>13</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1-3; </a:t>
          </a:r>
          <a:r>
            <a:rPr lang="zh-CN" altLang="en-US" sz="2000" b="1" dirty="0">
              <a:effectLst>
                <a:outerShdw blurRad="38100" dist="38100" dir="2700000" algn="tl">
                  <a:srgbClr val="000000">
                    <a:alpha val="43137"/>
                  </a:srgbClr>
                </a:outerShdw>
              </a:effectLst>
            </a:rPr>
            <a:t>以赛亚书</a:t>
          </a:r>
          <a:r>
            <a:rPr lang="en-US" altLang="zh-CN" sz="2000" b="1" dirty="0">
              <a:effectLst>
                <a:outerShdw blurRad="38100" dist="38100" dir="2700000" algn="tl">
                  <a:srgbClr val="000000">
                    <a:alpha val="43137"/>
                  </a:srgbClr>
                </a:outerShdw>
              </a:effectLst>
            </a:rPr>
            <a:t>8</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20</a:t>
          </a:r>
          <a:r>
            <a:rPr lang="en"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zh-CN" altLang="en-US" sz="2000" b="1" dirty="0">
              <a:effectLst>
                <a:outerShdw blurRad="38100" dist="38100" dir="2700000" algn="tl">
                  <a:srgbClr val="000000">
                    <a:alpha val="43137"/>
                  </a:srgbClr>
                </a:outerShdw>
              </a:effectLst>
            </a:rPr>
            <a:t>他必须为耶稣的道成肉身作见证</a:t>
          </a:r>
          <a:endParaRPr lang="en-MY" altLang="zh-CN" sz="2000" b="1" dirty="0">
            <a:effectLst>
              <a:outerShdw blurRad="38100" dist="38100" dir="2700000" algn="tl">
                <a:srgbClr val="000000">
                  <a:alpha val="43137"/>
                </a:srgbClr>
              </a:outerShdw>
            </a:effectLst>
          </a:endParaRPr>
        </a:p>
        <a:p>
          <a:r>
            <a:rPr lang="zh-CN" altLang="en-US" sz="2000" b="1" dirty="0">
              <a:effectLst>
                <a:outerShdw blurRad="38100" dist="38100" dir="2700000" algn="tl">
                  <a:srgbClr val="000000">
                    <a:alpha val="43137"/>
                  </a:srgbClr>
                </a:outerShdw>
              </a:effectLst>
            </a:rPr>
            <a:t>（约翰一书 </a:t>
          </a:r>
          <a:r>
            <a:rPr lang="en-US" altLang="zh-CN" sz="2000" b="1" dirty="0">
              <a:effectLst>
                <a:outerShdw blurRad="38100" dist="38100" dir="2700000" algn="tl">
                  <a:srgbClr val="000000">
                    <a:alpha val="43137"/>
                  </a:srgbClr>
                </a:outerShdw>
              </a:effectLst>
            </a:rPr>
            <a:t>4</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1-3</a:t>
          </a:r>
          <a:r>
            <a:rPr lang="zh-CN" altLang="en-U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zh-CN" altLang="en-US" sz="2000" b="1" dirty="0">
              <a:effectLst>
                <a:outerShdw blurRad="38100" dist="38100" dir="2700000" algn="tl">
                  <a:srgbClr val="000000">
                    <a:alpha val="43137"/>
                  </a:srgbClr>
                </a:outerShdw>
              </a:effectLst>
            </a:rPr>
            <a:t>他的生活必须符合他所传讲的圣经信息（马太福音 </a:t>
          </a:r>
          <a:r>
            <a:rPr lang="en-US" altLang="zh-CN" sz="2000" b="1" dirty="0">
              <a:effectLst>
                <a:outerShdw blurRad="38100" dist="38100" dir="2700000" algn="tl">
                  <a:srgbClr val="000000">
                    <a:alpha val="43137"/>
                  </a:srgbClr>
                </a:outerShdw>
              </a:effectLst>
            </a:rPr>
            <a:t>7</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15-20</a:t>
          </a:r>
          <a:r>
            <a:rPr lang="en"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保罗在众多存在的恩赐之中举了哪些恩赐作为例子？（哥林多前书 </a:t>
          </a:r>
          <a:r>
            <a:rPr lang="en-US" altLang="zh-CN" sz="2000" b="1" kern="1200" dirty="0">
              <a:effectLst>
                <a:outerShdw blurRad="38100" dist="38100" dir="2700000" algn="tl">
                  <a:srgbClr val="000000">
                    <a:alpha val="43137"/>
                  </a:srgbClr>
                </a:outerShdw>
              </a:effectLst>
            </a:rPr>
            <a:t>12</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8-10; </a:t>
          </a:r>
          <a:r>
            <a:rPr lang="zh-CN" altLang="en-US" sz="2000" b="1" kern="1200" dirty="0">
              <a:effectLst>
                <a:outerShdw blurRad="38100" dist="38100" dir="2700000" algn="tl">
                  <a:srgbClr val="000000">
                    <a:alpha val="43137"/>
                  </a:srgbClr>
                </a:outerShdw>
              </a:effectLst>
            </a:rPr>
            <a:t>罗</a:t>
          </a:r>
          <a:r>
            <a:rPr lang="en-US" altLang="zh-CN" sz="2000" b="1" kern="1200" dirty="0">
              <a:effectLst>
                <a:outerShdw blurRad="38100" dist="38100" dir="2700000" algn="tl">
                  <a:srgbClr val="000000">
                    <a:alpha val="43137"/>
                  </a:srgbClr>
                </a:outerShdw>
              </a:effectLst>
            </a:rPr>
            <a:t>12</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6-8; </a:t>
          </a:r>
          <a:r>
            <a:rPr lang="zh-CN" altLang="en-US" sz="2000" b="1" kern="1200" dirty="0">
              <a:effectLst>
                <a:outerShdw blurRad="38100" dist="38100" dir="2700000" algn="tl">
                  <a:srgbClr val="000000">
                    <a:alpha val="43137"/>
                  </a:srgbClr>
                </a:outerShdw>
              </a:effectLst>
            </a:rPr>
            <a:t>以弗所书 </a:t>
          </a:r>
          <a:r>
            <a:rPr lang="en-US" altLang="zh-CN" sz="2000" b="1" kern="1200" dirty="0">
              <a:effectLst>
                <a:outerShdw blurRad="38100" dist="38100" dir="2700000" algn="tl">
                  <a:srgbClr val="000000">
                    <a:alpha val="43137"/>
                  </a:srgbClr>
                </a:outerShdw>
              </a:effectLst>
            </a:rPr>
            <a:t>4</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11-12</a:t>
          </a:r>
          <a:r>
            <a:rPr lang="zh-CN" altLang="en-U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zh-CN" altLang="en-US" sz="2000" b="1" kern="1200" dirty="0">
              <a:solidFill>
                <a:schemeClr val="bg1"/>
              </a:solidFill>
              <a:highlight>
                <a:srgbClr val="800000"/>
              </a:highlight>
            </a:rPr>
            <a:t>林前</a:t>
          </a:r>
          <a:r>
            <a:rPr lang="en" sz="2000" b="1" kern="1200" dirty="0">
              <a:solidFill>
                <a:schemeClr val="bg1"/>
              </a:solidFill>
              <a:highlight>
                <a:srgbClr val="800000"/>
              </a:highlight>
            </a:rPr>
            <a:t>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智能之言语</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知识之言</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信心</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作先知</a:t>
          </a:r>
          <a:endParaRPr lang="en-MY" sz="2000" b="1"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能辨别诸灵</a:t>
          </a:r>
          <a:endParaRPr lang="en-MY" sz="2000" b="1"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医病的恩赐</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行异能</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zh-CN" altLang="en-US" sz="2000" b="1" kern="1200" dirty="0"/>
            <a:t>说方</a:t>
          </a:r>
          <a:r>
            <a:rPr lang="zh-CN" altLang="en-US" b="1" kern="1200" dirty="0"/>
            <a:t>言</a:t>
          </a:r>
          <a:endParaRPr lang="es-ES" sz="2000" kern="1200" dirty="0"/>
        </a:p>
        <a:p>
          <a:pPr marL="265113" lvl="1" indent="0" algn="l" defTabSz="711200">
            <a:lnSpc>
              <a:spcPct val="90000"/>
            </a:lnSpc>
            <a:spcBef>
              <a:spcPct val="0"/>
            </a:spcBef>
            <a:spcAft>
              <a:spcPct val="15000"/>
            </a:spcAft>
            <a:buSzPct val="120000"/>
            <a:buFont typeface="Arial" panose="020B0604020202020204" pitchFamily="34" charset="0"/>
            <a:buNone/>
          </a:pPr>
          <a:r>
            <a:rPr lang="zh-CN" altLang="en-US" b="1" kern="1200" dirty="0"/>
            <a:t>能翻方言。</a:t>
          </a:r>
          <a:endParaRPr lang="es-ES" sz="20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zh-CN" altLang="en-US" sz="2000" b="1" kern="1200" dirty="0">
              <a:solidFill>
                <a:schemeClr val="bg1"/>
              </a:solidFill>
              <a:highlight>
                <a:srgbClr val="000080"/>
              </a:highlight>
            </a:rPr>
            <a:t>罗马书</a:t>
          </a:r>
          <a:r>
            <a:rPr lang="en" sz="2000" b="1" kern="1200" dirty="0">
              <a:solidFill>
                <a:schemeClr val="bg1"/>
              </a:solidFill>
              <a:highlight>
                <a:srgbClr val="000080"/>
              </a:highlight>
            </a:rPr>
            <a:t>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zh-CN" altLang="en-US" sz="2000" b="1" kern="1200" dirty="0"/>
            <a:t>执事</a:t>
          </a:r>
          <a:endParaRPr lang="es-ES" sz="2000" kern="1200" dirty="0"/>
        </a:p>
        <a:p>
          <a:pPr marL="265113" lvl="1" indent="0" algn="l" defTabSz="889000">
            <a:lnSpc>
              <a:spcPct val="90000"/>
            </a:lnSpc>
            <a:spcBef>
              <a:spcPct val="0"/>
            </a:spcBef>
            <a:spcAft>
              <a:spcPct val="15000"/>
            </a:spcAft>
            <a:buNone/>
          </a:pPr>
          <a:r>
            <a:rPr lang="zh-CN" altLang="en-US" sz="2000" b="1" kern="1200" dirty="0"/>
            <a:t>教导</a:t>
          </a:r>
          <a:endParaRPr lang="es-ES" sz="2000" kern="1200" dirty="0"/>
        </a:p>
        <a:p>
          <a:pPr marL="265113" lvl="1" indent="0" algn="l" defTabSz="889000">
            <a:lnSpc>
              <a:spcPct val="90000"/>
            </a:lnSpc>
            <a:spcBef>
              <a:spcPct val="0"/>
            </a:spcBef>
            <a:spcAft>
              <a:spcPct val="15000"/>
            </a:spcAft>
            <a:buNone/>
          </a:pPr>
          <a:r>
            <a:rPr lang="zh-CN" altLang="en-US" sz="2000" b="1" kern="1200" dirty="0"/>
            <a:t>劝化</a:t>
          </a:r>
          <a:endParaRPr lang="es-ES" sz="2000" kern="1200" dirty="0"/>
        </a:p>
        <a:p>
          <a:pPr marL="265113" lvl="1" indent="0" algn="l" defTabSz="889000">
            <a:lnSpc>
              <a:spcPct val="90000"/>
            </a:lnSpc>
            <a:spcBef>
              <a:spcPct val="0"/>
            </a:spcBef>
            <a:spcAft>
              <a:spcPct val="15000"/>
            </a:spcAft>
            <a:buNone/>
          </a:pPr>
          <a:r>
            <a:rPr lang="zh-CN" altLang="en-US" sz="2000" b="1" kern="1200" dirty="0"/>
            <a:t>施舍</a:t>
          </a:r>
          <a:endParaRPr lang="es-ES" sz="2000" kern="1200" dirty="0"/>
        </a:p>
        <a:p>
          <a:pPr marL="265113" lvl="1" indent="0" algn="l" defTabSz="889000">
            <a:lnSpc>
              <a:spcPct val="90000"/>
            </a:lnSpc>
            <a:spcBef>
              <a:spcPct val="0"/>
            </a:spcBef>
            <a:spcAft>
              <a:spcPct val="15000"/>
            </a:spcAft>
            <a:buNone/>
          </a:pPr>
          <a:r>
            <a:rPr lang="zh-CN" altLang="en-US" sz="2000" b="1" kern="1200" dirty="0"/>
            <a:t>治理</a:t>
          </a:r>
          <a:endParaRPr lang="es-ES" sz="2000" kern="1200" dirty="0"/>
        </a:p>
        <a:p>
          <a:pPr marL="265113" lvl="1" indent="0" algn="l" defTabSz="889000">
            <a:lnSpc>
              <a:spcPct val="90000"/>
            </a:lnSpc>
            <a:spcBef>
              <a:spcPct val="0"/>
            </a:spcBef>
            <a:spcAft>
              <a:spcPct val="15000"/>
            </a:spcAft>
            <a:buNone/>
          </a:pPr>
          <a:r>
            <a:rPr lang="zh-CN" altLang="en-US" sz="2000" b="1" kern="1200" dirty="0"/>
            <a:t>怜悯</a:t>
          </a:r>
          <a:endParaRPr lang="es-ES" sz="20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zh-CN" altLang="en-US" sz="2000" b="1" kern="1200" dirty="0">
              <a:solidFill>
                <a:schemeClr val="bg1"/>
              </a:solidFill>
              <a:highlight>
                <a:srgbClr val="008000"/>
              </a:highlight>
            </a:rPr>
            <a:t>以弗所书</a:t>
          </a:r>
          <a:r>
            <a:rPr lang="en" sz="2000" b="1" kern="1200" dirty="0">
              <a:solidFill>
                <a:schemeClr val="bg1"/>
              </a:solidFill>
              <a:highlight>
                <a:srgbClr val="008000"/>
              </a:highlight>
            </a:rPr>
            <a:t>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zh-CN" altLang="en-US" sz="2000" b="1" kern="1200" dirty="0"/>
            <a:t>使徒</a:t>
          </a:r>
          <a:endParaRPr lang="es-ES" sz="2000" kern="1200" dirty="0"/>
        </a:p>
        <a:p>
          <a:pPr marL="265113" lvl="1" indent="0" algn="l" defTabSz="889000">
            <a:lnSpc>
              <a:spcPct val="90000"/>
            </a:lnSpc>
            <a:spcBef>
              <a:spcPct val="0"/>
            </a:spcBef>
            <a:spcAft>
              <a:spcPct val="15000"/>
            </a:spcAft>
            <a:buNone/>
          </a:pPr>
          <a:r>
            <a:rPr lang="zh-CN" altLang="en-US" sz="2000" b="1" kern="1200" dirty="0"/>
            <a:t>传福音</a:t>
          </a:r>
          <a:endParaRPr lang="es-ES" sz="2000" kern="1200" dirty="0"/>
        </a:p>
        <a:p>
          <a:pPr marL="265113" lvl="1" indent="0" algn="l" defTabSz="889000">
            <a:lnSpc>
              <a:spcPct val="90000"/>
            </a:lnSpc>
            <a:spcBef>
              <a:spcPct val="0"/>
            </a:spcBef>
            <a:spcAft>
              <a:spcPct val="15000"/>
            </a:spcAft>
            <a:buNone/>
          </a:pPr>
          <a:r>
            <a:rPr lang="zh-CN" altLang="en-US" sz="2000" b="1" kern="1200" dirty="0"/>
            <a:t>牧师和教师</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爱做什么</a:t>
          </a:r>
          <a:endParaRPr lang="en" sz="2000" b="1" kern="1200" dirty="0">
            <a:effectLst>
              <a:outerShdw blurRad="38100" dist="38100" dir="2700000" algn="tl">
                <a:srgbClr val="000000">
                  <a:alpha val="43137"/>
                </a:srgbClr>
              </a:outerShdw>
            </a:effectLst>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他恒久忍耐</a:t>
          </a:r>
          <a:endParaRPr lang="en"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他有恩慈</a:t>
          </a:r>
          <a:endParaRPr lang="en"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他喜欢真理</a:t>
          </a:r>
          <a:endParaRPr lang="en" sz="20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他凡事包容</a:t>
          </a:r>
          <a:r>
            <a:rPr lang="en" sz="2000" b="1" kern="1200" dirty="0"/>
            <a:t> </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他凡事相信</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他凡事盼望</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他凡事忍耐</a:t>
          </a:r>
          <a:r>
            <a:rPr lang="en" sz="2000" b="1" kern="1200" dirty="0"/>
            <a:t> </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爱不做什么</a:t>
          </a:r>
          <a:endParaRPr lang="en" sz="2000" b="1" kern="1200" dirty="0">
            <a:effectLst>
              <a:outerShdw blurRad="38100" dist="38100" dir="2700000" algn="tl">
                <a:srgbClr val="000000">
                  <a:alpha val="43137"/>
                </a:srgbClr>
              </a:outerShdw>
            </a:effectLst>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他不妒忌</a:t>
          </a:r>
          <a:endParaRPr lang="en"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他不自夸</a:t>
          </a:r>
          <a:endParaRPr lang="en"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他不张狂</a:t>
          </a:r>
          <a:endParaRPr lang="en" sz="20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他不粗暴</a:t>
          </a:r>
          <a:endParaRPr lang="en"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他不自私</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他不轻易发怒</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他不计算人的恶</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他不喜欢不义</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所预告的未来事件</a:t>
          </a:r>
          <a:r>
            <a:rPr lang="en-US" altLang="zh-CN" sz="2000" b="1" kern="1200" dirty="0">
              <a:effectLst>
                <a:outerShdw blurRad="38100" dist="38100" dir="2700000" algn="tl">
                  <a:srgbClr val="000000">
                    <a:alpha val="43137"/>
                  </a:srgbClr>
                </a:outerShdw>
              </a:effectLst>
            </a:rPr>
            <a:t>——</a:t>
          </a:r>
          <a:r>
            <a:rPr lang="zh-CN" altLang="en-US" sz="2000" b="1" kern="1200" dirty="0">
              <a:effectLst>
                <a:outerShdw blurRad="38100" dist="38100" dir="2700000" algn="tl">
                  <a:srgbClr val="000000">
                    <a:alpha val="43137"/>
                  </a:srgbClr>
                </a:outerShdw>
              </a:effectLst>
            </a:rPr>
            <a:t>如果不是有条件的</a:t>
          </a:r>
          <a:r>
            <a:rPr lang="en-US" altLang="zh-CN" sz="2000" b="1" kern="1200" dirty="0">
              <a:effectLst>
                <a:outerShdw blurRad="38100" dist="38100" dir="2700000" algn="tl">
                  <a:srgbClr val="000000">
                    <a:alpha val="43137"/>
                  </a:srgbClr>
                </a:outerShdw>
              </a:effectLst>
            </a:rPr>
            <a:t>——</a:t>
          </a:r>
          <a:r>
            <a:rPr lang="zh-CN" altLang="en-US" sz="2000" b="1" kern="1200" dirty="0">
              <a:effectLst>
                <a:outerShdw blurRad="38100" dist="38100" dir="2700000" algn="tl">
                  <a:srgbClr val="000000">
                    <a:alpha val="43137"/>
                  </a:srgbClr>
                </a:outerShdw>
              </a:effectLst>
            </a:rPr>
            <a:t>就必须发生。</a:t>
          </a:r>
          <a:endParaRPr lang="en-MY" altLang="zh-CN" sz="2000" b="1" kern="1200" dirty="0">
            <a:effectLst>
              <a:outerShdw blurRad="38100" dist="38100" dir="2700000" algn="tl">
                <a:srgbClr val="000000">
                  <a:alpha val="43137"/>
                </a:srgbClr>
              </a:outerShdw>
            </a:effectLst>
          </a:endParaRPr>
        </a:p>
        <a:p>
          <a:pPr marL="0" lvl="0" indent="0" algn="l"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（申命记</a:t>
          </a:r>
          <a:r>
            <a:rPr lang="en-US" altLang="zh-CN" sz="2000" b="1" kern="1200" dirty="0">
              <a:effectLst>
                <a:outerShdw blurRad="38100" dist="38100" dir="2700000" algn="tl">
                  <a:srgbClr val="000000">
                    <a:alpha val="43137"/>
                  </a:srgbClr>
                </a:outerShdw>
              </a:effectLst>
            </a:rPr>
            <a:t>18</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22;    </a:t>
          </a:r>
          <a:r>
            <a:rPr lang="zh-CN" altLang="en-US" sz="2000" b="1" kern="1200" dirty="0">
              <a:effectLst>
                <a:outerShdw blurRad="38100" dist="38100" dir="2700000" algn="tl">
                  <a:srgbClr val="000000">
                    <a:alpha val="43137"/>
                  </a:srgbClr>
                </a:outerShdw>
              </a:effectLst>
            </a:rPr>
            <a:t>耶利米书 </a:t>
          </a:r>
          <a:r>
            <a:rPr lang="en-US" altLang="zh-CN" sz="2000" b="1" kern="1200" dirty="0">
              <a:effectLst>
                <a:outerShdw blurRad="38100" dist="38100" dir="2700000" algn="tl">
                  <a:srgbClr val="000000">
                    <a:alpha val="43137"/>
                  </a:srgbClr>
                </a:outerShdw>
              </a:effectLst>
            </a:rPr>
            <a:t>28</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8-9; </a:t>
          </a:r>
          <a:r>
            <a:rPr lang="zh-CN" altLang="en-US" sz="2000" b="1" kern="1200" dirty="0">
              <a:effectLst>
                <a:outerShdw blurRad="38100" dist="38100" dir="2700000" algn="tl">
                  <a:srgbClr val="000000">
                    <a:alpha val="43137"/>
                  </a:srgbClr>
                </a:outerShdw>
              </a:effectLst>
            </a:rPr>
            <a:t>约拿书 </a:t>
          </a:r>
          <a:r>
            <a:rPr lang="en-US" altLang="zh-CN" sz="2000" b="1" kern="1200" dirty="0">
              <a:effectLst>
                <a:outerShdw blurRad="38100" dist="38100" dir="2700000" algn="tl">
                  <a:srgbClr val="000000">
                    <a:alpha val="43137"/>
                  </a:srgbClr>
                </a:outerShdw>
              </a:effectLst>
            </a:rPr>
            <a:t>4</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2</a:t>
          </a:r>
          <a:r>
            <a:rPr lang="zh-CN" altLang="en-U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br>
            <a:rPr lang="es-ES" sz="2000" b="1" kern="1200" dirty="0">
              <a:effectLst>
                <a:outerShdw blurRad="38100" dist="38100" dir="2700000" algn="tl">
                  <a:srgbClr val="000000">
                    <a:alpha val="43137"/>
                  </a:srgbClr>
                </a:outerShdw>
              </a:effectLst>
            </a:rPr>
          </a:br>
          <a:r>
            <a:rPr lang="zh-CN" altLang="en-US" sz="2000" b="1" kern="1200" dirty="0">
              <a:effectLst>
                <a:outerShdw blurRad="38100" dist="38100" dir="2700000" algn="tl">
                  <a:srgbClr val="000000">
                    <a:alpha val="43137"/>
                  </a:srgbClr>
                </a:outerShdw>
              </a:effectLst>
            </a:rPr>
            <a:t>他的信息必须与早期先知的观点一致（申命记 </a:t>
          </a:r>
          <a:r>
            <a:rPr lang="en-US" altLang="zh-CN" sz="2000" b="1" kern="1200" dirty="0">
              <a:effectLst>
                <a:outerShdw blurRad="38100" dist="38100" dir="2700000" algn="tl">
                  <a:srgbClr val="000000">
                    <a:alpha val="43137"/>
                  </a:srgbClr>
                </a:outerShdw>
              </a:effectLst>
            </a:rPr>
            <a:t>13</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1-3; </a:t>
          </a:r>
          <a:r>
            <a:rPr lang="zh-CN" altLang="en-US" sz="2000" b="1" kern="1200" dirty="0">
              <a:effectLst>
                <a:outerShdw blurRad="38100" dist="38100" dir="2700000" algn="tl">
                  <a:srgbClr val="000000">
                    <a:alpha val="43137"/>
                  </a:srgbClr>
                </a:outerShdw>
              </a:effectLst>
            </a:rPr>
            <a:t>以赛亚书</a:t>
          </a:r>
          <a:r>
            <a:rPr lang="en-US" altLang="zh-CN" sz="2000" b="1" kern="1200" dirty="0">
              <a:effectLst>
                <a:outerShdw blurRad="38100" dist="38100" dir="2700000" algn="tl">
                  <a:srgbClr val="000000">
                    <a:alpha val="43137"/>
                  </a:srgbClr>
                </a:outerShdw>
              </a:effectLst>
            </a:rPr>
            <a:t>8</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20</a:t>
          </a:r>
          <a:r>
            <a:rPr lang="en"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他必须为耶稣的道成肉身作见证</a:t>
          </a:r>
          <a:endParaRPr lang="en-MY" altLang="zh-CN" sz="2000" b="1" kern="1200" dirty="0">
            <a:effectLst>
              <a:outerShdw blurRad="38100" dist="38100" dir="2700000" algn="tl">
                <a:srgbClr val="000000">
                  <a:alpha val="43137"/>
                </a:srgbClr>
              </a:outerShdw>
            </a:effectLst>
          </a:endParaRPr>
        </a:p>
        <a:p>
          <a:pPr marL="0" lvl="0" indent="0" algn="l"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（约翰一书 </a:t>
          </a:r>
          <a:r>
            <a:rPr lang="en-US" altLang="zh-CN" sz="2000" b="1" kern="1200" dirty="0">
              <a:effectLst>
                <a:outerShdw blurRad="38100" dist="38100" dir="2700000" algn="tl">
                  <a:srgbClr val="000000">
                    <a:alpha val="43137"/>
                  </a:srgbClr>
                </a:outerShdw>
              </a:effectLst>
            </a:rPr>
            <a:t>4</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1-3</a:t>
          </a:r>
          <a:r>
            <a:rPr lang="zh-CN" altLang="en-U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他的生活必须符合他所传讲的圣经信息（马太福音 </a:t>
          </a:r>
          <a:r>
            <a:rPr lang="en-US" altLang="zh-CN" sz="2000" b="1" kern="1200" dirty="0">
              <a:effectLst>
                <a:outerShdw blurRad="38100" dist="38100" dir="2700000" algn="tl">
                  <a:srgbClr val="000000">
                    <a:alpha val="43137"/>
                  </a:srgbClr>
                </a:outerShdw>
              </a:effectLst>
            </a:rPr>
            <a:t>7</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15-20</a:t>
          </a:r>
          <a:r>
            <a:rPr lang="en"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4936753"/>
            <a:ext cx="11420475" cy="1864553"/>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zh-CN" altLang="en-U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属灵恩赐</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517500" y="1783755"/>
            <a:ext cx="2674500" cy="707886"/>
          </a:xfrm>
          <a:prstGeom prst="rect">
            <a:avLst/>
          </a:prstGeom>
          <a:noFill/>
        </p:spPr>
        <p:txBody>
          <a:bodyPr wrap="square" rtlCol="0">
            <a:spAutoFit/>
          </a:bodyPr>
          <a:lstStyle/>
          <a:p>
            <a:pPr algn="ctr"/>
            <a:r>
              <a:rPr lang="zh-CN" altLang="en-US" sz="2000" b="1" dirty="0">
                <a:solidFill>
                  <a:srgbClr val="FFEFCA"/>
                </a:solidFill>
                <a:effectLst>
                  <a:outerShdw blurRad="38100" dist="38100" dir="2700000" algn="tl">
                    <a:srgbClr val="000000">
                      <a:alpha val="43137"/>
                    </a:srgbClr>
                  </a:outerShdw>
                </a:effectLst>
              </a:rPr>
              <a:t>二零二六年八月八日 第六课</a:t>
            </a:r>
            <a:endParaRPr lang="en" sz="2000" b="1" dirty="0">
              <a:solidFill>
                <a:srgbClr val="FFEFCA"/>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747450"/>
            <a:ext cx="5294397" cy="1107996"/>
          </a:xfrm>
          <a:prstGeom prst="rect">
            <a:avLst/>
          </a:prstGeom>
          <a:noFill/>
        </p:spPr>
        <p:txBody>
          <a:bodyPr wrap="square">
            <a:spAutoFit/>
          </a:bodyPr>
          <a:lstStyle/>
          <a:p>
            <a:pPr algn="ctr"/>
            <a:r>
              <a:rPr lang="zh-CN" altLang="en-US" sz="6600" b="1" dirty="0">
                <a:ln w="13462">
                  <a:solidFill>
                    <a:schemeClr val="bg1"/>
                  </a:solidFill>
                  <a:prstDash val="solid"/>
                </a:ln>
                <a:solidFill>
                  <a:srgbClr val="7030A0"/>
                </a:solidFill>
                <a:effectLst>
                  <a:outerShdw dist="38100" dir="2700000" algn="bl" rotWithShape="0">
                    <a:schemeClr val="accent5"/>
                  </a:outerShdw>
                </a:effectLst>
              </a:rPr>
              <a:t>特别的恩赐</a:t>
            </a:r>
            <a:endParaRPr lang="en"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zh-CN" altLang="en-U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说方言的恩赐</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400110"/>
          </a:xfrm>
          <a:prstGeom prst="rect">
            <a:avLst/>
          </a:prstGeom>
          <a:noFill/>
        </p:spPr>
        <p:txBody>
          <a:bodyPr wrap="square">
            <a:spAutoFit/>
          </a:bodyPr>
          <a:lstStyle/>
          <a:p>
            <a:pPr algn="ct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zh-CN" alt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所以那说方言的，就当求着能翻出来。”</a:t>
            </a:r>
            <a:r>
              <a:rPr lang="zh-CN" alt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（哥林多前书</a:t>
            </a:r>
            <a:r>
              <a:rPr lang="en-US" altLang="zh-C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14</a:t>
            </a:r>
            <a:r>
              <a:rPr lang="zh-CN" alt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altLang="zh-C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13</a:t>
            </a:r>
            <a:r>
              <a:rPr lang="zh-CN" alt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ED6563F8-FF8C-8D45-713C-04F1CDC0B684}"/>
              </a:ext>
            </a:extLst>
          </p:cNvPr>
          <p:cNvSpPr txBox="1"/>
          <p:nvPr/>
        </p:nvSpPr>
        <p:spPr>
          <a:xfrm>
            <a:off x="166804" y="1177499"/>
            <a:ext cx="7459851" cy="1015663"/>
          </a:xfrm>
          <a:prstGeom prst="rect">
            <a:avLst/>
          </a:prstGeom>
          <a:noFill/>
        </p:spPr>
        <p:txBody>
          <a:bodyPr wrap="square" rtlCol="0">
            <a:spAutoFit/>
          </a:bodyPr>
          <a:lstStyle/>
          <a:p>
            <a:pPr>
              <a:spcBef>
                <a:spcPts val="600"/>
              </a:spcBef>
            </a:pPr>
            <a:r>
              <a:rPr lang="zh-CN" altLang="en-US" sz="2000" b="1" dirty="0"/>
              <a:t>保罗强调说方言的恩赐及其正确的使用，这暗示哥林多教会的信徒们滥用了说方言的恩赐，导致公共敬拜中的混乱和没有秩序（哥林多前书</a:t>
            </a:r>
            <a:r>
              <a:rPr lang="en-US" altLang="zh-CN" sz="2000" b="1" dirty="0"/>
              <a:t>14</a:t>
            </a:r>
            <a:r>
              <a:rPr lang="zh-CN" altLang="en-US" sz="2000" b="1" dirty="0"/>
              <a:t>：</a:t>
            </a:r>
            <a:r>
              <a:rPr lang="en-US" altLang="zh-CN" sz="2000" b="1" dirty="0"/>
              <a:t>23</a:t>
            </a:r>
            <a:r>
              <a:rPr lang="zh-CN" altLang="en-US" sz="2000" b="1" dirty="0"/>
              <a:t>）。</a:t>
            </a:r>
            <a:endParaRPr lang="en" sz="2000" b="1" dirty="0"/>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1631216"/>
          </a:xfrm>
          <a:prstGeom prst="rect">
            <a:avLst/>
          </a:prstGeom>
          <a:noFill/>
        </p:spPr>
        <p:txBody>
          <a:bodyPr wrap="square">
            <a:spAutoFit/>
          </a:bodyPr>
          <a:lstStyle/>
          <a:p>
            <a:pPr>
              <a:spcBef>
                <a:spcPts val="600"/>
              </a:spcBef>
            </a:pPr>
            <a:r>
              <a:rPr lang="zh-CN" altLang="en-US" sz="2000" b="1" dirty="0"/>
              <a:t>实际上，这种渴望涵盖了所有恩赐（哥林多前书 </a:t>
            </a:r>
            <a:r>
              <a:rPr lang="en-US" altLang="zh-CN" sz="2000" b="1" dirty="0"/>
              <a:t>14</a:t>
            </a:r>
            <a:r>
              <a:rPr lang="zh-CN" altLang="en-US" sz="2000" b="1" dirty="0"/>
              <a:t>：</a:t>
            </a:r>
            <a:r>
              <a:rPr lang="en-US" altLang="zh-CN" sz="2000" b="1" dirty="0"/>
              <a:t>1</a:t>
            </a:r>
            <a:r>
              <a:rPr lang="zh-CN" altLang="en-US" sz="2000" b="1" dirty="0"/>
              <a:t>）。保罗已经明确表示：“圣灵显在各人身上，是叫人得益处。”（哥林多前书</a:t>
            </a:r>
            <a:r>
              <a:rPr lang="en-US" altLang="zh-CN" sz="2000" b="1" dirty="0"/>
              <a:t>12</a:t>
            </a:r>
            <a:r>
              <a:rPr lang="zh-CN" altLang="en-US" sz="2000" b="1" dirty="0"/>
              <a:t>：</a:t>
            </a:r>
            <a:r>
              <a:rPr lang="en-US" altLang="zh-CN" sz="2000" b="1" dirty="0"/>
              <a:t>7</a:t>
            </a:r>
            <a:r>
              <a:rPr lang="zh-CN" altLang="en-US" sz="2000" b="1" dirty="0"/>
              <a:t>）因此，并非所有人都会收到相同的恩赐。</a:t>
            </a:r>
            <a:endParaRPr lang="en" sz="2000" b="1" dirty="0"/>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522821"/>
            <a:ext cx="7600951" cy="707886"/>
          </a:xfrm>
          <a:prstGeom prst="rect">
            <a:avLst/>
          </a:prstGeom>
          <a:noFill/>
        </p:spPr>
        <p:txBody>
          <a:bodyPr wrap="square">
            <a:spAutoFit/>
          </a:bodyPr>
          <a:lstStyle/>
          <a:p>
            <a:pPr lvl="0">
              <a:spcBef>
                <a:spcPts val="600"/>
              </a:spcBef>
              <a:defRPr/>
            </a:pPr>
            <a:r>
              <a:rPr lang="zh-CN" altLang="en-US" sz="2000" b="1" dirty="0">
                <a:solidFill>
                  <a:prstClr val="black"/>
                </a:solidFill>
              </a:rPr>
              <a:t>保罗希望人人都说方言的愿望被那些认为我们都应该拥有这恩赐的人错解了（哥林多前书</a:t>
            </a:r>
            <a:r>
              <a:rPr lang="en-US" altLang="zh-CN" sz="2000" b="1" dirty="0">
                <a:solidFill>
                  <a:prstClr val="black"/>
                </a:solidFill>
              </a:rPr>
              <a:t>14</a:t>
            </a:r>
            <a:r>
              <a:rPr lang="zh-CN" altLang="en-US" sz="2000" b="1" dirty="0">
                <a:solidFill>
                  <a:prstClr val="black"/>
                </a:solidFill>
              </a:rPr>
              <a:t>：</a:t>
            </a:r>
            <a:r>
              <a:rPr lang="en-US" altLang="zh-CN" sz="2000" b="1" dirty="0">
                <a:solidFill>
                  <a:prstClr val="black"/>
                </a:solidFill>
              </a:rPr>
              <a:t>5</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372791"/>
            <a:ext cx="7600951" cy="1015663"/>
          </a:xfrm>
          <a:prstGeom prst="rect">
            <a:avLst/>
          </a:prstGeom>
          <a:noFill/>
        </p:spPr>
        <p:txBody>
          <a:bodyPr wrap="square">
            <a:spAutoFit/>
          </a:bodyPr>
          <a:lstStyle/>
          <a:p>
            <a:pPr lvl="0">
              <a:spcBef>
                <a:spcPts val="600"/>
              </a:spcBef>
              <a:defRPr/>
            </a:pPr>
            <a:r>
              <a:rPr lang="zh-CN" altLang="en-US" sz="2000" b="1" dirty="0">
                <a:solidFill>
                  <a:prstClr val="black"/>
                </a:solidFill>
              </a:rPr>
              <a:t>说方言的恩赐是能够说人不认识的人类或天使的语言（哥林多前书</a:t>
            </a:r>
            <a:r>
              <a:rPr lang="en-US" altLang="zh-CN" sz="2000" b="1" dirty="0">
                <a:solidFill>
                  <a:prstClr val="black"/>
                </a:solidFill>
              </a:rPr>
              <a:t>13</a:t>
            </a:r>
            <a:r>
              <a:rPr lang="zh-CN" altLang="en-US" sz="2000" b="1" dirty="0">
                <a:solidFill>
                  <a:prstClr val="black"/>
                </a:solidFill>
              </a:rPr>
              <a:t>：</a:t>
            </a:r>
            <a:r>
              <a:rPr lang="en-US" altLang="zh-CN" sz="2000" b="1" dirty="0">
                <a:solidFill>
                  <a:prstClr val="black"/>
                </a:solidFill>
              </a:rPr>
              <a:t>1</a:t>
            </a:r>
            <a:r>
              <a:rPr lang="zh-CN" altLang="en-US" sz="2000" b="1" dirty="0">
                <a:solidFill>
                  <a:prstClr val="black"/>
                </a:solidFill>
              </a:rPr>
              <a:t>）。当这种语言对听者来说是未知的时候，就需要进行方言的翻译（使徒行传 </a:t>
            </a:r>
            <a:r>
              <a:rPr lang="en-US" altLang="zh-CN" sz="2000" b="1" dirty="0">
                <a:solidFill>
                  <a:prstClr val="black"/>
                </a:solidFill>
              </a:rPr>
              <a:t>2</a:t>
            </a:r>
            <a:r>
              <a:rPr lang="zh-CN" altLang="en-US" sz="2000" b="1" dirty="0">
                <a:solidFill>
                  <a:prstClr val="black"/>
                </a:solidFill>
              </a:rPr>
              <a:t>：</a:t>
            </a:r>
            <a:r>
              <a:rPr lang="en-US" altLang="zh-CN" sz="2000" b="1" dirty="0">
                <a:solidFill>
                  <a:prstClr val="black"/>
                </a:solidFill>
              </a:rPr>
              <a:t>8; </a:t>
            </a:r>
            <a:r>
              <a:rPr lang="zh-CN" altLang="en-US" sz="2000" b="1" dirty="0">
                <a:solidFill>
                  <a:prstClr val="black"/>
                </a:solidFill>
              </a:rPr>
              <a:t>哥林多前书 </a:t>
            </a:r>
            <a:r>
              <a:rPr lang="en-US" altLang="zh-CN" sz="2000" b="1" dirty="0">
                <a:solidFill>
                  <a:prstClr val="black"/>
                </a:solidFill>
              </a:rPr>
              <a:t>14</a:t>
            </a:r>
            <a:r>
              <a:rPr lang="zh-CN" altLang="en-US" sz="2000" b="1" dirty="0">
                <a:solidFill>
                  <a:prstClr val="black"/>
                </a:solidFill>
              </a:rPr>
              <a:t>：</a:t>
            </a:r>
            <a:r>
              <a:rPr lang="en-US" altLang="zh-CN" sz="2000" b="1" dirty="0">
                <a:solidFill>
                  <a:prstClr val="black"/>
                </a:solidFill>
              </a:rPr>
              <a:t>2,13-14,27-28</a:t>
            </a:r>
            <a:r>
              <a:rPr lang="zh-CN" altLang="en-US"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zh-CN" altLang="en-U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说预言的恩赐</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400110"/>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zh-CN" altLang="en-US" sz="2000" b="1" dirty="0">
                <a:solidFill>
                  <a:schemeClr val="accent6">
                    <a:lumMod val="50000"/>
                  </a:schemeClr>
                </a:solidFill>
                <a:latin typeface="Comic Sans MS" panose="030F0702030302020204" pitchFamily="66" charset="0"/>
              </a:rPr>
              <a:t>但作先知讲道的，是对人说，要造就、安慰、劝勉人。”</a:t>
            </a:r>
            <a:r>
              <a:rPr lang="zh-CN" altLang="en-US" b="1" dirty="0">
                <a:solidFill>
                  <a:schemeClr val="accent6">
                    <a:lumMod val="50000"/>
                  </a:schemeClr>
                </a:solidFill>
                <a:latin typeface="Comic Sans MS" panose="030F0702030302020204" pitchFamily="66" charset="0"/>
              </a:rPr>
              <a:t>（哥林多前书</a:t>
            </a:r>
            <a:r>
              <a:rPr lang="en-US" altLang="zh-CN" b="1" dirty="0">
                <a:solidFill>
                  <a:schemeClr val="accent6">
                    <a:lumMod val="50000"/>
                  </a:schemeClr>
                </a:solidFill>
                <a:latin typeface="Comic Sans MS" panose="030F0702030302020204" pitchFamily="66" charset="0"/>
              </a:rPr>
              <a:t>14</a:t>
            </a:r>
            <a:r>
              <a:rPr lang="zh-CN" altLang="en-US" b="1" dirty="0">
                <a:solidFill>
                  <a:schemeClr val="accent6">
                    <a:lumMod val="50000"/>
                  </a:schemeClr>
                </a:solidFill>
                <a:latin typeface="Comic Sans MS" panose="030F0702030302020204" pitchFamily="66" charset="0"/>
              </a:rPr>
              <a:t>：</a:t>
            </a:r>
            <a:r>
              <a:rPr lang="en-US" altLang="zh-CN" b="1" dirty="0">
                <a:solidFill>
                  <a:schemeClr val="accent6">
                    <a:lumMod val="50000"/>
                  </a:schemeClr>
                </a:solidFill>
                <a:latin typeface="Comic Sans MS" panose="030F0702030302020204" pitchFamily="66" charset="0"/>
              </a:rPr>
              <a:t>3</a:t>
            </a:r>
            <a:r>
              <a:rPr lang="zh-CN" altLang="en-US" b="1" dirty="0">
                <a:solidFill>
                  <a:schemeClr val="accent6">
                    <a:lumMod val="50000"/>
                  </a:schemeClr>
                </a:solidFill>
                <a:latin typeface="Comic Sans MS" panose="030F0702030302020204" pitchFamily="66" charset="0"/>
              </a:rPr>
              <a:t>）</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456996" y="1319744"/>
            <a:ext cx="4341607" cy="1015663"/>
          </a:xfrm>
          <a:prstGeom prst="rect">
            <a:avLst/>
          </a:prstGeom>
          <a:noFill/>
        </p:spPr>
        <p:txBody>
          <a:bodyPr wrap="square" rtlCol="0">
            <a:spAutoFit/>
          </a:bodyPr>
          <a:lstStyle/>
          <a:p>
            <a:pPr>
              <a:spcBef>
                <a:spcPts val="600"/>
              </a:spcBef>
            </a:pPr>
            <a:r>
              <a:rPr lang="zh-CN" altLang="en-US" sz="2000" b="1" dirty="0"/>
              <a:t>我们不能把预言的恩赐局限于预测未来事件。预言恩赐的主要功用是造就、劝勉和安慰（哥林多前书</a:t>
            </a:r>
            <a:r>
              <a:rPr lang="en-US" altLang="zh-CN" sz="2000" b="1" dirty="0"/>
              <a:t>14</a:t>
            </a:r>
            <a:r>
              <a:rPr lang="zh-CN" altLang="en-US" sz="2000" b="1" dirty="0"/>
              <a:t>：</a:t>
            </a:r>
            <a:r>
              <a:rPr lang="en-US" altLang="zh-CN" sz="2000" b="1" dirty="0"/>
              <a:t>3</a:t>
            </a:r>
            <a:r>
              <a:rPr lang="en" sz="2000" b="1" dirty="0"/>
              <a:t>).</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957591207"/>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93195" y="2944575"/>
            <a:ext cx="4240330" cy="1938992"/>
          </a:xfrm>
          <a:prstGeom prst="rect">
            <a:avLst/>
          </a:prstGeom>
          <a:noFill/>
        </p:spPr>
        <p:txBody>
          <a:bodyPr wrap="square">
            <a:spAutoFit/>
          </a:bodyPr>
          <a:lstStyle/>
          <a:p>
            <a:pPr>
              <a:spcBef>
                <a:spcPts val="600"/>
              </a:spcBef>
            </a:pPr>
            <a:r>
              <a:rPr lang="zh-CN" altLang="en-US" sz="2000" b="1" dirty="0"/>
              <a:t>保罗特别强调这恩赐超过其他恩赐（哥林多前书</a:t>
            </a:r>
            <a:r>
              <a:rPr lang="en-US" altLang="zh-CN" sz="2000" b="1" dirty="0"/>
              <a:t>14</a:t>
            </a:r>
            <a:r>
              <a:rPr lang="zh-CN" altLang="en-US" sz="2000" b="1" dirty="0"/>
              <a:t>：</a:t>
            </a:r>
            <a:r>
              <a:rPr lang="en-US" altLang="zh-CN" sz="2000" b="1" dirty="0"/>
              <a:t>1,4,22-25</a:t>
            </a:r>
            <a:r>
              <a:rPr lang="zh-CN" altLang="en-US" sz="2000" b="1" dirty="0"/>
              <a:t>）。但他也敦促其正确的使用，以免引起混淆：“凡事都要规规矩矩地按着次序行。”（哥林多前书</a:t>
            </a:r>
            <a:r>
              <a:rPr lang="en-US" altLang="zh-CN" sz="2000" b="1" dirty="0"/>
              <a:t>14</a:t>
            </a:r>
            <a:r>
              <a:rPr lang="zh-CN" altLang="en-US" sz="2000" b="1" dirty="0"/>
              <a:t>：</a:t>
            </a:r>
            <a:r>
              <a:rPr lang="en-US" altLang="zh-CN" sz="2000" b="1" dirty="0"/>
              <a:t>40;</a:t>
            </a:r>
            <a:r>
              <a:rPr lang="zh-CN" altLang="en-US" sz="2000" b="1" dirty="0"/>
              <a:t>参见哥林多前书</a:t>
            </a:r>
            <a:r>
              <a:rPr lang="en-US" altLang="zh-CN" sz="2000" b="1" dirty="0"/>
              <a:t>14</a:t>
            </a:r>
            <a:r>
              <a:rPr lang="zh-CN" altLang="en-US" sz="2000" b="1" dirty="0"/>
              <a:t>：</a:t>
            </a:r>
            <a:r>
              <a:rPr lang="en-US" altLang="zh-CN" sz="2000" b="1" dirty="0"/>
              <a:t>29-33</a:t>
            </a:r>
            <a:r>
              <a:rPr lang="en" sz="2000" b="1" dirty="0"/>
              <a:t>).</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5120991"/>
            <a:ext cx="4244741" cy="1323439"/>
          </a:xfrm>
          <a:prstGeom prst="rect">
            <a:avLst/>
          </a:prstGeom>
          <a:noFill/>
        </p:spPr>
        <p:txBody>
          <a:bodyPr wrap="square">
            <a:spAutoFit/>
          </a:bodyPr>
          <a:lstStyle/>
          <a:p>
            <a:pPr>
              <a:spcBef>
                <a:spcPts val="600"/>
              </a:spcBef>
            </a:pPr>
            <a:r>
              <a:rPr lang="zh-CN" altLang="en-US" sz="2000" b="1" dirty="0"/>
              <a:t>作为余民教会的一种特有恩赐，它在怀爱伦的生平和事工中得到了特别的体现（启示录</a:t>
            </a:r>
            <a:r>
              <a:rPr lang="en-US" altLang="zh-CN" sz="2000" b="1" dirty="0"/>
              <a:t>12</a:t>
            </a:r>
            <a:r>
              <a:rPr lang="zh-CN" altLang="en-US" sz="2000" b="1" dirty="0"/>
              <a:t>：</a:t>
            </a:r>
            <a:r>
              <a:rPr lang="en-US" altLang="zh-CN" sz="2000" b="1" dirty="0"/>
              <a:t>17;19</a:t>
            </a:r>
            <a:r>
              <a:rPr lang="zh-CN" altLang="en-US" sz="2000" b="1" dirty="0"/>
              <a:t>：</a:t>
            </a:r>
            <a:r>
              <a:rPr lang="en-US" altLang="zh-CN" sz="2000" b="1" dirty="0"/>
              <a:t>10</a:t>
            </a:r>
            <a:r>
              <a:rPr lang="zh-CN" altLang="en-US" sz="2000" b="1" dirty="0"/>
              <a:t>）。但我们如何能辩认出真正的先知</a:t>
            </a:r>
            <a:r>
              <a:rPr lang="en" sz="2000" b="1" dirty="0"/>
              <a:t>?</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386946" y="2678476"/>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673358"/>
            <a:ext cx="10953750" cy="5093702"/>
          </a:xfrm>
          <a:prstGeom prst="rect">
            <a:avLst/>
          </a:prstGeom>
          <a:noFill/>
        </p:spPr>
        <p:txBody>
          <a:bodyPr wrap="square">
            <a:spAutoFit/>
          </a:bodyPr>
          <a:lstStyle/>
          <a:p>
            <a:pPr>
              <a:spcBef>
                <a:spcPts val="600"/>
              </a:spcBef>
            </a:pPr>
            <a:r>
              <a:rPr lang="en" sz="2400" b="1" dirty="0">
                <a:latin typeface="Constantia" panose="02030602050306030303" pitchFamily="18" charset="0"/>
              </a:rPr>
              <a:t>“  </a:t>
            </a:r>
            <a:r>
              <a:rPr lang="zh-CN" altLang="en-US" sz="3200" b="1" dirty="0">
                <a:latin typeface="Constantia" panose="02030602050306030303" pitchFamily="18" charset="0"/>
              </a:rPr>
              <a:t>在主一切的安排中，最美妙的莫过于祂给予男男女女有各种不同恩赐的计划。教会是用各种树木花草装饰的花园。祂不希望牛膝草长到香柏树那样高，或橄榄树长得到庄严的棕榈树那么高。许多人只受过有限的宗教及智力方面的训练，但他们若肯存心谦卑，信靠祂去作工，上帝也有一项工作要这等人去做。。。</a:t>
            </a:r>
            <a:endParaRPr lang="en-US" altLang="zh-CN" sz="3200" b="1" dirty="0">
              <a:latin typeface="Constantia" panose="02030602050306030303" pitchFamily="18" charset="0"/>
            </a:endParaRPr>
          </a:p>
          <a:p>
            <a:pPr>
              <a:spcBef>
                <a:spcPts val="600"/>
              </a:spcBef>
            </a:pPr>
            <a:r>
              <a:rPr lang="zh-CN" altLang="en-US" sz="3200" b="1" dirty="0">
                <a:latin typeface="Constantia" panose="02030602050306030303" pitchFamily="18" charset="0"/>
              </a:rPr>
              <a:t>不同的恩赐，赐给不同的人，好使工人们感到彼此的需要。上帝赐下这些恩赐，用在祂的圣工上，不是要荣耀拥有恩赐的人，或高举人，而是要高举世界的救赎主。这些恩赐是要借着表显真理，不为错谬作见证而使全人类获益。</a:t>
            </a: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064876" y="5767060"/>
            <a:ext cx="4031874" cy="400110"/>
          </a:xfrm>
          <a:prstGeom prst="rect">
            <a:avLst/>
          </a:prstGeom>
          <a:noFill/>
        </p:spPr>
        <p:txBody>
          <a:bodyPr wrap="none" rtlCol="0">
            <a:spAutoFit/>
          </a:bodyPr>
          <a:lstStyle/>
          <a:p>
            <a:pPr algn="r"/>
            <a:r>
              <a:rPr lang="zh-CN" altLang="en-US" sz="2000" b="1" dirty="0"/>
              <a:t>怀爱伦（你必得能力，七月一日）</a:t>
            </a:r>
            <a:endParaRPr lang="en" sz="2000" b="1" dirty="0"/>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827735" y="201533"/>
            <a:ext cx="4677077" cy="1477328"/>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zh-CN" alt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你们要追求爱，也要切慕属灵的恩赐，其中更要羡慕的，是作先知讲道。</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a:p>
            <a:pPr lvl="0" algn="ctr">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lang="zh-CN" altLang="en-US" b="1" dirty="0">
                <a:solidFill>
                  <a:srgbClr val="A02B93">
                    <a:lumMod val="75000"/>
                  </a:srgbClr>
                </a:solidFill>
                <a:latin typeface="Comic Sans MS" panose="030F0702030302020204" pitchFamily="66" charset="0"/>
              </a:rPr>
              <a:t>哥林多前书 </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14:1</a:t>
            </a:r>
            <a:r>
              <a:rPr lang="es-ES" b="1" dirty="0">
                <a:solidFill>
                  <a:srgbClr val="A02B93">
                    <a:lumMod val="75000"/>
                  </a:srgbClr>
                </a:solidFill>
                <a:latin typeface="Comic Sans MS" panose="030F0702030302020204" pitchFamily="66" charset="0"/>
              </a:rPr>
              <a:t> </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a:t>
            </a:r>
            <a:r>
              <a:rPr lang="zh-CN" altLang="en-US" sz="2000" b="1" dirty="0">
                <a:highlight>
                  <a:srgbClr val="FC918D"/>
                </a:highlight>
              </a:rPr>
              <a:t>属灵的恩赐</a:t>
            </a:r>
            <a:r>
              <a:rPr lang="en" sz="2000" b="1" dirty="0">
                <a:highlight>
                  <a:srgbClr val="FC918D"/>
                </a:highlight>
              </a:rPr>
              <a:t>:</a:t>
            </a:r>
          </a:p>
          <a:p>
            <a:pPr lvl="1">
              <a:spcBef>
                <a:spcPts val="600"/>
              </a:spcBef>
            </a:pPr>
            <a:r>
              <a:rPr lang="zh-CN" altLang="en-US" sz="2000" b="1" dirty="0"/>
              <a:t>许多恩赐，却只有一个赐予者。</a:t>
            </a:r>
            <a:endParaRPr lang="en" sz="2000" b="1" dirty="0"/>
          </a:p>
          <a:p>
            <a:pPr lvl="1">
              <a:spcBef>
                <a:spcPts val="600"/>
              </a:spcBef>
            </a:pPr>
            <a:r>
              <a:rPr lang="zh-CN" altLang="en-US" sz="2000" b="1" dirty="0"/>
              <a:t>众多肢体，却只有一个身子。</a:t>
            </a:r>
            <a:endParaRPr lang="en" sz="2000" b="1" dirty="0"/>
          </a:p>
          <a:p>
            <a:pPr>
              <a:spcBef>
                <a:spcPts val="1800"/>
              </a:spcBef>
            </a:pPr>
            <a:r>
              <a:rPr lang="en" sz="2000" b="1" dirty="0">
                <a:highlight>
                  <a:srgbClr val="FCBE62"/>
                </a:highlight>
              </a:rPr>
              <a:t> </a:t>
            </a:r>
            <a:r>
              <a:rPr lang="zh-CN" altLang="en-US" sz="2000" b="1" dirty="0">
                <a:highlight>
                  <a:srgbClr val="FCBE62"/>
                </a:highlight>
              </a:rPr>
              <a:t>促成合一的元素</a:t>
            </a:r>
            <a:r>
              <a:rPr lang="en" sz="2000" b="1" dirty="0">
                <a:highlight>
                  <a:srgbClr val="FCBE62"/>
                </a:highlight>
              </a:rPr>
              <a:t>:</a:t>
            </a:r>
          </a:p>
          <a:p>
            <a:pPr lvl="1">
              <a:spcBef>
                <a:spcPts val="600"/>
              </a:spcBef>
            </a:pPr>
            <a:r>
              <a:rPr lang="zh-CN" altLang="en-US" sz="2000" b="1" dirty="0"/>
              <a:t>超越一切的爱。</a:t>
            </a:r>
            <a:endParaRPr lang="en" sz="2000" b="1" dirty="0"/>
          </a:p>
          <a:p>
            <a:pPr>
              <a:spcBef>
                <a:spcPts val="1800"/>
              </a:spcBef>
            </a:pPr>
            <a:r>
              <a:rPr lang="en" sz="2000" b="1" dirty="0">
                <a:highlight>
                  <a:srgbClr val="8ABDEA"/>
                </a:highlight>
              </a:rPr>
              <a:t> </a:t>
            </a:r>
            <a:r>
              <a:rPr lang="zh-CN" altLang="en-US" sz="2000" b="1" dirty="0">
                <a:highlight>
                  <a:srgbClr val="8ABDEA"/>
                </a:highlight>
              </a:rPr>
              <a:t>特别的恩赐</a:t>
            </a:r>
            <a:r>
              <a:rPr lang="en" sz="2000" b="1" dirty="0">
                <a:highlight>
                  <a:srgbClr val="8ABDEA"/>
                </a:highlight>
              </a:rPr>
              <a:t>:</a:t>
            </a:r>
          </a:p>
          <a:p>
            <a:pPr lvl="1">
              <a:spcBef>
                <a:spcPts val="600"/>
              </a:spcBef>
            </a:pPr>
            <a:r>
              <a:rPr lang="zh-CN" altLang="en-US" sz="2000" b="1" dirty="0"/>
              <a:t>方言的恩赐。</a:t>
            </a:r>
            <a:endParaRPr lang="en" sz="2000" b="1" dirty="0"/>
          </a:p>
          <a:p>
            <a:pPr lvl="1">
              <a:spcBef>
                <a:spcPts val="600"/>
              </a:spcBef>
            </a:pPr>
            <a:r>
              <a:rPr lang="zh-CN" altLang="en-US" sz="2000" b="1" dirty="0"/>
              <a:t>预言的恩赐。</a:t>
            </a:r>
            <a:endParaRPr lang="en" sz="2000" b="1" dirty="0"/>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1" y="200775"/>
            <a:ext cx="6534151" cy="1015663"/>
          </a:xfrm>
          <a:prstGeom prst="rect">
            <a:avLst/>
          </a:prstGeom>
          <a:noFill/>
        </p:spPr>
        <p:txBody>
          <a:bodyPr wrap="square" rtlCol="0">
            <a:spAutoFit/>
          </a:bodyPr>
          <a:lstStyle/>
          <a:p>
            <a:pPr>
              <a:spcBef>
                <a:spcPts val="600"/>
              </a:spcBef>
            </a:pPr>
            <a:r>
              <a:rPr lang="zh-CN" altLang="en-US" sz="2000" b="1" dirty="0"/>
              <a:t>显然，哥林多教会在多个问题上存在分歧。他们对传道人存在分歧</a:t>
            </a:r>
            <a:r>
              <a:rPr lang="en-US" altLang="zh-CN" sz="2000" b="1" dirty="0"/>
              <a:t>; </a:t>
            </a:r>
            <a:r>
              <a:rPr lang="zh-CN" altLang="en-US" sz="2000" b="1" dirty="0"/>
              <a:t>关于如何进食存在分歧</a:t>
            </a:r>
            <a:r>
              <a:rPr lang="en-US" altLang="zh-CN" sz="2000" b="1" dirty="0"/>
              <a:t>; </a:t>
            </a:r>
            <a:r>
              <a:rPr lang="zh-CN" altLang="en-US" sz="2000" b="1" dirty="0"/>
              <a:t>关于是否结婚或保持单身</a:t>
            </a:r>
            <a:r>
              <a:rPr lang="en-US" altLang="zh-CN" sz="2000" b="1" dirty="0"/>
              <a:t>;</a:t>
            </a:r>
            <a:r>
              <a:rPr lang="zh-CN" altLang="en-US" sz="2000" b="1" dirty="0"/>
              <a:t>以及哪些属灵恩赐应当被最为尊崇也存在分歧。</a:t>
            </a:r>
            <a:endParaRPr lang="en" sz="2000" b="1" dirty="0"/>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zh-CN" altLang="en-US" sz="2000" b="1" dirty="0">
                <a:solidFill>
                  <a:prstClr val="black"/>
                </a:solidFill>
              </a:rPr>
              <a:t>哪份恩赐是最好的？没有！为什么</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707886"/>
          </a:xfrm>
          <a:prstGeom prst="rect">
            <a:avLst/>
          </a:prstGeom>
          <a:noFill/>
        </p:spPr>
        <p:txBody>
          <a:bodyPr wrap="square">
            <a:spAutoFit/>
          </a:bodyPr>
          <a:lstStyle/>
          <a:p>
            <a:pPr lvl="0">
              <a:spcBef>
                <a:spcPts val="600"/>
              </a:spcBef>
              <a:defRPr/>
            </a:pPr>
            <a:r>
              <a:rPr lang="zh-CN" altLang="en-US" sz="2000" b="1" dirty="0">
                <a:solidFill>
                  <a:prstClr val="black"/>
                </a:solidFill>
              </a:rPr>
              <a:t>在回答了最初的问题后，保罗展示了属灵恩赐如何从一个问题变成一种合一的手段（哥林多前书</a:t>
            </a:r>
            <a:r>
              <a:rPr lang="en-US" altLang="zh-CN" sz="2000" b="1" dirty="0">
                <a:solidFill>
                  <a:prstClr val="black"/>
                </a:solidFill>
              </a:rPr>
              <a:t>12-14</a:t>
            </a:r>
            <a:r>
              <a:rPr lang="zh-CN" altLang="en-US" sz="2000" b="1" dirty="0">
                <a:solidFill>
                  <a:prstClr val="black"/>
                </a:solidFill>
              </a:rPr>
              <a:t>节）。</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671250"/>
            <a:ext cx="5951622" cy="1107996"/>
          </a:xfrm>
          <a:prstGeom prst="rect">
            <a:avLst/>
          </a:prstGeom>
          <a:noFill/>
        </p:spPr>
        <p:txBody>
          <a:bodyPr wrap="square">
            <a:spAutoFit/>
          </a:bodyPr>
          <a:lstStyle/>
          <a:p>
            <a:pPr algn="ctr"/>
            <a:r>
              <a:rPr lang="zh-CN"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属灵恩赐</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zh-CN" alt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rPr>
              <a:t>许多恩赐，却只有一位赐予者</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400110"/>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zh-CN" altLang="en-US" sz="2000" b="1" dirty="0">
                <a:solidFill>
                  <a:schemeClr val="accent5">
                    <a:lumMod val="50000"/>
                  </a:schemeClr>
                </a:solidFill>
                <a:latin typeface="Comic Sans MS" panose="030F0702030302020204" pitchFamily="66" charset="0"/>
              </a:rPr>
              <a:t>恩赐原有分别，圣灵却是一位。</a:t>
            </a:r>
            <a:r>
              <a:rPr lang="en" b="1" dirty="0">
                <a:solidFill>
                  <a:schemeClr val="accent5">
                    <a:lumMod val="50000"/>
                  </a:schemeClr>
                </a:solidFill>
                <a:latin typeface="Comic Sans MS" panose="030F0702030302020204" pitchFamily="66" charset="0"/>
              </a:rPr>
              <a:t>” (</a:t>
            </a:r>
            <a:r>
              <a:rPr lang="zh-CN" altLang="en-US" b="1" dirty="0">
                <a:solidFill>
                  <a:schemeClr val="accent5">
                    <a:lumMod val="50000"/>
                  </a:schemeClr>
                </a:solidFill>
                <a:latin typeface="Comic Sans MS" panose="030F0702030302020204" pitchFamily="66" charset="0"/>
              </a:rPr>
              <a:t>哥林多前书 </a:t>
            </a:r>
            <a:r>
              <a:rPr lang="en-US" altLang="zh-CN" b="1" dirty="0">
                <a:solidFill>
                  <a:schemeClr val="accent5">
                    <a:lumMod val="50000"/>
                  </a:schemeClr>
                </a:solidFill>
                <a:latin typeface="Comic Sans MS" panose="030F0702030302020204" pitchFamily="66" charset="0"/>
              </a:rPr>
              <a:t>12</a:t>
            </a:r>
            <a:r>
              <a:rPr lang="zh-CN" altLang="en-US" b="1" dirty="0">
                <a:solidFill>
                  <a:schemeClr val="accent5">
                    <a:lumMod val="50000"/>
                  </a:schemeClr>
                </a:solidFill>
                <a:latin typeface="Comic Sans MS" panose="030F0702030302020204" pitchFamily="66" charset="0"/>
              </a:rPr>
              <a:t>：</a:t>
            </a:r>
            <a:r>
              <a:rPr lang="en-US" altLang="zh-CN" b="1" dirty="0">
                <a:solidFill>
                  <a:schemeClr val="accent5">
                    <a:lumMod val="50000"/>
                  </a:schemeClr>
                </a:solidFill>
                <a:latin typeface="Comic Sans MS" panose="030F0702030302020204" pitchFamily="66" charset="0"/>
              </a:rPr>
              <a:t>4</a:t>
            </a:r>
            <a:r>
              <a:rPr lang="zh-CN" altLang="en-US" b="1" dirty="0">
                <a:solidFill>
                  <a:schemeClr val="accent5">
                    <a:lumMod val="50000"/>
                  </a:schemeClr>
                </a:solidFill>
                <a:latin typeface="Comic Sans MS" panose="030F0702030302020204" pitchFamily="66" charset="0"/>
              </a:rPr>
              <a:t>）</a:t>
            </a:r>
            <a:endParaRPr lang="en"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zh-CN" altLang="en-US" sz="2000" b="1" dirty="0"/>
              <a:t>是谁赐予属灵的恩赐？（哥林多前书 </a:t>
            </a:r>
            <a:r>
              <a:rPr lang="en-US" altLang="zh-CN" sz="2000" b="1" dirty="0"/>
              <a:t>12</a:t>
            </a:r>
            <a:r>
              <a:rPr lang="zh-CN" altLang="en-US" sz="2000" b="1" dirty="0"/>
              <a:t>：</a:t>
            </a:r>
            <a:r>
              <a:rPr lang="en-US" altLang="zh-CN" sz="2000" b="1" dirty="0"/>
              <a:t>4-6</a:t>
            </a:r>
            <a:r>
              <a:rPr lang="en" sz="2000" b="1" dirty="0"/>
              <a:t>)</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420158846"/>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zh-CN" altLang="en-US" sz="2000" b="1" dirty="0"/>
                        <a:t>林前 </a:t>
                      </a:r>
                      <a:r>
                        <a:rPr lang="en" sz="2000" b="1" dirty="0"/>
                        <a:t>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zh-CN" altLang="en-US" sz="2400" b="1" dirty="0"/>
                        <a:t>      存在分别的</a:t>
                      </a:r>
                      <a:endParaRPr lang="en" sz="24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zh-CN" altLang="en-US" sz="2000" b="1" dirty="0"/>
                        <a:t>恩赐</a:t>
                      </a:r>
                      <a:endParaRPr lang="en" sz="2000" b="1" dirty="0"/>
                    </a:p>
                  </a:txBody>
                  <a:tcPr/>
                </a:tc>
                <a:tc rowSpan="3">
                  <a:txBody>
                    <a:bodyPr/>
                    <a:lstStyle/>
                    <a:p>
                      <a:r>
                        <a:rPr lang="zh-CN" altLang="en-US" sz="2400" b="1" dirty="0"/>
                        <a:t>但只是一位</a:t>
                      </a:r>
                      <a:endParaRPr lang="en" sz="24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zh-CN" altLang="en-US" sz="2000" b="1" dirty="0"/>
                        <a:t>圣灵</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zh-CN" altLang="en-US" sz="2000" b="1" dirty="0"/>
                        <a:t>林前 </a:t>
                      </a:r>
                      <a:r>
                        <a:rPr lang="en" sz="2000" b="1" dirty="0"/>
                        <a:t>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zh-CN" altLang="en-US" sz="2000" b="1" dirty="0"/>
                        <a:t>职事</a:t>
                      </a:r>
                      <a:endParaRPr lang="en" sz="2000" b="1" dirty="0"/>
                    </a:p>
                  </a:txBody>
                  <a:tcPr/>
                </a:tc>
                <a:tc vMerge="1">
                  <a:txBody>
                    <a:bodyPr/>
                    <a:lstStyle/>
                    <a:p>
                      <a:endParaRPr lang="es-ES" dirty="0"/>
                    </a:p>
                  </a:txBody>
                  <a:tcPr/>
                </a:tc>
                <a:tc>
                  <a:txBody>
                    <a:bodyPr/>
                    <a:lstStyle/>
                    <a:p>
                      <a:r>
                        <a:rPr lang="zh-CN" altLang="en-US" sz="2000" b="1" dirty="0"/>
                        <a:t>主</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zh-CN" altLang="en-US" sz="2000" b="1" dirty="0"/>
                        <a:t>林前</a:t>
                      </a:r>
                      <a:r>
                        <a:rPr lang="en" altLang="zh-CN" sz="2000" b="1" dirty="0"/>
                        <a:t> </a:t>
                      </a:r>
                      <a:r>
                        <a:rPr lang="en" sz="2000" b="1" dirty="0"/>
                        <a:t>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zh-CN" altLang="en-US" sz="2000" b="1" dirty="0"/>
                        <a:t>功用</a:t>
                      </a:r>
                      <a:endParaRPr lang="en" sz="2000" b="1" dirty="0"/>
                    </a:p>
                  </a:txBody>
                  <a:tcPr/>
                </a:tc>
                <a:tc vMerge="1">
                  <a:txBody>
                    <a:bodyPr/>
                    <a:lstStyle/>
                    <a:p>
                      <a:endParaRPr lang="es-ES" dirty="0"/>
                    </a:p>
                  </a:txBody>
                  <a:tcPr/>
                </a:tc>
                <a:tc>
                  <a:txBody>
                    <a:bodyPr/>
                    <a:lstStyle/>
                    <a:p>
                      <a:r>
                        <a:rPr lang="zh-CN" altLang="en-US" sz="2000" b="1" dirty="0"/>
                        <a:t>上帝</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464350"/>
            <a:ext cx="8896350" cy="707886"/>
          </a:xfrm>
          <a:prstGeom prst="rect">
            <a:avLst/>
          </a:prstGeom>
          <a:noFill/>
        </p:spPr>
        <p:txBody>
          <a:bodyPr wrap="square" rtlCol="0">
            <a:spAutoFit/>
          </a:bodyPr>
          <a:lstStyle/>
          <a:p>
            <a:pPr>
              <a:spcBef>
                <a:spcPts val="600"/>
              </a:spcBef>
            </a:pPr>
            <a:r>
              <a:rPr lang="zh-CN" altLang="en-US" sz="2000" b="1" dirty="0"/>
              <a:t>为了帮助我们理解属灵恩赐与其赐予者的关系，保罗用三个术语来区分它们，强调它们的多样性：恩赐</a:t>
            </a:r>
            <a:r>
              <a:rPr lang="en-US" altLang="zh-CN" sz="2000" b="1" dirty="0"/>
              <a:t>; </a:t>
            </a:r>
            <a:r>
              <a:rPr lang="zh-CN" altLang="en-US" sz="2000" b="1" dirty="0"/>
              <a:t>职事 </a:t>
            </a:r>
            <a:r>
              <a:rPr lang="en-US" altLang="zh-CN" sz="2000" b="1" dirty="0"/>
              <a:t>; </a:t>
            </a:r>
            <a:r>
              <a:rPr lang="zh-CN" altLang="en-US" sz="2000" b="1" dirty="0"/>
              <a:t>以及功用。</a:t>
            </a:r>
            <a:endParaRPr lang="en" sz="2000" b="1" dirty="0"/>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zh-CN" altLang="en-US" b="1" dirty="0">
                <a:solidFill>
                  <a:schemeClr val="accent2">
                    <a:lumMod val="50000"/>
                  </a:schemeClr>
                </a:solidFill>
              </a:rPr>
              <a:t>属灵恩赐</a:t>
            </a:r>
            <a:endParaRPr lang="en"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zh-CN" altLang="en-US" b="1" dirty="0">
                <a:solidFill>
                  <a:schemeClr val="accent4">
                    <a:lumMod val="50000"/>
                  </a:schemeClr>
                </a:solidFill>
              </a:rPr>
              <a:t>赐予者</a:t>
            </a:r>
            <a:endParaRPr lang="en" b="1" dirty="0">
              <a:solidFill>
                <a:schemeClr val="accent4">
                  <a:lumMod val="50000"/>
                </a:schemeClr>
              </a:solidFill>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8" y="5431439"/>
            <a:ext cx="5339192" cy="1015663"/>
          </a:xfrm>
          <a:prstGeom prst="rect">
            <a:avLst/>
          </a:prstGeom>
          <a:noFill/>
        </p:spPr>
        <p:txBody>
          <a:bodyPr wrap="square">
            <a:spAutoFit/>
          </a:bodyPr>
          <a:lstStyle/>
          <a:p>
            <a:pPr>
              <a:spcBef>
                <a:spcPts val="600"/>
              </a:spcBef>
            </a:pPr>
            <a:r>
              <a:rPr lang="zh-CN" altLang="en-US" sz="2000" b="1" dirty="0"/>
              <a:t>但上帝并不像希腊罗马的“诸神”那样赐予恩赐（哥林多前书</a:t>
            </a:r>
            <a:r>
              <a:rPr lang="en-US" altLang="zh-CN" sz="2000" b="1" dirty="0"/>
              <a:t>12</a:t>
            </a:r>
            <a:r>
              <a:rPr lang="zh-CN" altLang="en-US" sz="2000" b="1" dirty="0"/>
              <a:t>：</a:t>
            </a:r>
            <a:r>
              <a:rPr lang="en-US" altLang="zh-CN" sz="2000" b="1" dirty="0"/>
              <a:t>2</a:t>
            </a:r>
            <a:r>
              <a:rPr lang="zh-CN" altLang="en-US" sz="2000" b="1" dirty="0"/>
              <a:t>）。没有狂喜，也没有对恩赐接受者的等级选择（例如女祭司）。</a:t>
            </a:r>
            <a:endParaRPr lang="en" sz="2000" b="1" dirty="0"/>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lvl="0">
              <a:spcBef>
                <a:spcPts val="600"/>
              </a:spcBef>
              <a:defRPr/>
            </a:pPr>
            <a:r>
              <a:rPr lang="zh-CN" altLang="en-US" sz="2000" b="1" dirty="0">
                <a:solidFill>
                  <a:prstClr val="black"/>
                </a:solidFill>
              </a:rPr>
              <a:t>然而，赐予者是独一无二的：</a:t>
            </a:r>
            <a:r>
              <a:rPr lang="en-US" altLang="zh-CN" sz="2000" b="1" dirty="0">
                <a:solidFill>
                  <a:prstClr val="black"/>
                </a:solidFill>
              </a:rPr>
              <a:t>[</a:t>
            </a:r>
            <a:r>
              <a:rPr lang="zh-CN" altLang="en-US" sz="2000" b="1" dirty="0">
                <a:solidFill>
                  <a:prstClr val="black"/>
                </a:solidFill>
              </a:rPr>
              <a:t>圣</a:t>
            </a:r>
            <a:r>
              <a:rPr lang="en-US" altLang="zh-CN" sz="2000" b="1" dirty="0">
                <a:solidFill>
                  <a:prstClr val="black"/>
                </a:solidFill>
              </a:rPr>
              <a:t>]</a:t>
            </a:r>
            <a:r>
              <a:rPr lang="zh-CN" altLang="en-US" sz="2000" b="1" dirty="0">
                <a:solidFill>
                  <a:prstClr val="black"/>
                </a:solidFill>
              </a:rPr>
              <a:t>灵</a:t>
            </a:r>
            <a:r>
              <a:rPr lang="en-US" altLang="zh-CN" sz="2000" b="1" dirty="0">
                <a:solidFill>
                  <a:prstClr val="black"/>
                </a:solidFill>
              </a:rPr>
              <a:t>;</a:t>
            </a:r>
            <a:r>
              <a:rPr lang="zh-CN" altLang="en-US" sz="2000" b="1" dirty="0">
                <a:solidFill>
                  <a:prstClr val="black"/>
                </a:solidFill>
              </a:rPr>
              <a:t>主</a:t>
            </a:r>
            <a:r>
              <a:rPr lang="en-US" altLang="zh-CN" sz="2000" b="1" dirty="0">
                <a:solidFill>
                  <a:prstClr val="black"/>
                </a:solidFill>
              </a:rPr>
              <a:t>[</a:t>
            </a:r>
            <a:r>
              <a:rPr lang="zh-CN" altLang="en-US" sz="2000" b="1" dirty="0">
                <a:solidFill>
                  <a:prstClr val="black"/>
                </a:solidFill>
              </a:rPr>
              <a:t>耶稣</a:t>
            </a:r>
            <a:r>
              <a:rPr lang="en-US" altLang="zh-CN" sz="2000" b="1" dirty="0">
                <a:solidFill>
                  <a:prstClr val="black"/>
                </a:solidFill>
              </a:rPr>
              <a:t>];</a:t>
            </a:r>
            <a:r>
              <a:rPr lang="zh-CN" altLang="en-US" sz="2000" b="1" dirty="0">
                <a:solidFill>
                  <a:prstClr val="black"/>
                </a:solidFill>
              </a:rPr>
              <a:t>以及上帝（父）。也就是说：神是同心协力的（约翰福音</a:t>
            </a:r>
            <a:r>
              <a:rPr lang="en-US" altLang="zh-CN" sz="2000" b="1" dirty="0">
                <a:solidFill>
                  <a:prstClr val="black"/>
                </a:solidFill>
              </a:rPr>
              <a:t>14</a:t>
            </a:r>
            <a:r>
              <a:rPr lang="zh-CN" altLang="en-US" sz="2000" b="1" dirty="0">
                <a:solidFill>
                  <a:prstClr val="black"/>
                </a:solidFill>
              </a:rPr>
              <a:t>：</a:t>
            </a:r>
            <a:r>
              <a:rPr lang="en-US" altLang="zh-CN" sz="2000" b="1" dirty="0">
                <a:solidFill>
                  <a:prstClr val="black"/>
                </a:solidFill>
              </a:rPr>
              <a:t>16</a:t>
            </a:r>
            <a:r>
              <a:rPr lang="zh-CN" altLang="en-US" sz="2000" b="1" dirty="0">
                <a:solidFill>
                  <a:prstClr val="black"/>
                </a:solidFill>
              </a:rPr>
              <a:t>）</a:t>
            </a:r>
            <a:r>
              <a:rPr lang="zh-CN" altLang="en-US"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707886"/>
          </a:xfrm>
          <a:prstGeom prst="rect">
            <a:avLst/>
          </a:prstGeom>
          <a:noFill/>
        </p:spPr>
        <p:txBody>
          <a:bodyPr wrap="square" rtlCol="0">
            <a:spAutoFit/>
          </a:bodyPr>
          <a:lstStyle/>
          <a:p>
            <a:pPr>
              <a:spcBef>
                <a:spcPts val="600"/>
              </a:spcBef>
            </a:pPr>
            <a:r>
              <a:rPr lang="zh-CN" altLang="en-US" sz="2000" b="1" dirty="0"/>
              <a:t>为什么上帝会给不同的人不同的恩赐？（哥林多前书 </a:t>
            </a:r>
            <a:r>
              <a:rPr lang="en-US" altLang="zh-CN" sz="2000" b="1" dirty="0"/>
              <a:t>12</a:t>
            </a:r>
            <a:r>
              <a:rPr lang="zh-CN" altLang="en-US" sz="2000" b="1" dirty="0"/>
              <a:t>：</a:t>
            </a:r>
            <a:r>
              <a:rPr lang="en-US" altLang="zh-CN" sz="2000" b="1" dirty="0"/>
              <a:t>7</a:t>
            </a:r>
            <a:r>
              <a:rPr lang="en" sz="2000" b="1" dirty="0"/>
              <a:t>)</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3619194678"/>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zh-CN" alt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rPr>
              <a:t>许多恩赐，却只有一位赐予者</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400110"/>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a:t>
            </a:r>
            <a:r>
              <a:rPr lang="zh-CN" altLang="en-US" sz="2000" b="1" dirty="0">
                <a:solidFill>
                  <a:schemeClr val="accent5">
                    <a:lumMod val="50000"/>
                  </a:schemeClr>
                </a:solidFill>
                <a:latin typeface="Comic Sans MS" panose="030F0702030302020204" pitchFamily="66" charset="0"/>
              </a:rPr>
              <a:t>恩赐原有分别，圣灵却是一位。</a:t>
            </a:r>
            <a:r>
              <a:rPr lang="en" sz="2000" b="1" dirty="0">
                <a:solidFill>
                  <a:schemeClr val="accent5">
                    <a:lumMod val="50000"/>
                  </a:schemeClr>
                </a:solidFill>
                <a:latin typeface="Comic Sans MS" panose="030F0702030302020204" pitchFamily="66" charset="0"/>
              </a:rPr>
              <a:t>” (</a:t>
            </a:r>
            <a:r>
              <a:rPr lang="zh-CN" altLang="en-US" b="1" dirty="0">
                <a:solidFill>
                  <a:schemeClr val="accent5">
                    <a:lumMod val="50000"/>
                  </a:schemeClr>
                </a:solidFill>
                <a:latin typeface="Comic Sans MS" panose="030F0702030302020204" pitchFamily="66" charset="0"/>
              </a:rPr>
              <a:t>哥林多前书 </a:t>
            </a:r>
            <a:r>
              <a:rPr lang="en-US" altLang="zh-CN" b="1" dirty="0">
                <a:solidFill>
                  <a:schemeClr val="accent5">
                    <a:lumMod val="50000"/>
                  </a:schemeClr>
                </a:solidFill>
                <a:latin typeface="Comic Sans MS" panose="030F0702030302020204" pitchFamily="66" charset="0"/>
              </a:rPr>
              <a:t>12</a:t>
            </a:r>
            <a:r>
              <a:rPr lang="zh-CN" altLang="en-US" b="1" dirty="0">
                <a:solidFill>
                  <a:schemeClr val="accent5">
                    <a:lumMod val="50000"/>
                  </a:schemeClr>
                </a:solidFill>
                <a:latin typeface="Comic Sans MS" panose="030F0702030302020204" pitchFamily="66" charset="0"/>
              </a:rPr>
              <a:t>：</a:t>
            </a:r>
            <a:r>
              <a:rPr lang="en-US" altLang="zh-CN" b="1" dirty="0">
                <a:solidFill>
                  <a:schemeClr val="accent5">
                    <a:lumMod val="50000"/>
                  </a:schemeClr>
                </a:solidFill>
                <a:latin typeface="Comic Sans MS" panose="030F0702030302020204" pitchFamily="66" charset="0"/>
              </a:rPr>
              <a:t>4</a:t>
            </a:r>
            <a:r>
              <a:rPr lang="en" sz="1200" b="1" dirty="0">
                <a:solidFill>
                  <a:schemeClr val="accent5">
                    <a:lumMod val="50000"/>
                  </a:schemeClr>
                </a:solidFill>
                <a:latin typeface="Comic Sans MS" panose="030F0702030302020204" pitchFamily="66" charset="0"/>
              </a:rPr>
              <a:t>)</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83867" y="2786857"/>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147074"/>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50729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867508"/>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4227725"/>
            <a:ext cx="299883" cy="299883"/>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4587941"/>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4948158"/>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308375"/>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668595"/>
            <a:ext cx="294970" cy="294970"/>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80520"/>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117259"/>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462509"/>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826850"/>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200182"/>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539864"/>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7330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125832"/>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478358"/>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064741"/>
            <a:ext cx="4461694" cy="1015663"/>
          </a:xfrm>
          <a:prstGeom prst="rect">
            <a:avLst/>
          </a:prstGeom>
          <a:noFill/>
        </p:spPr>
        <p:txBody>
          <a:bodyPr wrap="square">
            <a:spAutoFit/>
          </a:bodyPr>
          <a:lstStyle/>
          <a:p>
            <a:pPr lvl="0">
              <a:spcBef>
                <a:spcPts val="600"/>
              </a:spcBef>
              <a:defRPr/>
            </a:pPr>
            <a:r>
              <a:rPr lang="zh-CN" altLang="en-US" sz="2000" b="1" dirty="0">
                <a:solidFill>
                  <a:prstClr val="black"/>
                </a:solidFill>
              </a:rPr>
              <a:t>属灵恩赐是“为教会的益处”而使用。只有上帝知道哪些人能利用某种恩赐来实现这个目的</a:t>
            </a:r>
            <a:r>
              <a:rPr lang="zh-CN" altLang="en-US"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zh-CN" altLang="en-U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许多肢体，一个身子</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77108"/>
          </a:xfrm>
          <a:prstGeom prst="rect">
            <a:avLst/>
          </a:prstGeom>
          <a:noFill/>
        </p:spPr>
        <p:txBody>
          <a:bodyPr wrap="square">
            <a:spAutoFit/>
          </a:bodyPr>
          <a:lstStyle/>
          <a:p>
            <a:pPr algn="ctr"/>
            <a:r>
              <a:rPr lang="en" sz="20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zh-CN" altLang="en-US" sz="20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就如身子是一个，却有许多肢体；而且肢体虽多，仍是一个身子。基督也是这样。</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p>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zh-CN" alt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哥林多前书</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70153" y="1413522"/>
            <a:ext cx="6577780" cy="1015663"/>
          </a:xfrm>
          <a:prstGeom prst="rect">
            <a:avLst/>
          </a:prstGeom>
          <a:noFill/>
        </p:spPr>
        <p:txBody>
          <a:bodyPr wrap="square" rtlCol="0">
            <a:spAutoFit/>
          </a:bodyPr>
          <a:lstStyle/>
          <a:p>
            <a:pPr>
              <a:spcBef>
                <a:spcPts val="600"/>
              </a:spcBef>
            </a:pPr>
            <a:r>
              <a:rPr lang="zh-CN" altLang="en-US" sz="2000" b="1" dirty="0"/>
              <a:t>上帝是独一的，但神格的每个成员都有其独特的功能。同样，教会是一体的，但其每个肢体作为基督在地上身体的一部分都有自己的功能（哥林多前书</a:t>
            </a:r>
            <a:r>
              <a:rPr lang="en-US" altLang="zh-CN" sz="2000" b="1" dirty="0"/>
              <a:t>12</a:t>
            </a:r>
            <a:r>
              <a:rPr lang="zh-CN" altLang="en-US" sz="2000" b="1" dirty="0"/>
              <a:t>：</a:t>
            </a:r>
            <a:r>
              <a:rPr lang="en-US" altLang="zh-CN" sz="2000" b="1" dirty="0"/>
              <a:t>12-13</a:t>
            </a:r>
            <a:r>
              <a:rPr lang="zh-CN" altLang="en-US" sz="2000" b="1" dirty="0"/>
              <a:t>）</a:t>
            </a:r>
            <a:r>
              <a:rPr lang="en" sz="2000" b="1" dirty="0"/>
              <a:t>.</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77180" y="5724244"/>
            <a:ext cx="6577780" cy="1015663"/>
          </a:xfrm>
          <a:prstGeom prst="rect">
            <a:avLst/>
          </a:prstGeom>
          <a:noFill/>
        </p:spPr>
        <p:txBody>
          <a:bodyPr wrap="square">
            <a:spAutoFit/>
          </a:bodyPr>
          <a:lstStyle/>
          <a:p>
            <a:pPr>
              <a:spcBef>
                <a:spcPts val="600"/>
              </a:spcBef>
            </a:pPr>
            <a:r>
              <a:rPr lang="zh-CN" altLang="en-US" sz="2000" b="1" dirty="0"/>
              <a:t>这意味着每个人都是必需的</a:t>
            </a:r>
            <a:r>
              <a:rPr lang="en-US" altLang="zh-CN" sz="2000" b="1" dirty="0"/>
              <a:t>;</a:t>
            </a:r>
            <a:r>
              <a:rPr lang="zh-CN" altLang="en-US" sz="2000" b="1" dirty="0"/>
              <a:t>没有人比别人更伟大</a:t>
            </a:r>
            <a:r>
              <a:rPr lang="en-US" altLang="zh-CN" sz="2000" b="1" dirty="0"/>
              <a:t>; </a:t>
            </a:r>
            <a:r>
              <a:rPr lang="zh-CN" altLang="en-US" sz="2000" b="1" dirty="0"/>
              <a:t>每个人都应关心他人的福祉</a:t>
            </a:r>
            <a:r>
              <a:rPr lang="en-US" altLang="zh-CN" sz="2000" b="1" dirty="0"/>
              <a:t>; </a:t>
            </a:r>
            <a:r>
              <a:rPr lang="zh-CN" altLang="en-US" sz="2000" b="1" dirty="0"/>
              <a:t>每个人都应为教会的合一而努力（哥林多前书</a:t>
            </a:r>
            <a:r>
              <a:rPr lang="en-US" altLang="zh-CN" sz="2000" b="1" dirty="0"/>
              <a:t>12</a:t>
            </a:r>
            <a:r>
              <a:rPr lang="zh-CN" altLang="en-US" sz="2000" b="1" dirty="0"/>
              <a:t>：</a:t>
            </a:r>
            <a:r>
              <a:rPr lang="en-US" altLang="zh-CN" sz="2000" b="1" dirty="0"/>
              <a:t>15-27</a:t>
            </a:r>
            <a:r>
              <a:rPr lang="en" sz="2000" b="1" dirty="0"/>
              <a:t>)</a:t>
            </a:r>
            <a:r>
              <a:rPr lang="zh-CN" altLang="en-US" sz="2000" b="1" dirty="0"/>
              <a:t>。</a:t>
            </a:r>
            <a:endParaRPr lang="en" sz="2000" b="1" dirty="0"/>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8" y="4710440"/>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274369" y="2759078"/>
            <a:ext cx="6366958" cy="1323439"/>
          </a:xfrm>
          <a:prstGeom prst="rect">
            <a:avLst/>
          </a:prstGeom>
          <a:noFill/>
        </p:spPr>
        <p:txBody>
          <a:bodyPr wrap="square">
            <a:spAutoFit/>
          </a:bodyPr>
          <a:lstStyle/>
          <a:p>
            <a:pPr lvl="0">
              <a:spcBef>
                <a:spcPts val="600"/>
              </a:spcBef>
              <a:defRPr/>
            </a:pPr>
            <a:r>
              <a:rPr lang="zh-CN" altLang="en-US" sz="2000" b="1" dirty="0">
                <a:solidFill>
                  <a:prstClr val="black"/>
                </a:solidFill>
              </a:rPr>
              <a:t>保罗用人体来比喻教会，强调其多样性中的合一。眼睛拥有“视觉的天赋”，但耳朵没有。然而，两者通过合作相互补充。同样，在教会中，每个人都根据所受的恩赐来履行自己的工作（哥林多前书 </a:t>
            </a:r>
            <a:r>
              <a:rPr lang="en-US" altLang="zh-CN" sz="2000" b="1" dirty="0">
                <a:solidFill>
                  <a:prstClr val="black"/>
                </a:solidFill>
              </a:rPr>
              <a:t>12</a:t>
            </a:r>
            <a:r>
              <a:rPr lang="zh-CN" altLang="en-US" sz="2000" b="1" dirty="0">
                <a:solidFill>
                  <a:prstClr val="black"/>
                </a:solidFill>
              </a:rPr>
              <a:t>：</a:t>
            </a:r>
            <a:r>
              <a:rPr lang="en-US" altLang="zh-CN" sz="2000" b="1" dirty="0">
                <a:solidFill>
                  <a:prstClr val="black"/>
                </a:solidFill>
              </a:rPr>
              <a:t>28-30</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zh-CN"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促成合一的</a:t>
            </a:r>
            <a:endParaRPr lang="en-MY" altLang="zh-C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a:p>
            <a:pPr algn="ctr"/>
            <a:r>
              <a:rPr lang="zh-CN"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元素</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81587366"/>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zh-CN" altLang="en-U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超越一切的爱</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709863" y="645563"/>
            <a:ext cx="9482137" cy="677108"/>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zh-CN" altLang="en-US" sz="20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你们要切切的求那更大的恩赐。我现今把最妙的道指示你们</a:t>
            </a:r>
            <a:r>
              <a:rPr lang="en-US" sz="20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zh-CN" altLang="en-US" sz="20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endParaRPr lang="es-ES" altLang="zh-CN" sz="20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a:p>
            <a:r>
              <a:rPr lang="zh-CN" alt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（哥林多前书 </a:t>
            </a:r>
            <a:r>
              <a:rPr lang="en-US" altLang="zh-C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12</a:t>
            </a:r>
            <a:r>
              <a:rPr lang="zh-CN" alt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n-US" altLang="zh-C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31</a:t>
            </a:r>
            <a:r>
              <a:rPr lang="zh-CN" alt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828922" y="1947401"/>
            <a:ext cx="3314702" cy="1938992"/>
          </a:xfrm>
          <a:prstGeom prst="rect">
            <a:avLst/>
          </a:prstGeom>
          <a:noFill/>
        </p:spPr>
        <p:txBody>
          <a:bodyPr wrap="square" rtlCol="0">
            <a:spAutoFit/>
          </a:bodyPr>
          <a:lstStyle/>
          <a:p>
            <a:pPr>
              <a:spcBef>
                <a:spcPts val="600"/>
              </a:spcBef>
            </a:pPr>
            <a:r>
              <a:rPr lang="zh-CN" altLang="en-US" sz="2000" b="1" dirty="0"/>
              <a:t>爱不是恩赐，而是“最妙的道”（哥林多前书</a:t>
            </a:r>
            <a:r>
              <a:rPr lang="en-US" altLang="zh-CN" sz="2000" b="1" dirty="0"/>
              <a:t>12</a:t>
            </a:r>
            <a:r>
              <a:rPr lang="zh-CN" altLang="en-US" sz="2000" b="1" dirty="0"/>
              <a:t>：</a:t>
            </a:r>
            <a:r>
              <a:rPr lang="en-US" altLang="zh-CN" sz="2000" b="1" dirty="0"/>
              <a:t>31</a:t>
            </a:r>
            <a:r>
              <a:rPr lang="zh-CN" altLang="en-US" sz="2000" b="1" dirty="0"/>
              <a:t>）。它是圣灵在信徒生命中所结的果子（加拉太书</a:t>
            </a:r>
            <a:r>
              <a:rPr lang="en-US" altLang="zh-CN" sz="2000" b="1" dirty="0"/>
              <a:t>5</a:t>
            </a:r>
            <a:r>
              <a:rPr lang="zh-CN" altLang="en-US" sz="2000" b="1" dirty="0"/>
              <a:t>：</a:t>
            </a:r>
            <a:r>
              <a:rPr lang="en-US" altLang="zh-CN" sz="2000" b="1" dirty="0"/>
              <a:t>22</a:t>
            </a:r>
            <a:r>
              <a:rPr lang="zh-CN" altLang="en-US" sz="2000" b="1" dirty="0"/>
              <a:t>）。属 灵的恩赐只能通过爱来被正确使用。</a:t>
            </a:r>
            <a:endParaRPr lang="en" sz="2000" b="1" dirty="0"/>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465092" cy="1323439"/>
          </a:xfrm>
          <a:prstGeom prst="rect">
            <a:avLst/>
          </a:prstGeom>
          <a:noFill/>
        </p:spPr>
        <p:txBody>
          <a:bodyPr wrap="square">
            <a:spAutoFit/>
          </a:bodyPr>
          <a:lstStyle/>
          <a:p>
            <a:pPr>
              <a:spcBef>
                <a:spcPts val="600"/>
              </a:spcBef>
            </a:pPr>
            <a:r>
              <a:rPr lang="zh-CN" altLang="en-US" sz="2000" b="1" dirty="0"/>
              <a:t>没有爱的说方言的恩赐，就像“鸣的锣，响的钹”。没有爱，预言的恩赐、知识的恩赐和信心的恩赐，都算不了什么。没有爱的慷慨恩赐和殉道的恩赐也都变得毫无价值（哥林多前书 </a:t>
            </a:r>
            <a:r>
              <a:rPr lang="en-US" altLang="zh-CN" sz="2000" b="1" dirty="0"/>
              <a:t>13</a:t>
            </a:r>
            <a:r>
              <a:rPr lang="zh-CN" altLang="en-US" sz="2000" b="1" dirty="0"/>
              <a:t>：</a:t>
            </a:r>
            <a:r>
              <a:rPr lang="en-US" altLang="zh-CN" sz="2000" b="1" dirty="0"/>
              <a:t>1-3</a:t>
            </a:r>
            <a:r>
              <a:rPr lang="en" sz="2000" b="1" dirty="0"/>
              <a:t>)</a:t>
            </a:r>
            <a:r>
              <a:rPr lang="zh-CN" altLang="en-US" sz="2000" b="1" dirty="0"/>
              <a:t>。</a:t>
            </a:r>
            <a:endParaRPr lang="en" sz="20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4" y="5975726"/>
            <a:ext cx="6465091" cy="709860"/>
          </a:xfrm>
          <a:prstGeom prst="rect">
            <a:avLst/>
          </a:prstGeom>
          <a:noFill/>
        </p:spPr>
        <p:txBody>
          <a:bodyPr wrap="square">
            <a:spAutoFit/>
          </a:bodyPr>
          <a:lstStyle/>
          <a:p>
            <a:pPr lvl="0">
              <a:spcBef>
                <a:spcPts val="600"/>
              </a:spcBef>
              <a:defRPr/>
            </a:pPr>
            <a:r>
              <a:rPr lang="zh-CN" altLang="en-US" sz="2000" b="1" dirty="0">
                <a:solidFill>
                  <a:prstClr val="black"/>
                </a:solidFill>
              </a:rPr>
              <a:t>哥林多前书</a:t>
            </a:r>
            <a:r>
              <a:rPr lang="en-US" altLang="zh-CN" sz="2000" b="1" dirty="0">
                <a:solidFill>
                  <a:prstClr val="black"/>
                </a:solidFill>
              </a:rPr>
              <a:t>13</a:t>
            </a:r>
            <a:r>
              <a:rPr lang="zh-CN" altLang="en-US" sz="2000" b="1" dirty="0">
                <a:solidFill>
                  <a:prstClr val="black"/>
                </a:solidFill>
              </a:rPr>
              <a:t>：</a:t>
            </a:r>
            <a:r>
              <a:rPr lang="en-US" altLang="zh-CN" sz="2000" b="1" dirty="0">
                <a:solidFill>
                  <a:prstClr val="black"/>
                </a:solidFill>
              </a:rPr>
              <a:t>4-7 </a:t>
            </a:r>
            <a:r>
              <a:rPr lang="zh-CN" altLang="en-US" sz="2000" b="1" dirty="0">
                <a:solidFill>
                  <a:prstClr val="black"/>
                </a:solidFill>
              </a:rPr>
              <a:t>为属灵恩赐的实践中正确的行为提供了坚实的指导：</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45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1834</TotalTime>
  <Words>2274</Words>
  <Application>Microsoft Office PowerPoint</Application>
  <PresentationFormat>Panorámica</PresentationFormat>
  <Paragraphs>113</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Arial</vt:lpstr>
      <vt:lpstr>Comic Sans MS</vt:lpstr>
      <vt:lpstr>Aptos</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111</cp:revision>
  <dcterms:created xsi:type="dcterms:W3CDTF">2026-07-08T13:31:31Z</dcterms:created>
  <dcterms:modified xsi:type="dcterms:W3CDTF">2026-08-02T09:20:15Z</dcterms:modified>
</cp:coreProperties>
</file>