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等线" panose="02010600030101010101" pitchFamily="2" charset="-122"/>
      <p:regular r:id="rId17"/>
      <p:bold r:id="rId18"/>
    </p:embeddedFont>
    <p:embeddedFont>
      <p:font typeface="Comic Sans MS" panose="030F0702030302020204" pitchFamily="66" charset="0"/>
      <p:regular r:id="rId19"/>
      <p:bold r:id="rId20"/>
      <p:italic r:id="rId21"/>
      <p:boldItalic r:id="rId22"/>
    </p:embeddedFont>
    <p:embeddedFont>
      <p:font typeface="Constantia" panose="02030602050306030303" pitchFamily="18" charset="0"/>
      <p:regular r:id="rId23"/>
      <p:bold r:id="rId24"/>
      <p:italic r:id="rId25"/>
      <p:boldItalic r:id="rId26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zh-CN" altLang="en-US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爱的写照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爱的至高无上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最妙的道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爱的特征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爱会做什么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爱不会做的事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耶稣的写照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爱的坚持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最大的美德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它恒久忍耐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它有恩慈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它为真理而欢欣鼓舞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zh-CN" altLang="en-US" sz="1800" b="1" noProof="0" dirty="0"/>
            <a:t>：保持长远的精神，忍耐，耐心</a:t>
          </a:r>
          <a:endParaRPr lang="en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保持耐心，容忍他人的错误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zh-CN" altLang="en-US" sz="1800" b="1" noProof="0" dirty="0"/>
            <a:t>凭善意行事</a:t>
          </a:r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它仁慈且富有同情心</a:t>
          </a:r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zh-CN" altLang="en-US" sz="1800" b="1" noProof="0" dirty="0"/>
            <a:t>表达同情，祝贺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它与支持真理的人同庆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它凡事包容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zh-CN" altLang="en-US" sz="1800" b="1" noProof="0" dirty="0"/>
            <a:t>：用沉默掩盖（耐心忍耐）</a:t>
          </a:r>
          <a:endParaRPr lang="en" sz="18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600" b="1" noProof="0" dirty="0"/>
            <a:t>隐藏并保持沉默，不暴露他人的错误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它凡事相信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</a:t>
          </a:r>
          <a:r>
            <a:rPr lang="zh-CN" altLang="en-US" sz="1800" b="1" noProof="0" dirty="0"/>
            <a:t>要有信心，要给予认可，要信任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它不是谴责，而是实行疑罪从无的方针</a:t>
          </a:r>
          <a:endParaRPr lang="en" sz="18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它凡事盼望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zh-CN" altLang="en-US" sz="1800" b="1" noProof="0" dirty="0"/>
            <a:t>等待还是信任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永远期待好事会发生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它凡事忍耐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zh-CN" altLang="en-US" sz="1800" b="1" noProof="0" dirty="0"/>
            <a:t>抵抗，忍耐，坚韧，坚持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忍受艰难、考验和迫害</a:t>
          </a:r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它不嫉妒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2000" b="1" noProof="0" dirty="0"/>
            <a:t>: </a:t>
          </a:r>
          <a:r>
            <a:rPr lang="zh-CN" altLang="en-US" sz="2000" b="1" noProof="0" dirty="0"/>
            <a:t>有一种灼烧的感觉</a:t>
          </a:r>
          <a:endParaRPr lang="en" sz="20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它并不嫉妒那些拥有其他天赋或美德的人</a:t>
          </a:r>
          <a:endParaRPr lang="en" sz="20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它不自夸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zh-CN" altLang="en-US" sz="2000" b="1" noProof="0" dirty="0"/>
            <a:t>为了炫耀</a:t>
          </a:r>
          <a:endParaRPr lang="en" sz="20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它不想被别人赞扬</a:t>
          </a:r>
          <a:endParaRPr lang="en" sz="20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它不张狂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zh-CN" altLang="en-US" sz="2000" b="1" noProof="0" dirty="0"/>
            <a:t>膨胀，骄傲</a:t>
          </a:r>
          <a:endParaRPr lang="en" sz="20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它对自己没有夸张的看法</a:t>
          </a:r>
          <a:endParaRPr lang="en" sz="20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它不做害羞的事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zh-CN" altLang="en-US" sz="2000" b="1" noProof="0" dirty="0"/>
            <a:t>行为不当</a:t>
          </a:r>
          <a:endParaRPr lang="en" sz="20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它不违背社会和道德规范</a:t>
          </a:r>
          <a:endParaRPr lang="en" sz="20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它不求自己的益处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zh-CN" altLang="en-US" sz="2000" b="1" noProof="0" dirty="0"/>
            <a:t>去寻找</a:t>
          </a:r>
          <a:endParaRPr lang="en" sz="20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它为了他人的利益放弃了自己的权利</a:t>
          </a:r>
          <a:endParaRPr lang="en" sz="20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它不轻易发怒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zh-CN" altLang="en-US" sz="1800" b="1" noProof="0" dirty="0"/>
            <a:t>：</a:t>
          </a:r>
          <a:r>
            <a:rPr lang="zh-CN" altLang="en-US" sz="2000" b="1" noProof="0" dirty="0"/>
            <a:t>用来磨砺某物，激怒</a:t>
          </a:r>
          <a:r>
            <a:rPr lang="zh-CN" altLang="en-US" sz="1800" b="1" noProof="0" dirty="0"/>
            <a:t>。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它既不易怒，也不过于敏感</a:t>
          </a:r>
          <a:endParaRPr lang="en" sz="20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它不计算人的恶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</a:t>
          </a:r>
          <a:r>
            <a:rPr lang="zh-CN" altLang="en-US" sz="2000" b="1" noProof="0" dirty="0"/>
            <a:t>盘点</a:t>
          </a:r>
          <a:endParaRPr lang="en" sz="20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/>
            <a:t>它宽恕并忽视所受的冒犯</a:t>
          </a:r>
          <a:endParaRPr lang="en" sz="20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它不喜欢不义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zh-CN" altLang="en-US" sz="1800" b="1" noProof="0" dirty="0"/>
            <a:t>要开心、快乐，或者感觉良好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1800" b="1" noProof="0" dirty="0"/>
            <a:t>它不为错误而欢欣鼓舞，而是致力于纠正错误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他有恩慈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 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他恒久忍耐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他喜爱真理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他凡事包容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他没有定那个罪人的罪，反而赦免了她（约翰福音</a:t>
          </a:r>
          <a:r>
            <a:rPr lang="en-US" altLang="zh-CN" sz="2000" b="1" noProof="0" dirty="0"/>
            <a:t>8</a:t>
          </a:r>
          <a:r>
            <a:rPr lang="zh-CN" altLang="en-US" sz="2000" b="1" noProof="0" dirty="0"/>
            <a:t>：</a:t>
          </a:r>
          <a:r>
            <a:rPr lang="en-US" altLang="zh-CN" sz="2000" b="1" noProof="0" dirty="0"/>
            <a:t>10-11</a:t>
          </a:r>
          <a:r>
            <a:rPr lang="en" sz="2000" b="1" noProof="0" dirty="0"/>
            <a:t>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他凡事相信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他信赖撒该的真诚（路加福音</a:t>
          </a:r>
          <a:r>
            <a:rPr lang="en-US" altLang="zh-CN" sz="2000" b="1" noProof="0" dirty="0"/>
            <a:t>19</a:t>
          </a:r>
          <a:r>
            <a:rPr lang="zh-CN" altLang="en-US" sz="2000" b="1" noProof="0" dirty="0"/>
            <a:t>：</a:t>
          </a:r>
          <a:r>
            <a:rPr lang="en-US" altLang="zh-CN" sz="2000" b="1" noProof="0" dirty="0"/>
            <a:t>8-9</a:t>
          </a:r>
          <a:r>
            <a:rPr lang="en" sz="2000" b="1" noProof="0" dirty="0"/>
            <a:t>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他凡事盼望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 他装备了十二个人去执行一项“不可能完成”的任务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他凡事忍耐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 他忍受了饥饿、拒绝、痛苦和迫害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E1A603F1-2EE6-4C5A-B3C8-6DB48DB023ED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  的人</a:t>
          </a:r>
          <a:endParaRPr lang="en" sz="2000" b="1" noProof="0" dirty="0"/>
        </a:p>
      </dgm:t>
    </dgm:pt>
    <dgm:pt modelId="{7E17E80A-AB4F-44A5-9856-9DBAD95213D7}" type="parTrans" cxnId="{31C287F1-432A-48FC-A008-BDE35DF539E2}">
      <dgm:prSet/>
      <dgm:spPr/>
      <dgm:t>
        <a:bodyPr/>
        <a:lstStyle/>
        <a:p>
          <a:endParaRPr lang="en-MY"/>
        </a:p>
      </dgm:t>
    </dgm:pt>
    <dgm:pt modelId="{3AA6C603-8D1A-42FC-BF59-9CA51A45FA1A}" type="sibTrans" cxnId="{31C287F1-432A-48FC-A008-BDE35DF539E2}">
      <dgm:prSet/>
      <dgm:spPr/>
      <dgm:t>
        <a:bodyPr/>
        <a:lstStyle/>
        <a:p>
          <a:endParaRPr lang="en-MY"/>
        </a:p>
      </dgm:t>
    </dgm:pt>
    <dgm:pt modelId="{FDB501AB-D67E-48B7-9343-4FE5FB4AE8B3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 他忍受了殴打、   侮辱和轻蔑</a:t>
          </a:r>
          <a:endParaRPr lang="en" sz="2000" b="1" noProof="0" dirty="0"/>
        </a:p>
      </dgm:t>
    </dgm:pt>
    <dgm:pt modelId="{D1F034CA-B046-427B-AD57-7C130279F307}" type="parTrans" cxnId="{8437F477-88C6-4431-9977-3672A5837249}">
      <dgm:prSet/>
      <dgm:spPr/>
      <dgm:t>
        <a:bodyPr/>
        <a:lstStyle/>
        <a:p>
          <a:endParaRPr lang="en-MY"/>
        </a:p>
      </dgm:t>
    </dgm:pt>
    <dgm:pt modelId="{458DEB30-72C4-402E-AA43-B3DC5D9B97EA}" type="sibTrans" cxnId="{8437F477-88C6-4431-9977-3672A5837249}">
      <dgm:prSet/>
      <dgm:spPr/>
      <dgm:t>
        <a:bodyPr/>
        <a:lstStyle/>
        <a:p>
          <a:endParaRPr lang="en-MY"/>
        </a:p>
      </dgm:t>
    </dgm:pt>
    <dgm:pt modelId="{19ADC4BA-FBAD-4C91-86B7-E6DC27AACF94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（马太福音</a:t>
          </a:r>
          <a:r>
            <a:rPr lang="en-US" altLang="zh-CN" sz="2000" b="1" noProof="0" dirty="0"/>
            <a:t>27</a:t>
          </a:r>
          <a:r>
            <a:rPr lang="zh-CN" altLang="en-US" sz="2000" b="1" noProof="0" dirty="0"/>
            <a:t>：</a:t>
          </a:r>
          <a:r>
            <a:rPr lang="en-US" altLang="zh-CN" sz="2000" b="1" noProof="0" dirty="0"/>
            <a:t>27-31</a:t>
          </a:r>
          <a:r>
            <a:rPr lang="en" sz="2000" b="1" noProof="0" dirty="0"/>
            <a:t>)</a:t>
          </a:r>
        </a:p>
      </dgm:t>
    </dgm:pt>
    <dgm:pt modelId="{8CA54FC1-E8D1-4DB7-B297-A177AAFBDE85}" type="parTrans" cxnId="{AAD1159E-8B2A-43BB-B712-513E621CAB7F}">
      <dgm:prSet/>
      <dgm:spPr/>
      <dgm:t>
        <a:bodyPr/>
        <a:lstStyle/>
        <a:p>
          <a:endParaRPr lang="en-MY"/>
        </a:p>
      </dgm:t>
    </dgm:pt>
    <dgm:pt modelId="{4397BA84-C903-4CAF-8274-DB921168EA44}" type="sibTrans" cxnId="{AAD1159E-8B2A-43BB-B712-513E621CAB7F}">
      <dgm:prSet/>
      <dgm:spPr/>
      <dgm:t>
        <a:bodyPr/>
        <a:lstStyle/>
        <a:p>
          <a:endParaRPr lang="en-MY"/>
        </a:p>
      </dgm:t>
    </dgm:pt>
    <dgm:pt modelId="{24102015-930C-4D97-A67E-2F7FD0F6A466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  他以清晰和坚定的态度传授真理</a:t>
          </a:r>
          <a:endParaRPr lang="en" sz="2000" b="1" noProof="0" dirty="0"/>
        </a:p>
      </dgm:t>
    </dgm:pt>
    <dgm:pt modelId="{9ED0F7D9-EBBF-4402-A52E-21A0AAC164F8}" type="parTrans" cxnId="{8909B3E2-545B-49AA-8B51-9D19E011814D}">
      <dgm:prSet/>
      <dgm:spPr/>
      <dgm:t>
        <a:bodyPr/>
        <a:lstStyle/>
        <a:p>
          <a:endParaRPr lang="en-MY"/>
        </a:p>
      </dgm:t>
    </dgm:pt>
    <dgm:pt modelId="{01D54F71-14BC-45B2-8441-97AD8849E793}" type="sibTrans" cxnId="{8909B3E2-545B-49AA-8B51-9D19E011814D}">
      <dgm:prSet/>
      <dgm:spPr/>
      <dgm:t>
        <a:bodyPr/>
        <a:lstStyle/>
        <a:p>
          <a:endParaRPr lang="en-MY"/>
        </a:p>
      </dgm:t>
    </dgm:pt>
    <dgm:pt modelId="{424F6B08-005B-42E9-8048-0C2207AE9FC4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/>
            <a:t>他关心任何受苦</a:t>
          </a:r>
          <a:endParaRPr lang="en" sz="2000" b="1" noProof="0" dirty="0"/>
        </a:p>
      </dgm:t>
    </dgm:pt>
    <dgm:pt modelId="{A83CA4DE-2542-4500-A9A2-37AC52BE08C2}" type="parTrans" cxnId="{82FC159B-D351-4470-8A4C-DFC80514FC39}">
      <dgm:prSet/>
      <dgm:spPr/>
      <dgm:t>
        <a:bodyPr/>
        <a:lstStyle/>
        <a:p>
          <a:endParaRPr lang="en-MY"/>
        </a:p>
      </dgm:t>
    </dgm:pt>
    <dgm:pt modelId="{A6EB3EA6-2084-46C3-9147-2DB7F2DFE688}" type="sibTrans" cxnId="{82FC159B-D351-4470-8A4C-DFC80514FC39}">
      <dgm:prSet/>
      <dgm:spPr/>
      <dgm:t>
        <a:bodyPr/>
        <a:lstStyle/>
        <a:p>
          <a:endParaRPr lang="en-MY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F51D1A0F-200E-40B5-B8DC-6D4E5CFBBFD8}" type="presOf" srcId="{424F6B08-005B-42E9-8048-0C2207AE9FC4}" destId="{12135B33-CA5D-41D4-9929-D7856F832943}" srcOrd="0" destOrd="1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1DCE274A-9E36-4744-A051-367981332E2A}" type="presOf" srcId="{FDB501AB-D67E-48B7-9343-4FE5FB4AE8B3}" destId="{D4237A3E-5571-4EE4-9B20-86DFEDA13A0A}" srcOrd="0" destOrd="1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8437F477-88C6-4431-9977-3672A5837249}" srcId="{02996000-93A7-40BF-A600-FFEBB62DBB1D}" destId="{FDB501AB-D67E-48B7-9343-4FE5FB4AE8B3}" srcOrd="1" destOrd="0" parTransId="{D1F034CA-B046-427B-AD57-7C130279F307}" sibTransId="{458DEB30-72C4-402E-AA43-B3DC5D9B97EA}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16842D7C-D24B-4DBB-96D2-964D4724A05C}" type="presOf" srcId="{19ADC4BA-FBAD-4C91-86B7-E6DC27AACF94}" destId="{D4237A3E-5571-4EE4-9B20-86DFEDA13A0A}" srcOrd="0" destOrd="2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82FC159B-D351-4470-8A4C-DFC80514FC39}" srcId="{275B2929-E593-40FA-B862-9A545C10F334}" destId="{424F6B08-005B-42E9-8048-0C2207AE9FC4}" srcOrd="1" destOrd="0" parTransId="{A83CA4DE-2542-4500-A9A2-37AC52BE08C2}" sibTransId="{A6EB3EA6-2084-46C3-9147-2DB7F2DFE688}"/>
    <dgm:cxn modelId="{17A8BB9B-8F83-4BEB-A7B7-1F66920CC771}" type="presOf" srcId="{E1A603F1-2EE6-4C5A-B3C8-6DB48DB023ED}" destId="{12135B33-CA5D-41D4-9929-D7856F832943}" srcOrd="0" destOrd="2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AAD1159E-8B2A-43BB-B712-513E621CAB7F}" srcId="{02996000-93A7-40BF-A600-FFEBB62DBB1D}" destId="{19ADC4BA-FBAD-4C91-86B7-E6DC27AACF94}" srcOrd="2" destOrd="0" parTransId="{8CA54FC1-E8D1-4DB7-B297-A177AAFBDE85}" sibTransId="{4397BA84-C903-4CAF-8274-DB921168EA44}"/>
    <dgm:cxn modelId="{572D83A2-C216-4432-8913-A7D03EAACD83}" type="presOf" srcId="{24102015-930C-4D97-A67E-2F7FD0F6A466}" destId="{272044C8-82C9-4304-86A3-F40495CED94B}" srcOrd="0" destOrd="1" presId="urn:microsoft.com/office/officeart/2005/8/layout/bList2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8909B3E2-545B-49AA-8B51-9D19E011814D}" srcId="{F779CF18-B742-4B78-B721-EAC11365D8FF}" destId="{24102015-930C-4D97-A67E-2F7FD0F6A466}" srcOrd="1" destOrd="0" parTransId="{9ED0F7D9-EBBF-4402-A52E-21A0AAC164F8}" sibTransId="{01D54F71-14BC-45B2-8441-97AD8849E793}"/>
    <dgm:cxn modelId="{31C287F1-432A-48FC-A008-BDE35DF539E2}" srcId="{275B2929-E593-40FA-B862-9A545C10F334}" destId="{E1A603F1-2EE6-4C5A-B3C8-6DB48DB023ED}" srcOrd="2" destOrd="0" parTransId="{7E17E80A-AB4F-44A5-9856-9DBAD95213D7}" sibTransId="{3AA6C603-8D1A-42FC-BF59-9CA51A45FA1A}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他不嫉妒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他不追求荣誉，而是与谦卑的人交往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1800" b="1" noProof="0" dirty="0">
              <a:solidFill>
                <a:schemeClr val="tx1"/>
              </a:solidFill>
            </a:rPr>
            <a:t>他不自夸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虽然他是宇宙之王，但他从不自夸  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1800" b="1" noProof="0" dirty="0">
              <a:solidFill>
                <a:schemeClr val="tx1"/>
              </a:solidFill>
            </a:rPr>
            <a:t>他不张狂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他愿意做最卑微的工作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1800" b="1" noProof="0" dirty="0">
              <a:solidFill>
                <a:schemeClr val="tx1"/>
              </a:solidFill>
            </a:rPr>
            <a:t>他不做害羞的事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他对每个人都有礼貌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1800" b="1" noProof="0" dirty="0">
              <a:solidFill>
                <a:schemeClr val="tx1"/>
              </a:solidFill>
            </a:rPr>
            <a:t>他不求自己的益处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他总是遵从父的旨意（约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38</a:t>
          </a: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）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他不轻易发怒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即使他们打他，他也以礼貌回应（约翰福音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</a:t>
          </a: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22-23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他不计算人的恶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他为钉死他的人求赦免（路加福音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34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zh-CN" altLang="en-US" sz="1800" b="1" noProof="0" dirty="0">
              <a:solidFill>
                <a:schemeClr val="tx1"/>
              </a:solidFill>
            </a:rPr>
            <a:t>他不喜欢不义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他严厉的斥责不公的法利赛人        （马太福音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zh-CN" alt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27-28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爱的写照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爱的至高无上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最妙的道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爱的特征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爱会做什么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爱不会做的事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耶稣的写照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爱的坚持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最大的美德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它恒久忍耐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zh-CN" altLang="en-US" sz="1800" b="1" kern="1200" noProof="0" dirty="0"/>
            <a:t>：保持长远的精神，忍耐，耐心</a:t>
          </a:r>
          <a:endParaRPr lang="en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保持耐心，容忍他人的错误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它有恩慈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zh-CN" altLang="en-US" sz="1800" b="1" kern="1200" noProof="0" dirty="0"/>
            <a:t>凭善意行事</a:t>
          </a: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它仁慈且富有同情心</a:t>
          </a: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它为真理而欢欣鼓舞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zh-CN" altLang="en-US" sz="1800" b="1" kern="1200" noProof="0" dirty="0"/>
            <a:t>表达同情，祝贺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它与支持真理的人同庆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它凡事包容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zh-CN" altLang="en-US" sz="1800" b="1" kern="1200" noProof="0" dirty="0"/>
            <a:t>：用沉默掩盖（耐心忍耐）</a:t>
          </a:r>
          <a:endParaRPr lang="en" sz="18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b="1" kern="1200" noProof="0" dirty="0"/>
            <a:t>隐藏并保持沉默，不暴露他人的错误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它凡事相信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</a:t>
          </a:r>
          <a:r>
            <a:rPr lang="zh-CN" altLang="en-US" sz="1800" b="1" kern="1200" noProof="0" dirty="0"/>
            <a:t>要有信心，要给予认可，要信任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它不是谴责，而是实行疑罪从无的方针</a:t>
          </a:r>
          <a:endParaRPr lang="en" sz="18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它凡事盼望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zh-CN" altLang="en-US" sz="1800" b="1" kern="1200" noProof="0" dirty="0"/>
            <a:t>等待还是信任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永远期待好事会发生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它凡事忍耐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zh-CN" altLang="en-US" sz="1800" b="1" kern="1200" noProof="0" dirty="0"/>
            <a:t>抵抗，忍耐，坚韧，坚持</a:t>
          </a: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忍受艰难、考验和迫害</a:t>
          </a: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它不嫉妒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2000" b="1" kern="1200" noProof="0" dirty="0"/>
            <a:t>: </a:t>
          </a:r>
          <a:r>
            <a:rPr lang="zh-CN" altLang="en-US" sz="2000" b="1" kern="1200" noProof="0" dirty="0"/>
            <a:t>有一种灼烧的感觉</a:t>
          </a:r>
          <a:endParaRPr lang="en" sz="20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它并不嫉妒那些拥有其他天赋或美德的人</a:t>
          </a:r>
          <a:endParaRPr lang="en" sz="20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它不自夸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zh-CN" altLang="en-US" sz="2000" b="1" kern="1200" noProof="0" dirty="0"/>
            <a:t>为了炫耀</a:t>
          </a:r>
          <a:endParaRPr lang="en" sz="20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它不想被别人赞扬</a:t>
          </a:r>
          <a:endParaRPr lang="en" sz="20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它不张狂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zh-CN" altLang="en-US" sz="2000" b="1" kern="1200" noProof="0" dirty="0"/>
            <a:t>膨胀，骄傲</a:t>
          </a:r>
          <a:endParaRPr lang="en" sz="20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它对自己没有夸张的看法</a:t>
          </a:r>
          <a:endParaRPr lang="en" sz="20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它不做害羞的事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zh-CN" altLang="en-US" sz="2000" b="1" kern="1200" noProof="0" dirty="0"/>
            <a:t>行为不当</a:t>
          </a:r>
          <a:endParaRPr lang="en" sz="20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它不违背社会和道德规范</a:t>
          </a:r>
          <a:endParaRPr lang="en" sz="20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它不求自己的益处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zh-CN" altLang="en-US" sz="2000" b="1" kern="1200" noProof="0" dirty="0"/>
            <a:t>去寻找</a:t>
          </a:r>
          <a:endParaRPr lang="en" sz="20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它为了他人的利益放弃了自己的权利</a:t>
          </a:r>
          <a:endParaRPr lang="en" sz="20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它不轻易发怒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zh-CN" altLang="en-US" sz="1800" b="1" kern="1200" noProof="0" dirty="0"/>
            <a:t>：</a:t>
          </a:r>
          <a:r>
            <a:rPr lang="zh-CN" altLang="en-US" sz="2000" b="1" kern="1200" noProof="0" dirty="0"/>
            <a:t>用来磨砺某物，激怒</a:t>
          </a:r>
          <a:r>
            <a:rPr lang="zh-CN" altLang="en-US" sz="1800" b="1" kern="1200" noProof="0" dirty="0"/>
            <a:t>。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它既不易怒，也不过于敏感</a:t>
          </a:r>
          <a:endParaRPr lang="en" sz="20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它不计算人的恶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</a:t>
          </a:r>
          <a:r>
            <a:rPr lang="zh-CN" altLang="en-US" sz="2000" b="1" kern="1200" noProof="0" dirty="0"/>
            <a:t>盘点</a:t>
          </a:r>
          <a:endParaRPr lang="en" sz="2000" b="1" kern="1200" noProof="0" dirty="0"/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/>
            <a:t>它宽恕并忽视所受的冒犯</a:t>
          </a:r>
          <a:endParaRPr lang="en" sz="20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它不喜欢不义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zh-CN" altLang="en-US" sz="1800" b="1" kern="1200" noProof="0" dirty="0"/>
            <a:t>要开心、快乐，或者感觉良好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/>
            <a:t>它不为错误而欢欣鼓舞，而是致力于纠正错误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 他忍受了殴打、   侮辱和轻蔑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（马太福音</a:t>
          </a:r>
          <a:r>
            <a:rPr lang="en-US" altLang="zh-CN" sz="2000" b="1" kern="1200" noProof="0" dirty="0"/>
            <a:t>27</a:t>
          </a:r>
          <a:r>
            <a:rPr lang="zh-CN" altLang="en-US" sz="2000" b="1" kern="1200" noProof="0" dirty="0"/>
            <a:t>：</a:t>
          </a:r>
          <a:r>
            <a:rPr lang="en-US" altLang="zh-CN" sz="2000" b="1" kern="1200" noProof="0" dirty="0"/>
            <a:t>27-31</a:t>
          </a:r>
          <a:r>
            <a:rPr lang="en" sz="2000" b="1" kern="1200" noProof="0" dirty="0"/>
            <a:t>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他恒久忍耐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 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他关心任何受苦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  的人</a:t>
          </a: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他有恩慈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他以清晰和坚定的态度传授真理</a:t>
          </a: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他喜爱真理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他没有定那个罪人的罪，反而赦免了她（约翰福音</a:t>
          </a:r>
          <a:r>
            <a:rPr lang="en-US" altLang="zh-CN" sz="2000" b="1" kern="1200" noProof="0" dirty="0"/>
            <a:t>8</a:t>
          </a:r>
          <a:r>
            <a:rPr lang="zh-CN" altLang="en-US" sz="2000" b="1" kern="1200" noProof="0" dirty="0"/>
            <a:t>：</a:t>
          </a:r>
          <a:r>
            <a:rPr lang="en-US" altLang="zh-CN" sz="2000" b="1" kern="1200" noProof="0" dirty="0"/>
            <a:t>10-11</a:t>
          </a:r>
          <a:r>
            <a:rPr lang="en" sz="2000" b="1" kern="1200" noProof="0" dirty="0"/>
            <a:t>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他凡事包容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他信赖撒该的真诚（路加福音</a:t>
          </a:r>
          <a:r>
            <a:rPr lang="en-US" altLang="zh-CN" sz="2000" b="1" kern="1200" noProof="0" dirty="0"/>
            <a:t>19</a:t>
          </a:r>
          <a:r>
            <a:rPr lang="zh-CN" altLang="en-US" sz="2000" b="1" kern="1200" noProof="0" dirty="0"/>
            <a:t>：</a:t>
          </a:r>
          <a:r>
            <a:rPr lang="en-US" altLang="zh-CN" sz="2000" b="1" kern="1200" noProof="0" dirty="0"/>
            <a:t>8-9</a:t>
          </a:r>
          <a:r>
            <a:rPr lang="en" sz="2000" b="1" kern="1200" noProof="0" dirty="0"/>
            <a:t>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他凡事相信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 他装备了十二个人去执行一项“不可能完成”的任务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他凡事盼望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/>
            <a:t>   他忍受了饥饿、拒绝、痛苦和迫害</a:t>
          </a: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他凡事忍耐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他不追求荣誉，而是与谦卑的人交往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他不嫉妒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虽然他是宇宙之王，但他从不自夸  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>
              <a:solidFill>
                <a:schemeClr val="tx1"/>
              </a:solidFill>
            </a:rPr>
            <a:t>他不自夸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他愿意做最卑微的工作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>
              <a:solidFill>
                <a:schemeClr val="tx1"/>
              </a:solidFill>
            </a:rPr>
            <a:t>他不张狂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他对每个人都有礼貌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>
              <a:solidFill>
                <a:schemeClr val="tx1"/>
              </a:solidFill>
            </a:rPr>
            <a:t>他不做害羞的事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他总是遵从父的旨意（约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38</a:t>
          </a: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）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>
              <a:solidFill>
                <a:schemeClr val="tx1"/>
              </a:solidFill>
            </a:rPr>
            <a:t>他不求自己的益处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即使他们打他，他也以礼貌回应（约翰福音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</a:t>
          </a: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22-23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他不轻易发怒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他为钉死他的人求赦免（路加福音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34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他不计算人的恶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他严厉的斥责不公的法利赛人        （马太福音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：</a:t>
          </a:r>
          <a:r>
            <a:rPr lang="en-US" altLang="zh-C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27-28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noProof="0" dirty="0">
              <a:solidFill>
                <a:schemeClr val="tx1"/>
              </a:solidFill>
            </a:rPr>
            <a:t>他不喜欢不义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3374065" y="349218"/>
            <a:ext cx="5068186" cy="1028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zh-CN" alt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爱的写照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028593" y="3315531"/>
            <a:ext cx="3775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二零二六年八月十五日，第七课</a:t>
            </a:r>
            <a:endParaRPr lang="en" sz="2000" b="1" noProof="0" dirty="0">
              <a:solidFill>
                <a:srgbClr val="EDE4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6002485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zh-CN" alt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耶稣的写照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你们要彼此相爱，像我爱你们一样，这就是我的命令。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（约翰福音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6000" b="1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坚韧永不止息
的爱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最大的美德</a:t>
            </a:r>
            <a:endParaRPr lang="en" sz="4400" b="1" spc="3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7710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如今常存的有信，有望，有爱；这三样，其中最大的是爱。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（哥林多前书 </a:t>
            </a: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）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78071" y="1559066"/>
            <a:ext cx="63362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哥林多人他们所行的正是在描绘爱所不做的事：他们嫉妒</a:t>
            </a:r>
            <a:r>
              <a:rPr lang="en-US" altLang="zh-CN" sz="2000" b="1" dirty="0"/>
              <a:t>; </a:t>
            </a:r>
            <a:r>
              <a:rPr lang="zh-CN" altLang="en-US" sz="2000" b="1" dirty="0"/>
              <a:t>自夸</a:t>
            </a:r>
            <a:r>
              <a:rPr lang="en-US" altLang="zh-CN" sz="2000" b="1" dirty="0"/>
              <a:t>;  </a:t>
            </a:r>
            <a:r>
              <a:rPr lang="zh-CN" altLang="en-US" sz="2000" b="1" dirty="0"/>
              <a:t>虚荣</a:t>
            </a:r>
            <a:r>
              <a:rPr lang="en-US" altLang="zh-CN" sz="2000" b="1" dirty="0"/>
              <a:t>; </a:t>
            </a:r>
            <a:r>
              <a:rPr lang="zh-CN" altLang="en-US" sz="2000" b="1" dirty="0"/>
              <a:t>他们行为不当 </a:t>
            </a:r>
            <a:r>
              <a:rPr lang="en-US" altLang="zh-CN" sz="2000" b="1" dirty="0"/>
              <a:t>; </a:t>
            </a:r>
            <a:r>
              <a:rPr lang="zh-CN" altLang="en-US" sz="2000" b="1" dirty="0"/>
              <a:t>他们自私</a:t>
            </a:r>
            <a:r>
              <a:rPr lang="en-US" altLang="zh-CN" sz="2000" b="1" dirty="0"/>
              <a:t>; </a:t>
            </a:r>
            <a:r>
              <a:rPr lang="zh-CN" altLang="en-US" sz="2000" b="1" dirty="0"/>
              <a:t>他们很容易被激怒</a:t>
            </a:r>
            <a:r>
              <a:rPr lang="en-US" altLang="zh-CN" sz="2000" b="1" dirty="0"/>
              <a:t>;</a:t>
            </a:r>
            <a:r>
              <a:rPr lang="zh-CN" altLang="en-US" sz="2000" b="1" dirty="0"/>
              <a:t>他们心怀怨恨 </a:t>
            </a:r>
            <a:r>
              <a:rPr lang="en-US" altLang="zh-CN" sz="2000" b="1" dirty="0"/>
              <a:t>; </a:t>
            </a:r>
            <a:r>
              <a:rPr lang="zh-CN" altLang="en-US" sz="2000" b="1" dirty="0"/>
              <a:t>他们容忍罪恶。</a:t>
            </a:r>
            <a:endParaRPr lang="en" sz="2000" b="1" noProof="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725857" y="4858694"/>
            <a:ext cx="50366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当耶稣降临时，罪将不复存在，我们将与他同享永生。届时，预言、方言和其他恩赐，以及信心和盼望，将不再必要。但爱却将永存。    （哥林多前书 </a:t>
            </a:r>
            <a:r>
              <a:rPr lang="en-US" altLang="zh-CN" sz="2000" b="1" dirty="0"/>
              <a:t>13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8</a:t>
            </a:r>
            <a:r>
              <a:rPr lang="zh-CN" altLang="en-US" sz="2000" b="1" dirty="0"/>
              <a:t>）</a:t>
            </a:r>
            <a:endParaRPr lang="en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3362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像他们一样，我们必须摒弃这些缺点，正如保罗教导我们的，要充满爱的美德，才能正确的运用属灵的恩赐。他还邀请我们也要追求拥有另外两个美德：信心和盼望。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zh-CN" altLang="en-US" sz="3600" b="1" dirty="0">
                <a:latin typeface="Constantia" panose="02030602050306030303" pitchFamily="18" charset="0"/>
              </a:rPr>
              <a:t>上帝就是爱。圣父圣子的爱是每一位信徒的特质。上帝的圣言是将神圣之爱传给世人的通渠。上帝的真理是通达理智的媒介。圣灵也赐予凡与神圣使者合作的世人。祂改变人的思想和品格，使人可以恒心忍耐，如同看见那不能看见的主。惟信服真理，并接受了圣灵，世人才能享受全备的爱。</a:t>
            </a:r>
            <a:r>
              <a:rPr lang="en" sz="36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5627681" y="5560962"/>
            <a:ext cx="5570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800" b="1" noProof="0" dirty="0"/>
              <a:t>怀爱伦（天父关怀你。十月九日）</a:t>
            </a:r>
            <a:endParaRPr lang="en" sz="2800" b="1" noProof="0" dirty="0"/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38664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如今常存的有信，有望，有爱；这三样，其中最大的是爱。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lvl="0" algn="ctr"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( </a:t>
            </a:r>
            <a:r>
              <a:rPr lang="zh-CN" alt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哥林多前书 </a:t>
            </a:r>
            <a:r>
              <a:rPr lang="en-US" altLang="zh-CN" b="1" dirty="0">
                <a:solidFill>
                  <a:srgbClr val="C00000"/>
                </a:solidFill>
                <a:latin typeface="Comic Sans MS" panose="030F0702030302020204" pitchFamily="66" charset="0"/>
              </a:rPr>
              <a:t>13</a:t>
            </a:r>
            <a:r>
              <a:rPr lang="zh-CN" alt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rgbClr val="C00000"/>
                </a:solidFill>
                <a:latin typeface="Comic Sans MS" panose="030F0702030302020204" pitchFamily="66" charset="0"/>
              </a:rPr>
              <a:t>13</a:t>
            </a:r>
            <a:r>
              <a:rPr lang="zh-CN" alt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哥林多前书第十三章被称为“爱的章节”。它非定义浪漫的爱，而是一种更深层次的爱：神的爱。</a:t>
            </a:r>
            <a:endParaRPr lang="en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525760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爱是我们所有行为的驱动力，是我们为所交往之人而做有益之事的理由。</a:t>
            </a:r>
            <a:endParaRPr lang="en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保罗精彩地解释了如何在我们生命中彰显神的爱，这爱已倾注在我们的心中（罗马书 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5</a:t>
            </a:r>
            <a:r>
              <a:rPr lang="en" sz="2000" b="1" noProof="0" dirty="0"/>
              <a:t>)</a:t>
            </a:r>
            <a:r>
              <a:rPr lang="zh-CN" altLang="en-US" sz="2000" b="1" noProof="0" dirty="0"/>
              <a:t>。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zh-CN" altLang="en-US"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爱的至高无上</a:t>
            </a:r>
            <a:endParaRPr lang="en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4400" b="1" dirty="0">
                <a:ln/>
                <a:solidFill>
                  <a:schemeClr val="accent3"/>
                </a:solidFill>
              </a:rPr>
              <a:t>最妙之道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你们要切切的求那更大的恩赐。我现今把最妙的道指示你们。</a:t>
            </a:r>
            <a:r>
              <a:rPr lang="en" sz="20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( </a:t>
            </a:r>
            <a:r>
              <a:rPr lang="zh-CN" alt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哥林多前书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保罗在哥林多前书</a:t>
            </a:r>
            <a:r>
              <a:rPr lang="en-US" altLang="zh-CN" sz="2000" b="1" dirty="0"/>
              <a:t>13</a:t>
            </a:r>
            <a:r>
              <a:rPr lang="zh-CN" altLang="en-US" sz="2000" b="1" dirty="0"/>
              <a:t>章中展现了怎样的爱？为什么它超越其他所有的属灵恩赐？（哥林多前书 </a:t>
            </a:r>
            <a:r>
              <a:rPr lang="en-US" altLang="zh-CN" sz="2000" b="1" dirty="0"/>
              <a:t>12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31-13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3</a:t>
            </a:r>
            <a:r>
              <a:rPr lang="en" sz="2000" b="1" noProof="0" dirty="0"/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如果没有这种爱的动机，任何属灵恩赐都没有用处。事实上，我们所有的行为和思想都应被无私的爱所注入。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393275" y="5891022"/>
            <a:ext cx="87138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耶稣警告我们，因为罪恶的缘故，这爱必将冷淡（马太福音</a:t>
            </a:r>
            <a:r>
              <a:rPr lang="en-US" altLang="zh-CN" sz="2000" b="1" dirty="0"/>
              <a:t>24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12</a:t>
            </a:r>
            <a:r>
              <a:rPr lang="zh-CN" altLang="en-US" sz="2000" b="1" dirty="0"/>
              <a:t>）。但我们绝不能让这种情况发生在我们家中或教会中。</a:t>
            </a:r>
            <a:endParaRPr lang="en" sz="2000" b="1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在希腊语中，有几个词被用来定义爱。保罗选择了无私、无条件且反思的爱（</a:t>
            </a:r>
            <a:r>
              <a:rPr lang="en-US" altLang="zh-CN" sz="2000" b="1" dirty="0"/>
              <a:t>agape</a:t>
            </a:r>
            <a:r>
              <a:rPr lang="zh-CN" altLang="en-US" sz="2000" b="1" dirty="0"/>
              <a:t>，只关心所爱者的福祉），这正是约翰说“神就是爱”（约翰一书 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8</a:t>
            </a:r>
            <a:r>
              <a:rPr lang="zh-CN" altLang="en-US" sz="2000" b="1" dirty="0"/>
              <a:t>）时所用的词。</a:t>
            </a:r>
            <a:endParaRPr lang="en" sz="2000" b="1" noProof="0" dirty="0"/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353130"/>
            <a:ext cx="7433186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zh-CN" alt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爱的特征
</a:t>
            </a:r>
            <a:endParaRPr lang="en" sz="8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爱会做什么</a:t>
            </a:r>
            <a:endParaRPr lang="en" sz="40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爱是恒久忍耐，又有恩慈；。。。只喜欢真理；</a:t>
            </a:r>
          </a:p>
          <a:p>
            <a:pPr algn="ctr"/>
            <a:r>
              <a:rPr lang="en-US" altLang="zh-C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zh-CN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凡事包容，凡事相信，凡事盼望，凡事忍耐。</a:t>
            </a:r>
            <a:r>
              <a:rPr lang="en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zh-CN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（ 哥林多前书</a:t>
            </a:r>
            <a:r>
              <a:rPr lang="en-US" altLang="zh-C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13</a:t>
            </a:r>
            <a:r>
              <a:rPr lang="zh-CN" alt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4-7</a:t>
            </a:r>
            <a:r>
              <a:rPr lang="en" sz="14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867158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307755"/>
            <a:ext cx="358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爱不做什么</a:t>
            </a:r>
            <a:endParaRPr lang="en" sz="3600" b="1" noProof="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47624" y="1061312"/>
            <a:ext cx="3581400" cy="187743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</a:t>
            </a:r>
            <a:r>
              <a:rPr lang="zh-CN" altLang="en-US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。。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] </a:t>
            </a:r>
            <a:r>
              <a:rPr lang="zh-CN" alt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爱是不嫉妒，爱是不自夸，不张狂，</a:t>
            </a:r>
            <a:r>
              <a:rPr lang="en-US" altLang="zh-C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zh-CN" alt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不做害羞的事，不求自己的益处，不轻易发怒，不计算人的恶，</a:t>
            </a:r>
            <a:r>
              <a:rPr lang="en-US" altLang="zh-C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zh-CN" alt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不喜欢不义</a:t>
            </a:r>
            <a:r>
              <a:rPr lang="en" sz="20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[</a:t>
            </a:r>
            <a:r>
              <a:rPr lang="zh-CN" altLang="en-US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。。。</a:t>
            </a:r>
            <a:r>
              <a:rPr lang="en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]” </a:t>
            </a:r>
          </a:p>
          <a:p>
            <a:pPr algn="ctr"/>
            <a:r>
              <a:rPr lang="zh-CN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（哥林多前书 </a:t>
            </a:r>
            <a:r>
              <a:rPr lang="en-US" altLang="zh-C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13</a:t>
            </a:r>
            <a:r>
              <a:rPr lang="zh-CN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：</a:t>
            </a:r>
            <a:r>
              <a:rPr lang="en-US" altLang="zh-C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4-7</a:t>
            </a:r>
            <a:r>
              <a:rPr lang="zh-CN" altLang="en-US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）</a:t>
            </a:r>
            <a:endParaRPr lang="en" sz="1200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4731113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zh-CN" alt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耶稣的写照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你们要彼此相爱，像我爱你们一样，这就是我的命令。</a:t>
            </a:r>
            <a:r>
              <a:rPr lang="en" sz="20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（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约翰福音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40126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1876</Words>
  <Application>Microsoft Office PowerPoint</Application>
  <PresentationFormat>Panorámica</PresentationFormat>
  <Paragraphs>125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等线</vt:lpstr>
      <vt:lpstr>Aptos Display</vt:lpstr>
      <vt:lpstr>Comic Sans MS</vt:lpstr>
      <vt:lpstr>Constantia</vt:lpstr>
      <vt:lpstr>Aptos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151</cp:revision>
  <dcterms:created xsi:type="dcterms:W3CDTF">2026-07-11T14:17:46Z</dcterms:created>
  <dcterms:modified xsi:type="dcterms:W3CDTF">2026-08-09T16:24:09Z</dcterms:modified>
</cp:coreProperties>
</file>