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6" d="100"/>
          <a:sy n="36" d="100"/>
        </p:scale>
        <p:origin x="60" y="1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zh-CN" altLang="en-US" sz="2400" b="1" dirty="0">
              <a:solidFill>
                <a:schemeClr val="bg1"/>
              </a:solidFill>
            </a:rPr>
            <a:t>我们。。</a:t>
          </a:r>
          <a:endParaRPr lang="en" sz="2400" b="1" dirty="0">
            <a:solidFill>
              <a:schemeClr val="bg1"/>
            </a:solidFill>
          </a:endParaRP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zh-CN" altLang="en-US" sz="2400" b="1" dirty="0">
              <a:solidFill>
                <a:schemeClr val="bg1"/>
              </a:solidFill>
            </a:rPr>
            <a:t>却。。。</a:t>
          </a:r>
          <a:endParaRPr lang="en" sz="2400" b="1" dirty="0">
            <a:solidFill>
              <a:schemeClr val="bg1"/>
            </a:solidFill>
          </a:endParaRP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zh-CN" altLang="en-US" sz="2000" b="1" dirty="0">
              <a:solidFill>
                <a:schemeClr val="tx1"/>
              </a:solidFill>
            </a:rPr>
            <a:t>四面受敌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不被困住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zh-CN" altLang="en-US" sz="2000" b="1" dirty="0">
              <a:solidFill>
                <a:schemeClr val="tx1"/>
              </a:solidFill>
            </a:rPr>
            <a:t>心里作难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不至失望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zh-CN" altLang="en-US" sz="2000" b="1" dirty="0">
              <a:solidFill>
                <a:schemeClr val="tx1"/>
              </a:solidFill>
            </a:rPr>
            <a:t>遭逼迫</a:t>
          </a:r>
          <a:endParaRPr lang="en" sz="20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不被丢弃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CN" altLang="en-US" sz="2000" b="1" dirty="0">
              <a:solidFill>
                <a:schemeClr val="tx1"/>
              </a:solidFill>
            </a:rPr>
            <a:t>被打倒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不至死亡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zh-CN" altLang="en-US" sz="2000" b="1" dirty="0">
              <a:solidFill>
                <a:schemeClr val="tx1"/>
              </a:solidFill>
            </a:rPr>
            <a:t>基督因爱而献出自己的生命。这促使我们为祂而活           （哥林多后书 </a:t>
          </a:r>
          <a:r>
            <a:rPr lang="en-US" altLang="zh-CN" sz="2000" b="1" dirty="0">
              <a:solidFill>
                <a:schemeClr val="tx1"/>
              </a:solidFill>
            </a:rPr>
            <a:t>5</a:t>
          </a:r>
          <a:r>
            <a:rPr lang="zh-CN" altLang="en-US" sz="2000" b="1" dirty="0">
              <a:solidFill>
                <a:schemeClr val="tx1"/>
              </a:solidFill>
            </a:rPr>
            <a:t>：</a:t>
          </a:r>
          <a:r>
            <a:rPr lang="en-US" altLang="zh-CN" sz="2000" b="1" dirty="0">
              <a:solidFill>
                <a:schemeClr val="tx1"/>
              </a:solidFill>
            </a:rPr>
            <a:t>14-15</a:t>
          </a:r>
          <a:r>
            <a:rPr lang="zh-CN" altLang="en-US" sz="2000" b="1" dirty="0">
              <a:solidFill>
                <a:schemeClr val="tx1"/>
              </a:solidFill>
            </a:rPr>
            <a:t>）</a:t>
          </a:r>
          <a:r>
            <a:rPr lang="en" sz="2000" b="1" dirty="0">
              <a:solidFill>
                <a:schemeClr val="tx1"/>
              </a:solidFill>
            </a:rPr>
            <a:t>)</a:t>
          </a:r>
          <a:r>
            <a:rPr lang="zh-CN" altLang="en-US" sz="2000" b="1" dirty="0">
              <a:solidFill>
                <a:schemeClr val="tx1"/>
              </a:solidFill>
            </a:rPr>
            <a:t>。</a:t>
          </a:r>
          <a:endParaRPr lang="en" sz="2000" b="1" dirty="0">
            <a:solidFill>
              <a:schemeClr val="tx1"/>
            </a:solidFill>
          </a:endParaRP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zh-CN" altLang="en-US" sz="2000" b="1" dirty="0">
              <a:solidFill>
                <a:schemeClr val="tx1"/>
              </a:solidFill>
            </a:rPr>
            <a:t>基督重新创造了我们。这迫使我们抛弃旧时的生活           （哥林多后书 </a:t>
          </a:r>
          <a:r>
            <a:rPr lang="en-US" altLang="zh-CN" sz="2000" b="1" dirty="0">
              <a:solidFill>
                <a:schemeClr val="tx1"/>
              </a:solidFill>
            </a:rPr>
            <a:t>5</a:t>
          </a:r>
          <a:r>
            <a:rPr lang="zh-CN" altLang="en-US" sz="2000" b="1" dirty="0">
              <a:solidFill>
                <a:schemeClr val="tx1"/>
              </a:solidFill>
            </a:rPr>
            <a:t>：</a:t>
          </a:r>
          <a:r>
            <a:rPr lang="en-US" altLang="zh-CN" sz="2000" b="1" dirty="0">
              <a:solidFill>
                <a:schemeClr val="tx1"/>
              </a:solidFill>
            </a:rPr>
            <a:t>17</a:t>
          </a:r>
          <a:r>
            <a:rPr lang="en" sz="2000" b="1" dirty="0">
              <a:solidFill>
                <a:schemeClr val="tx1"/>
              </a:solidFill>
            </a:rPr>
            <a:t>)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基督使我们与上帝和好。这促使我们也成为上帝与人和好的使者（哥林多后书 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18-20</a:t>
          </a: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）。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>
              <a:solidFill>
                <a:schemeClr val="tx1"/>
              </a:solidFill>
            </a:rPr>
            <a:t>忍受困难（哥林多后书 </a:t>
          </a:r>
          <a:r>
            <a:rPr lang="en-US" altLang="zh-CN" sz="2000" b="1" dirty="0">
              <a:solidFill>
                <a:schemeClr val="tx1"/>
              </a:solidFill>
            </a:rPr>
            <a:t>6</a:t>
          </a:r>
          <a:r>
            <a:rPr lang="zh-CN" altLang="en-US" sz="2000" b="1" dirty="0">
              <a:solidFill>
                <a:schemeClr val="tx1"/>
              </a:solidFill>
            </a:rPr>
            <a:t>：</a:t>
          </a:r>
          <a:r>
            <a:rPr lang="en-US" altLang="zh-CN" sz="2000" b="1" dirty="0">
              <a:solidFill>
                <a:schemeClr val="tx1"/>
              </a:solidFill>
            </a:rPr>
            <a:t>4-5</a:t>
          </a:r>
          <a:r>
            <a:rPr lang="zh-CN" altLang="en-US" sz="2000" b="1" dirty="0">
              <a:solidFill>
                <a:schemeClr val="tx1"/>
              </a:solidFill>
            </a:rPr>
            <a:t>）</a:t>
          </a:r>
          <a:r>
            <a:rPr lang="en" sz="2000" b="1" dirty="0">
              <a:solidFill>
                <a:schemeClr val="tx1"/>
              </a:solidFill>
            </a:rPr>
            <a:t>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>
              <a:solidFill>
                <a:schemeClr val="tx1"/>
              </a:solidFill>
            </a:rPr>
            <a:t>结圣灵的果子（哥林多后书 </a:t>
          </a:r>
          <a:r>
            <a:rPr lang="en-US" altLang="zh-CN" sz="2000" b="1" dirty="0">
              <a:solidFill>
                <a:schemeClr val="tx1"/>
              </a:solidFill>
            </a:rPr>
            <a:t>6</a:t>
          </a:r>
          <a:r>
            <a:rPr lang="zh-CN" altLang="en-US" sz="2000" b="1" dirty="0">
              <a:solidFill>
                <a:schemeClr val="tx1"/>
              </a:solidFill>
            </a:rPr>
            <a:t>：</a:t>
          </a:r>
          <a:r>
            <a:rPr lang="en-US" altLang="zh-CN" sz="2000" b="1" dirty="0">
              <a:solidFill>
                <a:schemeClr val="tx1"/>
              </a:solidFill>
            </a:rPr>
            <a:t>6</a:t>
          </a:r>
          <a:r>
            <a:rPr lang="zh-CN" altLang="en-US" sz="2000" b="1" dirty="0">
              <a:solidFill>
                <a:schemeClr val="tx1"/>
              </a:solidFill>
            </a:rPr>
            <a:t>）</a:t>
          </a:r>
          <a:endParaRPr lang="en" sz="2000" b="1" dirty="0">
            <a:solidFill>
              <a:schemeClr val="tx1"/>
            </a:solidFill>
          </a:endParaRP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>
              <a:solidFill>
                <a:schemeClr val="tx1"/>
              </a:solidFill>
            </a:rPr>
            <a:t>说实话，公正（哥林多后书 </a:t>
          </a:r>
          <a:r>
            <a:rPr lang="en" sz="2000" b="1" dirty="0">
              <a:solidFill>
                <a:schemeClr val="tx1"/>
              </a:solidFill>
            </a:rPr>
            <a:t>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>
              <a:solidFill>
                <a:schemeClr val="tx1"/>
              </a:solidFill>
            </a:rPr>
            <a:t>在任何情况下都要坚定站立（哥林多后书 </a:t>
          </a:r>
          <a:r>
            <a:rPr lang="en-US" altLang="zh-CN" sz="2000" b="1" dirty="0">
              <a:solidFill>
                <a:schemeClr val="tx1"/>
              </a:solidFill>
            </a:rPr>
            <a:t>6</a:t>
          </a:r>
          <a:r>
            <a:rPr lang="zh-CN" altLang="en-US" sz="2000" b="1" dirty="0">
              <a:solidFill>
                <a:schemeClr val="tx1"/>
              </a:solidFill>
            </a:rPr>
            <a:t>：</a:t>
          </a:r>
          <a:r>
            <a:rPr lang="en-US" altLang="zh-CN" sz="2000" b="1" dirty="0">
              <a:solidFill>
                <a:schemeClr val="tx1"/>
              </a:solidFill>
            </a:rPr>
            <a:t>8-10</a:t>
          </a:r>
          <a:r>
            <a:rPr lang="en" sz="2000" b="1" dirty="0">
              <a:solidFill>
                <a:schemeClr val="tx1"/>
              </a:solidFill>
            </a:rPr>
            <a:t>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>
              <a:solidFill>
                <a:schemeClr val="tx1"/>
              </a:solidFill>
            </a:rPr>
            <a:t>向他人敞开心扉（哥林多后书</a:t>
          </a:r>
          <a:r>
            <a:rPr lang="en-US" altLang="zh-CN" sz="2000" b="1" dirty="0">
              <a:solidFill>
                <a:schemeClr val="tx1"/>
              </a:solidFill>
            </a:rPr>
            <a:t>6</a:t>
          </a:r>
          <a:r>
            <a:rPr lang="zh-CN" altLang="en-US" sz="2000" b="1" dirty="0">
              <a:solidFill>
                <a:schemeClr val="tx1"/>
              </a:solidFill>
            </a:rPr>
            <a:t>：</a:t>
          </a:r>
          <a:r>
            <a:rPr lang="en-US" altLang="zh-CN" sz="2000" b="1" dirty="0">
              <a:solidFill>
                <a:schemeClr val="tx1"/>
              </a:solidFill>
            </a:rPr>
            <a:t>11-13 </a:t>
          </a:r>
          <a:r>
            <a:rPr lang="en" sz="2000" b="1" dirty="0">
              <a:solidFill>
                <a:schemeClr val="tx1"/>
              </a:solidFill>
            </a:rPr>
            <a:t>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>
              <a:solidFill>
                <a:schemeClr val="tx1"/>
              </a:solidFill>
            </a:rPr>
            <a:t>要远离不信者的有害影响（哥林多后书 </a:t>
          </a:r>
          <a:r>
            <a:rPr lang="en-US" altLang="zh-CN" sz="2000" b="1" dirty="0">
              <a:solidFill>
                <a:schemeClr val="tx1"/>
              </a:solidFill>
            </a:rPr>
            <a:t>6</a:t>
          </a:r>
          <a:r>
            <a:rPr lang="zh-CN" altLang="en-US" sz="2000" b="1" dirty="0">
              <a:solidFill>
                <a:schemeClr val="tx1"/>
              </a:solidFill>
            </a:rPr>
            <a:t>：</a:t>
          </a:r>
          <a:r>
            <a:rPr lang="en-US" altLang="zh-CN" sz="2000" b="1" dirty="0">
              <a:solidFill>
                <a:schemeClr val="tx1"/>
              </a:solidFill>
            </a:rPr>
            <a:t>14-15</a:t>
          </a:r>
          <a:r>
            <a:rPr lang="en" sz="2000" b="1" dirty="0">
              <a:solidFill>
                <a:schemeClr val="tx1"/>
              </a:solidFill>
            </a:rPr>
            <a:t>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400" b="1" dirty="0"/>
            <a:t>被呼召</a:t>
          </a:r>
          <a:endParaRPr lang="en" sz="2400" b="1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zh-CN" altLang="en-US" sz="2000" b="1" dirty="0"/>
            <a:t>离开罪恶之地</a:t>
          </a:r>
          <a:endParaRPr lang="en" sz="20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zh-CN" altLang="en-US" sz="2000" b="1" dirty="0"/>
            <a:t>与罪人分开</a:t>
          </a:r>
          <a:endParaRPr lang="en" sz="2000" b="1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400" b="1" dirty="0"/>
            <a:t>所带来的后果</a:t>
          </a:r>
          <a:endParaRPr lang="en" sz="2400" b="1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zh-CN" altLang="en-US" sz="2000" b="1" dirty="0"/>
            <a:t>我会与你同住</a:t>
          </a:r>
          <a:endParaRPr lang="en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zh-CN" altLang="en-US" sz="2000" b="1" dirty="0"/>
            <a:t>我会作你的父亲</a:t>
          </a:r>
          <a:endParaRPr lang="en" sz="2000" b="1" dirty="0"/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zh-CN" altLang="en-US" sz="2000" b="1" dirty="0"/>
            <a:t>不要碰不洁之物</a:t>
          </a:r>
          <a:endParaRPr lang="en" sz="2000" b="1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zh-CN" altLang="en-US" sz="2000" b="1" dirty="0"/>
            <a:t>我会接纳你</a:t>
          </a:r>
          <a:endParaRPr lang="en" sz="2000" b="1" dirty="0"/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zh-CN" altLang="en-US" sz="2000" b="1" dirty="0"/>
            <a:t>我将作你的上帝</a:t>
          </a:r>
          <a:endParaRPr lang="en" sz="2000" b="1" dirty="0"/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zh-CN" altLang="en-US" sz="2000" b="1" dirty="0"/>
            <a:t>你们将成为我的子民</a:t>
          </a:r>
          <a:endParaRPr lang="en" sz="2000" b="1" dirty="0"/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solidFill>
                <a:schemeClr val="bg1"/>
              </a:solidFill>
            </a:rPr>
            <a:t>我们。。</a:t>
          </a:r>
          <a:endParaRPr lang="en" sz="2400" b="1" kern="1200" dirty="0">
            <a:solidFill>
              <a:schemeClr val="bg1"/>
            </a:solidFill>
          </a:endParaRP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</a:rPr>
            <a:t>四面受敌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</a:rPr>
            <a:t>心里作难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</a:rPr>
            <a:t>遭逼迫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</a:rPr>
            <a:t>被打倒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solidFill>
                <a:schemeClr val="bg1"/>
              </a:solidFill>
            </a:rPr>
            <a:t>却。。。</a:t>
          </a:r>
          <a:endParaRPr lang="en" sz="2400" b="1" kern="1200" dirty="0">
            <a:solidFill>
              <a:schemeClr val="bg1"/>
            </a:solidFill>
          </a:endParaRP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不被困住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不至失望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不被丢弃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不至死亡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</a:rPr>
            <a:t>基督因爱而献出自己的生命。这促使我们为祂而活           （哥林多后书 </a:t>
          </a:r>
          <a:r>
            <a:rPr lang="en-US" altLang="zh-CN" sz="2000" b="1" kern="1200" dirty="0">
              <a:solidFill>
                <a:schemeClr val="tx1"/>
              </a:solidFill>
            </a:rPr>
            <a:t>5</a:t>
          </a:r>
          <a:r>
            <a:rPr lang="zh-CN" altLang="en-US" sz="2000" b="1" kern="1200" dirty="0">
              <a:solidFill>
                <a:schemeClr val="tx1"/>
              </a:solidFill>
            </a:rPr>
            <a:t>：</a:t>
          </a:r>
          <a:r>
            <a:rPr lang="en-US" altLang="zh-CN" sz="2000" b="1" kern="1200" dirty="0">
              <a:solidFill>
                <a:schemeClr val="tx1"/>
              </a:solidFill>
            </a:rPr>
            <a:t>14-15</a:t>
          </a:r>
          <a:r>
            <a:rPr lang="zh-CN" altLang="en-US" sz="2000" b="1" kern="1200" dirty="0">
              <a:solidFill>
                <a:schemeClr val="tx1"/>
              </a:solidFill>
            </a:rPr>
            <a:t>）</a:t>
          </a:r>
          <a:r>
            <a:rPr lang="en" sz="2000" b="1" kern="1200" dirty="0">
              <a:solidFill>
                <a:schemeClr val="tx1"/>
              </a:solidFill>
            </a:rPr>
            <a:t>)</a:t>
          </a:r>
          <a:r>
            <a:rPr lang="zh-CN" altLang="en-US" sz="2000" b="1" kern="1200" dirty="0">
              <a:solidFill>
                <a:schemeClr val="tx1"/>
              </a:solidFill>
            </a:rPr>
            <a:t>。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</a:rPr>
            <a:t>基督重新创造了我们。这迫使我们抛弃旧时的生活           （哥林多后书 </a:t>
          </a:r>
          <a:r>
            <a:rPr lang="en-US" altLang="zh-CN" sz="2000" b="1" kern="1200" dirty="0">
              <a:solidFill>
                <a:schemeClr val="tx1"/>
              </a:solidFill>
            </a:rPr>
            <a:t>5</a:t>
          </a:r>
          <a:r>
            <a:rPr lang="zh-CN" altLang="en-US" sz="2000" b="1" kern="1200" dirty="0">
              <a:solidFill>
                <a:schemeClr val="tx1"/>
              </a:solidFill>
            </a:rPr>
            <a:t>：</a:t>
          </a:r>
          <a:r>
            <a:rPr lang="en-US" altLang="zh-CN" sz="2000" b="1" kern="1200" dirty="0">
              <a:solidFill>
                <a:schemeClr val="tx1"/>
              </a:solidFill>
            </a:rPr>
            <a:t>17</a:t>
          </a:r>
          <a:r>
            <a:rPr lang="en" sz="2000" b="1" kern="1200" dirty="0">
              <a:solidFill>
                <a:schemeClr val="tx1"/>
              </a:solidFill>
            </a:rPr>
            <a:t>)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基督使我们与上帝和好。这促使我们也成为上帝与人和好的使者（哥林多后书 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18-20</a:t>
          </a: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）。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</a:rPr>
            <a:t>忍受困难（哥林多后书 </a:t>
          </a:r>
          <a:r>
            <a:rPr lang="en-US" altLang="zh-CN" sz="2000" b="1" kern="1200" dirty="0">
              <a:solidFill>
                <a:schemeClr val="tx1"/>
              </a:solidFill>
            </a:rPr>
            <a:t>6</a:t>
          </a:r>
          <a:r>
            <a:rPr lang="zh-CN" altLang="en-US" sz="2000" b="1" kern="1200" dirty="0">
              <a:solidFill>
                <a:schemeClr val="tx1"/>
              </a:solidFill>
            </a:rPr>
            <a:t>：</a:t>
          </a:r>
          <a:r>
            <a:rPr lang="en-US" altLang="zh-CN" sz="2000" b="1" kern="1200" dirty="0">
              <a:solidFill>
                <a:schemeClr val="tx1"/>
              </a:solidFill>
            </a:rPr>
            <a:t>4-5</a:t>
          </a:r>
          <a:r>
            <a:rPr lang="zh-CN" altLang="en-US" sz="2000" b="1" kern="1200" dirty="0">
              <a:solidFill>
                <a:schemeClr val="tx1"/>
              </a:solidFill>
            </a:rPr>
            <a:t>）</a:t>
          </a:r>
          <a:r>
            <a:rPr lang="en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</a:rPr>
            <a:t>结圣灵的果子（哥林多后书 </a:t>
          </a:r>
          <a:r>
            <a:rPr lang="en-US" altLang="zh-CN" sz="2000" b="1" kern="1200" dirty="0">
              <a:solidFill>
                <a:schemeClr val="tx1"/>
              </a:solidFill>
            </a:rPr>
            <a:t>6</a:t>
          </a:r>
          <a:r>
            <a:rPr lang="zh-CN" altLang="en-US" sz="2000" b="1" kern="1200" dirty="0">
              <a:solidFill>
                <a:schemeClr val="tx1"/>
              </a:solidFill>
            </a:rPr>
            <a:t>：</a:t>
          </a:r>
          <a:r>
            <a:rPr lang="en-US" altLang="zh-CN" sz="2000" b="1" kern="1200" dirty="0">
              <a:solidFill>
                <a:schemeClr val="tx1"/>
              </a:solidFill>
            </a:rPr>
            <a:t>6</a:t>
          </a:r>
          <a:r>
            <a:rPr lang="zh-CN" altLang="en-US" sz="2000" b="1" kern="1200" dirty="0">
              <a:solidFill>
                <a:schemeClr val="tx1"/>
              </a:solidFill>
            </a:rPr>
            <a:t>）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</a:rPr>
            <a:t>说实话，公正（哥林多后书 </a:t>
          </a:r>
          <a:r>
            <a:rPr lang="en" sz="2000" b="1" kern="1200" dirty="0">
              <a:solidFill>
                <a:schemeClr val="tx1"/>
              </a:solidFill>
            </a:rPr>
            <a:t>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</a:rPr>
            <a:t>在任何情况下都要坚定站立（哥林多后书 </a:t>
          </a:r>
          <a:r>
            <a:rPr lang="en-US" altLang="zh-CN" sz="2000" b="1" kern="1200" dirty="0">
              <a:solidFill>
                <a:schemeClr val="tx1"/>
              </a:solidFill>
            </a:rPr>
            <a:t>6</a:t>
          </a:r>
          <a:r>
            <a:rPr lang="zh-CN" altLang="en-US" sz="2000" b="1" kern="1200" dirty="0">
              <a:solidFill>
                <a:schemeClr val="tx1"/>
              </a:solidFill>
            </a:rPr>
            <a:t>：</a:t>
          </a:r>
          <a:r>
            <a:rPr lang="en-US" altLang="zh-CN" sz="2000" b="1" kern="1200" dirty="0">
              <a:solidFill>
                <a:schemeClr val="tx1"/>
              </a:solidFill>
            </a:rPr>
            <a:t>8-10</a:t>
          </a:r>
          <a:r>
            <a:rPr lang="en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</a:rPr>
            <a:t>向他人敞开心扉（哥林多后书</a:t>
          </a:r>
          <a:r>
            <a:rPr lang="en-US" altLang="zh-CN" sz="2000" b="1" kern="1200" dirty="0">
              <a:solidFill>
                <a:schemeClr val="tx1"/>
              </a:solidFill>
            </a:rPr>
            <a:t>6</a:t>
          </a:r>
          <a:r>
            <a:rPr lang="zh-CN" altLang="en-US" sz="2000" b="1" kern="1200" dirty="0">
              <a:solidFill>
                <a:schemeClr val="tx1"/>
              </a:solidFill>
            </a:rPr>
            <a:t>：</a:t>
          </a:r>
          <a:r>
            <a:rPr lang="en-US" altLang="zh-CN" sz="2000" b="1" kern="1200" dirty="0">
              <a:solidFill>
                <a:schemeClr val="tx1"/>
              </a:solidFill>
            </a:rPr>
            <a:t>11-13 </a:t>
          </a:r>
          <a:r>
            <a:rPr lang="en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</a:rPr>
            <a:t>要远离不信者的有害影响（哥林多后书 </a:t>
          </a:r>
          <a:r>
            <a:rPr lang="en-US" altLang="zh-CN" sz="2000" b="1" kern="1200" dirty="0">
              <a:solidFill>
                <a:schemeClr val="tx1"/>
              </a:solidFill>
            </a:rPr>
            <a:t>6</a:t>
          </a:r>
          <a:r>
            <a:rPr lang="zh-CN" altLang="en-US" sz="2000" b="1" kern="1200" dirty="0">
              <a:solidFill>
                <a:schemeClr val="tx1"/>
              </a:solidFill>
            </a:rPr>
            <a:t>：</a:t>
          </a:r>
          <a:r>
            <a:rPr lang="en-US" altLang="zh-CN" sz="2000" b="1" kern="1200" dirty="0">
              <a:solidFill>
                <a:schemeClr val="tx1"/>
              </a:solidFill>
            </a:rPr>
            <a:t>14-15</a:t>
          </a:r>
          <a:r>
            <a:rPr lang="en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68254"/>
          <a:ext cx="4724399" cy="15120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12420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zh-CN" altLang="en-US" sz="2000" b="1" kern="1200" dirty="0"/>
            <a:t>离开罪恶之地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zh-CN" altLang="en-US" sz="2000" b="1" kern="1200" dirty="0"/>
            <a:t>与罪人分开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zh-CN" altLang="en-US" sz="2000" b="1" kern="1200" dirty="0"/>
            <a:t>不要碰不洁之物</a:t>
          </a:r>
          <a:endParaRPr lang="en" sz="2000" b="1" kern="1200" dirty="0"/>
        </a:p>
      </dsp:txBody>
      <dsp:txXfrm>
        <a:off x="0" y="268254"/>
        <a:ext cx="4724399" cy="1512000"/>
      </dsp:txXfrm>
    </dsp:sp>
    <dsp:sp modelId="{8CA31D7B-4932-4101-A40D-C4E41FBF3C33}">
      <dsp:nvSpPr>
        <dsp:cNvPr id="0" name=""/>
        <dsp:cNvSpPr/>
      </dsp:nvSpPr>
      <dsp:spPr>
        <a:xfrm>
          <a:off x="236220" y="46854"/>
          <a:ext cx="3307080" cy="4428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/>
            <a:t>被呼召</a:t>
          </a:r>
          <a:endParaRPr lang="en" sz="2400" b="1" kern="1200" dirty="0"/>
        </a:p>
      </dsp:txBody>
      <dsp:txXfrm>
        <a:off x="257836" y="68470"/>
        <a:ext cx="3263848" cy="399568"/>
      </dsp:txXfrm>
    </dsp:sp>
    <dsp:sp modelId="{0B77B9BE-14BF-4E81-B518-2EB7008C0C27}">
      <dsp:nvSpPr>
        <dsp:cNvPr id="0" name=""/>
        <dsp:cNvSpPr/>
      </dsp:nvSpPr>
      <dsp:spPr>
        <a:xfrm>
          <a:off x="0" y="2082654"/>
          <a:ext cx="4724399" cy="222075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12420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zh-CN" altLang="en-US" sz="2000" b="1" kern="1200" dirty="0"/>
            <a:t>我会与你同住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zh-CN" altLang="en-US" sz="2000" b="1" kern="1200" dirty="0"/>
            <a:t>我将作你的上帝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zh-CN" altLang="en-US" sz="2000" b="1" kern="1200" dirty="0"/>
            <a:t>你们将成为我的子民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zh-CN" altLang="en-US" sz="2000" b="1" kern="1200" dirty="0"/>
            <a:t>我会接纳你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zh-CN" altLang="en-US" sz="2000" b="1" kern="1200" dirty="0"/>
            <a:t>我会作你的父亲</a:t>
          </a:r>
          <a:endParaRPr lang="en" sz="2000" b="1" kern="1200" dirty="0"/>
        </a:p>
      </dsp:txBody>
      <dsp:txXfrm>
        <a:off x="0" y="2082654"/>
        <a:ext cx="4724399" cy="2220750"/>
      </dsp:txXfrm>
    </dsp:sp>
    <dsp:sp modelId="{10D1A03A-6952-4C5D-9531-7BD8145E38A2}">
      <dsp:nvSpPr>
        <dsp:cNvPr id="0" name=""/>
        <dsp:cNvSpPr/>
      </dsp:nvSpPr>
      <dsp:spPr>
        <a:xfrm>
          <a:off x="236220" y="1861254"/>
          <a:ext cx="3307080" cy="44280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/>
            <a:t>所带来的后果</a:t>
          </a:r>
          <a:endParaRPr lang="en" sz="2400" b="1" kern="1200" dirty="0"/>
        </a:p>
      </dsp:txBody>
      <dsp:txXfrm>
        <a:off x="257836" y="1882870"/>
        <a:ext cx="3263848" cy="3995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CD1E8-CED0-4FF6-B36C-1FCB764E2E72}" type="datetimeFigureOut">
              <a:rPr lang="en-MY" smtClean="0"/>
              <a:t>28/8/2026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754D6-CB7C-4FE9-9A61-1CF24C2105AD}" type="slidenum">
              <a:rPr lang="en-MY" smtClean="0"/>
              <a:t>‹Nº›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94696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D754D6-CB7C-4FE9-9A61-1CF24C2105AD}" type="slidenum">
              <a:rPr lang="en-MY" smtClean="0"/>
              <a:t>9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34277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D754D6-CB7C-4FE9-9A61-1CF24C2105AD}" type="slidenum">
              <a:rPr lang="en-MY" smtClean="0"/>
              <a:t>12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30252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32.jpe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真实的</a:t>
            </a:r>
            <a:endParaRPr lang="en-MY" altLang="zh-C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zh-CN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基督徒事奉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>
            <a:off x="9960181" y="705694"/>
            <a:ext cx="148788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zh-CN" altLang="en-US" sz="2400" b="1" dirty="0">
                <a:solidFill>
                  <a:srgbClr val="543F22"/>
                </a:solidFill>
              </a:rPr>
              <a:t>二零二六年</a:t>
            </a:r>
            <a:endParaRPr lang="en-MY" altLang="zh-CN" sz="2400" b="1" dirty="0">
              <a:solidFill>
                <a:srgbClr val="543F22"/>
              </a:solidFill>
            </a:endParaRPr>
          </a:p>
          <a:p>
            <a:pPr algn="ctr"/>
            <a:r>
              <a:rPr lang="zh-CN" altLang="en-US" sz="2400" b="1" dirty="0">
                <a:solidFill>
                  <a:srgbClr val="543F22"/>
                </a:solidFill>
              </a:rPr>
              <a:t>九月四日</a:t>
            </a:r>
            <a:endParaRPr lang="en-MY" altLang="zh-CN" sz="2400" b="1" dirty="0">
              <a:solidFill>
                <a:srgbClr val="543F22"/>
              </a:solidFill>
            </a:endParaRPr>
          </a:p>
          <a:p>
            <a:pPr algn="ctr"/>
            <a:r>
              <a:rPr lang="zh-CN" altLang="en-US" sz="2400" b="1" dirty="0">
                <a:solidFill>
                  <a:srgbClr val="543F22"/>
                </a:solidFill>
              </a:rPr>
              <a:t>第十课</a:t>
            </a:r>
            <a:endParaRPr lang="en" sz="2400" b="1" dirty="0">
              <a:solidFill>
                <a:srgbClr val="543F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zh-CN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共同努力的结果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安慰与喜乐</a:t>
            </a:r>
            <a:endParaRPr lang="en" sz="44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我大大地放胆，向你们说话。我因你们多多夸口，满得安慰。我们在一切患难中分</a:t>
            </a:r>
          </a:p>
          <a:p>
            <a:pPr algn="ctr"/>
            <a:r>
              <a:rPr lang="zh-CN" altLang="en-US" sz="20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外地快乐。</a:t>
            </a:r>
            <a:r>
              <a:rPr lang="zh-CN" alt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（哥林多后书 </a:t>
            </a:r>
            <a:r>
              <a:rPr lang="en-US" altLang="zh-C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7</a:t>
            </a:r>
            <a:r>
              <a:rPr lang="zh-CN" alt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r>
              <a:rPr lang="zh-CN" alt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）</a:t>
            </a:r>
            <a:endParaRPr lang="en" b="1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402920" y="1530075"/>
            <a:ext cx="60758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尽管面临诸多困难，保罗依然欣喜若狂。                                     （哥林多后书</a:t>
            </a:r>
            <a:r>
              <a:rPr lang="en-US" altLang="zh-CN" sz="2000" b="1" dirty="0"/>
              <a:t>7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4</a:t>
            </a:r>
            <a:r>
              <a:rPr lang="zh-CN" altLang="en-US" sz="2000" b="1" dirty="0"/>
              <a:t>）是什么让他感到喜乐？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623840"/>
            <a:ext cx="90479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因此，大家都能得到了安慰。保罗的同伴提多得到了安慰。（哥林多后书 </a:t>
            </a:r>
            <a:r>
              <a:rPr lang="en-US" altLang="zh-CN" sz="2000" b="1" dirty="0"/>
              <a:t>7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7</a:t>
            </a:r>
            <a:r>
              <a:rPr lang="zh-CN" altLang="en-US" sz="2000" b="1" dirty="0"/>
              <a:t>）保罗因提多的到来而感到安慰（哥林多后书 </a:t>
            </a:r>
            <a:r>
              <a:rPr lang="en-US" altLang="zh-CN" sz="2000" b="1" dirty="0"/>
              <a:t>7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）。哥林多人也得到了安慰，这也给保罗带来了安慰（哥林多后书 </a:t>
            </a:r>
            <a:r>
              <a:rPr lang="en-US" altLang="zh-CN" sz="2000" b="1" dirty="0"/>
              <a:t>7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13</a:t>
            </a:r>
            <a:r>
              <a:rPr lang="en" sz="2000" b="1" dirty="0"/>
              <a:t>)</a:t>
            </a:r>
            <a:r>
              <a:rPr lang="zh-CN" altLang="en-US" sz="2000" b="1" dirty="0"/>
              <a:t>。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42366"/>
            <a:ext cx="63593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保罗写了一封严厉的信给哥林多人，令他们悲伤（哥林多后书 </a:t>
            </a:r>
            <a:r>
              <a:rPr lang="en-US" altLang="zh-CN" sz="2000" b="1" dirty="0">
                <a:solidFill>
                  <a:prstClr val="black"/>
                </a:solidFill>
              </a:rPr>
              <a:t>7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8</a:t>
            </a:r>
            <a:r>
              <a:rPr lang="zh-CN" altLang="en-US" sz="2000" b="1" dirty="0">
                <a:solidFill>
                  <a:prstClr val="black"/>
                </a:solidFill>
              </a:rPr>
              <a:t>）。但正是这种悲伤让他们悔改（哥林多后书 </a:t>
            </a:r>
            <a:r>
              <a:rPr lang="en-US" altLang="zh-CN" sz="2000" b="1" dirty="0">
                <a:solidFill>
                  <a:prstClr val="black"/>
                </a:solidFill>
              </a:rPr>
              <a:t>7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9-10</a:t>
            </a:r>
            <a:r>
              <a:rPr lang="zh-CN" altLang="en-US" sz="2000" b="1" dirty="0">
                <a:solidFill>
                  <a:prstClr val="black"/>
                </a:solidFill>
              </a:rPr>
              <a:t>）。这导致他们与保罗以及彼此之间的关系发生了彻底的改变（哥林多后书 </a:t>
            </a:r>
            <a:r>
              <a:rPr lang="en-US" altLang="zh-CN" sz="2000" b="1" dirty="0">
                <a:solidFill>
                  <a:prstClr val="black"/>
                </a:solidFill>
              </a:rPr>
              <a:t>7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11-12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。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但保罗没有为此自夸。如果传道人和信徒们能够享受到喜乐和安慰，那是因为上帝“安慰谦卑的人”（哥林多后书 </a:t>
            </a:r>
            <a:r>
              <a:rPr lang="en-US" altLang="zh-CN" sz="2000" b="1" dirty="0">
                <a:solidFill>
                  <a:prstClr val="black"/>
                </a:solidFill>
              </a:rPr>
              <a:t>7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6a</a:t>
            </a:r>
            <a:r>
              <a:rPr lang="zh-CN" altLang="en-US" sz="2000" b="1" dirty="0">
                <a:solidFill>
                  <a:prstClr val="black"/>
                </a:solidFill>
              </a:rPr>
              <a:t>）。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988189"/>
            <a:ext cx="858202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dirty="0">
                <a:latin typeface="Constantia" panose="02030602050306030303" pitchFamily="18" charset="0"/>
              </a:rPr>
              <a:t>“</a:t>
            </a:r>
            <a:r>
              <a:rPr lang="zh-CN" altLang="en-US" sz="3200" b="1" dirty="0">
                <a:latin typeface="Constantia" panose="02030602050306030303" pitchFamily="18" charset="0"/>
              </a:rPr>
              <a:t>传道意味着服务；我们都蒙召从事这项传道工作。任何人若选择过满足自我的生活，就是羞辱上帝。我的弟兄姊妹们：你们是否意识到每年都有成千上万的生灵正在沦亡，死在他们的罪中，因为真理的光没有照在他们的道路上呢？</a:t>
            </a:r>
            <a:endParaRPr lang="en-MY" altLang="zh-CN" sz="32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zh-CN" altLang="en-US" sz="3200" b="1" dirty="0">
                <a:latin typeface="Constantia" panose="02030602050306030303" pitchFamily="18" charset="0"/>
              </a:rPr>
              <a:t>在我们的世界上有一项大工要完成。男男女女都要悔改，不是靠方言的恩赐或行神迹，而是靠宣扬被钉十字架的基督。为什么要耽搁改善世界的工作？</a:t>
            </a:r>
            <a:r>
              <a:rPr lang="en" sz="3200" b="1" dirty="0">
                <a:latin typeface="Constantia" panose="02030602050306030303" pitchFamily="18" charset="0"/>
              </a:rPr>
              <a:t>”</a:t>
            </a:r>
          </a:p>
          <a:p>
            <a:pPr>
              <a:spcBef>
                <a:spcPts val="600"/>
              </a:spcBef>
            </a:pP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7074257" y="5666392"/>
            <a:ext cx="4160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/>
              <a:t>怀爱伦（彰显主基督，八月三十日 </a:t>
            </a:r>
            <a:r>
              <a:rPr lang="en" sz="20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49" y="141767"/>
            <a:ext cx="779588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我们四面受敌，却不被困住；心里作难，却不至失望；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遭逼迫，却不被丢弃；打倒了，却不至死亡。</a:t>
            </a:r>
          </a:p>
          <a:p>
            <a:pPr lvl="0" algn="ctr"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身上常带着耶稣的死，使耶稣的生也显明在我们身</a:t>
            </a:r>
            <a:r>
              <a:rPr lang="zh-CN" altLang="en-US" sz="2400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上。“</a:t>
            </a:r>
            <a:endParaRPr lang="en-MY" altLang="zh-CN" sz="2400" b="1" dirty="0">
              <a:solidFill>
                <a:prstClr val="black"/>
              </a:solidFill>
              <a:effectLst>
                <a:glow rad="101600">
                  <a:srgbClr val="EEF1F5"/>
                </a:glow>
              </a:effectLst>
              <a:latin typeface="Comic Sans MS" panose="030F0702030302020204" pitchFamily="66" charset="0"/>
            </a:endParaRPr>
          </a:p>
          <a:p>
            <a:pPr lvl="0" algn="ctr">
              <a:defRPr/>
            </a:pPr>
            <a:r>
              <a:rPr lang="zh-CN" alt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（哥林多后书 </a:t>
            </a:r>
            <a:r>
              <a:rPr lang="en-US" altLang="zh-CN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4</a:t>
            </a:r>
            <a:r>
              <a:rPr lang="zh-CN" alt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8–10</a:t>
            </a:r>
            <a:r>
              <a:rPr lang="zh-CN" alt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）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EF1F5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963650" y="3554647"/>
            <a:ext cx="3654609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>
                <a:solidFill>
                  <a:srgbClr val="35559D"/>
                </a:solidFill>
              </a:rPr>
              <a:t>传道人的工作</a:t>
            </a:r>
            <a:endParaRPr lang="en" sz="2000" b="1" dirty="0">
              <a:solidFill>
                <a:srgbClr val="35559D"/>
              </a:solidFill>
            </a:endParaRPr>
          </a:p>
          <a:p>
            <a:pPr lvl="1">
              <a:spcBef>
                <a:spcPts val="600"/>
              </a:spcBef>
            </a:pPr>
            <a:r>
              <a:rPr lang="zh-CN" altLang="en-US" sz="2000" b="1" dirty="0"/>
              <a:t>称职的传道人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zh-CN" altLang="en-US" sz="2000" b="1" dirty="0"/>
              <a:t>事工的风险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zh-CN" altLang="en-US" sz="2000" b="1" dirty="0">
                <a:solidFill>
                  <a:srgbClr val="BA4242"/>
                </a:solidFill>
              </a:rPr>
              <a:t>信徒们的职责</a:t>
            </a:r>
            <a:endParaRPr lang="en" sz="2000" b="1" dirty="0">
              <a:solidFill>
                <a:srgbClr val="BA4242"/>
              </a:solidFill>
            </a:endParaRPr>
          </a:p>
          <a:p>
            <a:pPr lvl="1">
              <a:spcBef>
                <a:spcPts val="600"/>
              </a:spcBef>
            </a:pPr>
            <a:r>
              <a:rPr lang="zh-CN" altLang="en-US" sz="2000" b="1" dirty="0"/>
              <a:t>使人与上帝和好的使者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zh-CN" altLang="en-US" sz="2000" b="1" dirty="0"/>
              <a:t>成为圣洁的呼召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zh-CN" altLang="en-US" sz="2000" b="1" dirty="0">
                <a:solidFill>
                  <a:srgbClr val="6B9B32"/>
                </a:solidFill>
              </a:rPr>
              <a:t>共同努力的结果</a:t>
            </a:r>
            <a:endParaRPr lang="en" sz="2000" b="1" dirty="0">
              <a:solidFill>
                <a:srgbClr val="6B9B32"/>
              </a:solidFill>
            </a:endParaRPr>
          </a:p>
          <a:p>
            <a:pPr lvl="1">
              <a:spcBef>
                <a:spcPts val="600"/>
              </a:spcBef>
            </a:pPr>
            <a:r>
              <a:rPr lang="zh-CN" altLang="en-US" sz="2000" b="1" dirty="0"/>
              <a:t>安慰与喜乐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158851" y="189296"/>
            <a:ext cx="8159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谁说牧师的生活是舒适的？福音的传道者肩负着重大的责任，他们的努力也并非没有危险的。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9199" y="3488873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6469" y="5769053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6816" y="4630712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9749" y="5133980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9749" y="4359767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9749" y="3994470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9749" y="5518196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9749" y="628250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248265" y="2291462"/>
            <a:ext cx="79911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当教会与牧师合作并在生活方式上做出果断改变时，它成为一种调和的元素，给所有人带来安慰和喜悦</a:t>
            </a:r>
            <a:r>
              <a:rPr lang="zh-CN" altLang="en-US" sz="2000" b="1" dirty="0">
                <a:solidFill>
                  <a:prstClr val="black"/>
                </a:solidFill>
                <a:latin typeface="Aptos" panose="02110004020202020204"/>
              </a:rPr>
              <a:t>。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248265" y="1196949"/>
            <a:ext cx="79911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对沦亡之生灵的爱，以及他们必须提供的温柔关怀，以维持和建立那些已经接受福音的人，是真正牧者与饿狼之间的区别。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594344"/>
            <a:ext cx="10702413" cy="2218661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zh-CN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传道人的工作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07886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zh-CN" altLang="en-US" sz="40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称职的传道人</a:t>
            </a:r>
            <a:endParaRPr lang="en" sz="40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181401" y="1563881"/>
            <a:ext cx="63099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有些事情虽然随着时间的转移却变化不大。推荐信至今仍为人们打开大门，就像一世纪时一样。难道保罗需要推荐信才能被哥林多教会所接受吗？（哥林多后书 </a:t>
            </a:r>
            <a:r>
              <a:rPr lang="en-US" altLang="zh-CN" sz="2000" b="1" dirty="0"/>
              <a:t>3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）</a:t>
            </a:r>
            <a:endParaRPr lang="en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713279"/>
            <a:ext cx="7924800" cy="67710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你们就是我们的荐信，写在我们的心里，被众人所知道、所念诵的。</a:t>
            </a:r>
            <a:r>
              <a:rPr lang="zh-CN" alt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</a:t>
            </a:r>
            <a:endParaRPr lang="en-MY" altLang="zh-CN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zh-CN" alt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（哥林多后书</a:t>
            </a:r>
            <a:r>
              <a:rPr lang="en-US" altLang="zh-CN" b="1" dirty="0">
                <a:solidFill>
                  <a:srgbClr val="7030A0"/>
                </a:solidFill>
                <a:latin typeface="Comic Sans MS" panose="030F0702030302020204" pitchFamily="66" charset="0"/>
              </a:rPr>
              <a:t>3</a:t>
            </a:r>
            <a:r>
              <a:rPr lang="zh-CN" alt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rgbClr val="7030A0"/>
                </a:solidFill>
                <a:latin typeface="Comic Sans MS" panose="030F0702030302020204" pitchFamily="66" charset="0"/>
              </a:rPr>
              <a:t>2</a:t>
            </a:r>
            <a:r>
              <a:rPr lang="zh-CN" alt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）</a:t>
            </a:r>
            <a:endParaRPr lang="en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249789"/>
            <a:ext cx="51540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保罗和他的助手“作了称职的新约执事”（哥林多后书 </a:t>
            </a:r>
            <a:r>
              <a:rPr lang="en-US" altLang="zh-CN" sz="2000" b="1" dirty="0"/>
              <a:t>3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6 </a:t>
            </a:r>
            <a:r>
              <a:rPr lang="zh-CN" altLang="en-US" sz="2000" b="1" dirty="0"/>
              <a:t>）。这是圣灵为永生而写在心上的荣耀盟约。</a:t>
            </a:r>
            <a:endParaRPr lang="en" sz="2000" b="1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104254" y="2949629"/>
            <a:ext cx="64642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他拥有最好的推荐信：就是哥林多人本身（哥林多后书 </a:t>
            </a:r>
            <a:r>
              <a:rPr lang="en-US" altLang="zh-CN" sz="2000" b="1" dirty="0">
                <a:solidFill>
                  <a:prstClr val="black"/>
                </a:solidFill>
              </a:rPr>
              <a:t>3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2</a:t>
            </a:r>
            <a:r>
              <a:rPr lang="zh-CN" altLang="en-US" sz="2000" b="1" dirty="0">
                <a:solidFill>
                  <a:prstClr val="black"/>
                </a:solidFill>
              </a:rPr>
              <a:t>）。他们的心因使徒及其同工的传讲而得蒙上帝恩典所改变（哥林多后书 </a:t>
            </a:r>
            <a:r>
              <a:rPr lang="en-US" altLang="zh-CN" sz="2000" b="1" dirty="0">
                <a:solidFill>
                  <a:prstClr val="black"/>
                </a:solidFill>
              </a:rPr>
              <a:t>3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3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。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3" y="5379497"/>
            <a:ext cx="525279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但有些人却遵循另一种约，即是想通过遵行石头上所写的律法去得救，这使他们无法感受到恩典的荣耀（哥林多后书 </a:t>
            </a:r>
            <a:r>
              <a:rPr lang="en-US" altLang="zh-CN" sz="2000" b="1" dirty="0">
                <a:solidFill>
                  <a:prstClr val="black"/>
                </a:solidFill>
              </a:rPr>
              <a:t>3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7-9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。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传道事工的风险</a:t>
            </a:r>
            <a:endParaRPr lang="en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342900" y="677377"/>
            <a:ext cx="1219200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凡事都是为你们，好叫恩惠因人多越发加增，感谢格外显多，以致荣耀归与 神。</a:t>
            </a:r>
            <a:r>
              <a:rPr lang="en" sz="20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zh-CN" alt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（ 哥林多后书 </a:t>
            </a:r>
            <a:r>
              <a:rPr lang="en-US" altLang="zh-C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zh-CN" alt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 </a:t>
            </a:r>
            <a:r>
              <a:rPr lang="zh-CN" alt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）</a:t>
            </a:r>
            <a:endParaRPr lang="en" b="1" dirty="0">
              <a:solidFill>
                <a:srgbClr val="FFFF66"/>
              </a:solidFill>
              <a:effectLst>
                <a:glow rad="127000">
                  <a:srgbClr val="91415C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22531" y="1491050"/>
            <a:ext cx="66637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保罗理解并忍受了事奉的风险。但他知道这些风险是值得的，他出于对那些他给予得救机会的人的爱，而乐意承担这些风险（哥林多后书 </a:t>
            </a:r>
            <a:r>
              <a:rPr lang="en-US" altLang="zh-CN" sz="2000" b="1" dirty="0"/>
              <a:t>4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15</a:t>
            </a:r>
            <a:r>
              <a:rPr lang="zh-CN" altLang="en-US" sz="2000" b="1" dirty="0"/>
              <a:t>）。此外，他还拥有上帝帮助他的保证（哥林多后书 </a:t>
            </a:r>
            <a:r>
              <a:rPr lang="en-US" altLang="zh-CN" sz="2000" b="1" dirty="0"/>
              <a:t>4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7-9</a:t>
            </a:r>
            <a:r>
              <a:rPr lang="zh-CN" altLang="en-US" sz="2000" b="1" dirty="0"/>
              <a:t>）：</a:t>
            </a:r>
            <a:endParaRPr lang="en" sz="2000" b="1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2624574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3" y="4883206"/>
            <a:ext cx="6867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福音通过软弱的人传讲，因此这荣耀单单归于上帝。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60702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这些苦难若与“要为我们所成就的极重无比、永远的荣耀 ” 相比，就是“至暂至轻的苦楚”了”（哥林多后书  </a:t>
            </a:r>
            <a:r>
              <a:rPr lang="en-US" altLang="zh-CN" sz="2000" b="1" dirty="0">
                <a:solidFill>
                  <a:prstClr val="black"/>
                </a:solidFill>
              </a:rPr>
              <a:t>4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14-18</a:t>
            </a:r>
            <a:r>
              <a:rPr lang="zh-CN" altLang="en-US" sz="2000" b="1" dirty="0">
                <a:solidFill>
                  <a:prstClr val="black"/>
                </a:solidFill>
              </a:rPr>
              <a:t>）。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zh-CN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信徒们的职责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4000" b="1" dirty="0">
                <a:ln/>
                <a:solidFill>
                  <a:schemeClr val="accent3"/>
                </a:solidFill>
              </a:rPr>
              <a:t>使人与上帝和好的使者</a:t>
            </a:r>
            <a:endParaRPr lang="en" sz="4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一切都是出于 神，他借着基督使我们与他和好，又将劝人与他和好的职分赐给</a:t>
            </a:r>
          </a:p>
          <a:p>
            <a:pPr algn="ctr"/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我们。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(</a:t>
            </a:r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哥林多后书 </a:t>
            </a:r>
            <a:r>
              <a:rPr lang="en-US" altLang="zh-C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18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495179"/>
            <a:ext cx="68334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应当主导教会（以及每位成员）生活的动力是：“因为基督的爱激励我们”（哥林多后书 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14 </a:t>
            </a:r>
            <a:r>
              <a:rPr lang="zh-CN" altLang="en-US" sz="2000" b="1" dirty="0"/>
              <a:t>）。这份爱包含了什么，是什么激励着我们 ？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8926628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324097" y="5608365"/>
            <a:ext cx="78390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因此，基督的爱引领我们走向人生的根本转变。活出基督的爱也引导我们与他人分享这份爱，敦促他们接受希望的信息：“与神和好”（哥林多后书  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20</a:t>
            </a:r>
            <a:r>
              <a:rPr lang="en" sz="2000" b="1" dirty="0"/>
              <a:t>)</a:t>
            </a:r>
            <a:r>
              <a:rPr lang="zh-CN" altLang="en-US" sz="2000" b="1" dirty="0"/>
              <a:t>。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成为圣洁的呼召</a:t>
            </a:r>
            <a:endParaRPr lang="en" sz="32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亲爱的弟兄啊，我们既有这等应许，就当洁净自己，除去身体、灵魂一切的污秽</a:t>
            </a:r>
          </a:p>
          <a:p>
            <a:pPr algn="ctr"/>
            <a:r>
              <a:rPr lang="zh-CN" altLang="en-US" sz="20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，敬畏 神，得以成圣。</a:t>
            </a:r>
            <a:endParaRPr lang="en-MY" altLang="zh-CN" sz="2000" b="1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zh-CN" alt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（哥林多后书 </a:t>
            </a:r>
            <a:r>
              <a:rPr lang="en-US" altLang="zh-C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7</a:t>
            </a:r>
            <a:r>
              <a:rPr lang="zh-CN" alt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zh-CN" alt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）</a:t>
            </a:r>
            <a:endParaRPr lang="en" sz="1400" b="1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2111" y="3020445"/>
            <a:ext cx="6638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成为圣洁的呼召影响着传道人和信徒们的日常生活</a:t>
            </a:r>
            <a:r>
              <a:rPr lang="en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2064685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保罗结合旧约中的多段经文，总结了圣洁的呼召及其所带来的后果（哥林多后书 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16-18</a:t>
            </a:r>
            <a:r>
              <a:rPr lang="en" sz="2000" b="1" dirty="0"/>
              <a:t>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5917050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1974</Words>
  <Application>Microsoft Office PowerPoint</Application>
  <PresentationFormat>Panorámica</PresentationFormat>
  <Paragraphs>92</Paragraphs>
  <Slides>12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Calibri</vt:lpstr>
      <vt:lpstr>Aptos</vt:lpstr>
      <vt:lpstr>Comic Sans MS</vt:lpstr>
      <vt:lpstr>Aptos Display</vt:lpstr>
      <vt:lpstr>Arial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82</cp:revision>
  <dcterms:created xsi:type="dcterms:W3CDTF">2026-07-25T16:44:22Z</dcterms:created>
  <dcterms:modified xsi:type="dcterms:W3CDTF">2026-08-28T05:32:16Z</dcterms:modified>
</cp:coreProperties>
</file>