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14/09/2026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44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</a:rPr>
              <a:t>面对假教师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585918"/>
            <a:ext cx="6143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0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二零二六年九月十九日第十二课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482009" y="456974"/>
            <a:ext cx="6515100" cy="147732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zh-CN" alt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我们争战的兵器，本不是属血气的，乃是在 神面前有能力，可以攻破坚固的营垒，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 </a:t>
            </a:r>
            <a:r>
              <a:rPr kumimoji="0" lang="zh-CN" alt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哥林多后书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</a:t>
            </a:r>
            <a:r>
              <a:rPr lang="en-US" sz="20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srgbClr val="B7101D"/>
                </a:solidFill>
              </a:rPr>
              <a:t>属灵的争战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攻击的武器（哥林多后书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10:1-11)</a:t>
            </a:r>
          </a:p>
          <a:p>
            <a:pPr lvl="1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正确的辩护（哥林多后书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srgbClr val="0E40AC"/>
                </a:solidFill>
              </a:rPr>
              <a:t>应对假教师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伪装成使徒的欺骗者（哥林多后书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lvl="1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保罗与假教师（哥林多后书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11:16-31)</a:t>
            </a:r>
          </a:p>
          <a:p>
            <a:pPr lvl="1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自我反省与得胜（哥林多后书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14-13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304798" y="134365"/>
            <a:ext cx="67842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保罗立志不断了解所有教会的情况。为什么？想知道他们是否需要帮助、或需要探访、或需要一些安慰或鼓励的话语（哥林多后书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304800" y="2440771"/>
            <a:ext cx="678425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在他写给哥林多人的第二封信的结尾，保罗谈到了这些假教师的问题。我们如何识别他们？我们如何在这场属灵争战中与他们争战？我们如何战胜他们？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304799" y="1441456"/>
            <a:ext cx="67842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有时他被告知有假教师促使信徒们跌倒。当这种情况发生时，使徒愤怒不已（哥林多后书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29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0" y="2705725"/>
            <a:ext cx="7574705" cy="144655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zh-CN" altLang="en-US" sz="8800" b="1" dirty="0">
                <a:ln/>
                <a:solidFill>
                  <a:srgbClr val="9722AA"/>
                </a:solidFill>
              </a:rPr>
              <a:t>属灵的争战</a:t>
            </a:r>
            <a:endParaRPr kumimoji="0" lang="en-US" sz="8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攻击的武器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我们争战的兵器，本不是属血气的，乃是在 神面前有能力，可以攻破坚固的营垒。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lang="zh-CN" alt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（哥林多后书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9" y="1613118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保罗本人被指责懦弱笨拙，尽管他在书信中言辞严厉（哥林多后书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364516"/>
            <a:ext cx="367665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保罗的权柄是基督赐予他的，他总是用来建立，而不是毁灭（哥林多后书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6" y="3640967"/>
            <a:ext cx="77975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这些“武器”包括以基督的谦卑和温柔行事（马太福音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29</a:t>
            </a:r>
            <a:r>
              <a:rPr lang="zh-CN" altLang="en-US" sz="2000" b="1" dirty="0">
                <a:solidFill>
                  <a:prstClr val="black"/>
                </a:solidFill>
              </a:rPr>
              <a:t>）。但它们也包括坚定地反对罪行，如耶稣所做的（太 </a:t>
            </a:r>
            <a:r>
              <a:rPr lang="en-US" altLang="zh-CN" sz="2000" b="1" dirty="0">
                <a:solidFill>
                  <a:prstClr val="black"/>
                </a:solidFill>
              </a:rPr>
              <a:t>21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12-13</a:t>
            </a:r>
            <a:r>
              <a:rPr lang="zh-CN" altLang="en-US" sz="2000" b="1" dirty="0">
                <a:solidFill>
                  <a:prstClr val="black"/>
                </a:solidFill>
              </a:rPr>
              <a:t>），或在必要时清晰地说话（太 </a:t>
            </a:r>
            <a:r>
              <a:rPr lang="en-US" altLang="zh-CN" sz="2000" b="1" dirty="0">
                <a:solidFill>
                  <a:prstClr val="black"/>
                </a:solidFill>
              </a:rPr>
              <a:t>23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23-27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321004"/>
            <a:ext cx="77975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对此，保罗明确表示，他觉得自己可以像写信一样严厉，但不会堕落到使用“属世的武器”（如专制、体罚或自我赞美），只会使用“在神里大有能力”的武器（哥林多后书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2-4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28467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正确的辩护</a:t>
            </a:r>
            <a:endParaRPr kumimoji="0" lang="en-US" sz="40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40011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C7440F"/>
                </a:solidFill>
                <a:latin typeface="Comic Sans MS" panose="030F0702030302020204" pitchFamily="66" charset="0"/>
              </a:rPr>
              <a:t>因为蒙悦纳的，不是自己称许的，乃是主所称许的。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</a:rPr>
              <a:t>” (</a:t>
            </a:r>
            <a:r>
              <a:rPr lang="zh-CN" alt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哥林多后书 </a:t>
            </a:r>
            <a:r>
              <a:rPr lang="en-US" altLang="zh-CN" b="1" dirty="0">
                <a:solidFill>
                  <a:srgbClr val="C7440F"/>
                </a:solidFill>
                <a:latin typeface="Comic Sans MS" panose="030F0702030302020204" pitchFamily="66" charset="0"/>
              </a:rPr>
              <a:t>10</a:t>
            </a:r>
            <a:r>
              <a:rPr lang="zh-CN" alt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C7440F"/>
                </a:solidFill>
                <a:latin typeface="Comic Sans MS" panose="030F0702030302020204" pitchFamily="66" charset="0"/>
              </a:rPr>
              <a:t>18</a:t>
            </a:r>
            <a:r>
              <a:rPr lang="zh-CN" altLang="en-US" b="1" dirty="0">
                <a:solidFill>
                  <a:srgbClr val="C7440F"/>
                </a:solidFill>
                <a:latin typeface="Comic Sans MS" panose="030F0702030302020204" pitchFamily="66" charset="0"/>
              </a:rPr>
              <a:t>）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5" y="1133475"/>
            <a:ext cx="781303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希腊哲学家向愿意向他们学习的学生收取高额费用。为了吸引这些学生，他们吹嘘自己的知识、社会地位，或是认识并尊敬他们的重要人物。这也是那些渗透哥林多的假教师的做法（哥林多后书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12;11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19-20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707219" y="2900852"/>
            <a:ext cx="38986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但保罗不收分文分享他的知识，也不出示任何推荐信，也不吹嘘自己。他因此被人看不起！他如何能为自己辩护呢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4" y="4976005"/>
            <a:ext cx="764512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看来他需要在哥林多人面前被赞美，才能被他们接受。但要称赞自己的不是他自己（箴言 </a:t>
            </a:r>
            <a:r>
              <a:rPr lang="en-US" altLang="zh-CN" sz="2000" b="1" dirty="0">
                <a:solidFill>
                  <a:prstClr val="black"/>
                </a:solidFill>
              </a:rPr>
              <a:t>27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）。保罗让神来赞美他（哥林多后书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zh-CN" altLang="en-US" b="1" dirty="0">
                  <a:solidFill>
                    <a:prstClr val="black"/>
                  </a:solidFill>
                </a:rPr>
                <a:t>不要自夸</a:t>
              </a:r>
              <a:endPara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468877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zh-CN" altLang="en-US" sz="1600" b="1" dirty="0">
                  <a:solidFill>
                    <a:prstClr val="black"/>
                  </a:solidFill>
                </a:rPr>
                <a:t>让上帝赞美我们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3" y="6035496"/>
            <a:ext cx="764512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如果我们有什么可以自豪或赞美自己的，那就是认识上帝并顺服他（耶利米书 </a:t>
            </a:r>
            <a:r>
              <a:rPr lang="en-US" altLang="zh-CN" sz="2000" b="1" dirty="0">
                <a:solidFill>
                  <a:prstClr val="black"/>
                </a:solidFill>
              </a:rPr>
              <a:t>9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24; </a:t>
            </a:r>
            <a:r>
              <a:rPr lang="zh-CN" altLang="en-US" sz="2000" b="1" dirty="0">
                <a:solidFill>
                  <a:prstClr val="black"/>
                </a:solidFill>
              </a:rPr>
              <a:t>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10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17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875002"/>
            <a:ext cx="8082116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lvl="0">
              <a:defRPr/>
            </a:pPr>
            <a:r>
              <a:rPr lang="zh-CN" altLang="en-US" sz="6600" dirty="0">
                <a:solidFill>
                  <a:srgbClr val="F4642A">
                    <a:lumMod val="75000"/>
                  </a:srgbClr>
                </a:solidFill>
              </a:rPr>
              <a:t>应对假教师</a:t>
            </a:r>
            <a:endParaRPr kumimoji="0" lang="en-US" sz="66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zh-CN" altLang="en-US" sz="40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伪装成使徒的骗子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88890"/>
            <a:ext cx="116585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那等人是假使徒，行事诡诈，装作基督使徒的模样。”</a:t>
            </a:r>
            <a:r>
              <a:rPr lang="zh-CN" alt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（哥林多后书 </a:t>
            </a:r>
            <a:r>
              <a:rPr lang="en-US" altLang="zh-CN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11</a:t>
            </a:r>
            <a:r>
              <a:rPr lang="zh-CN" alt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13</a:t>
            </a:r>
            <a:r>
              <a:rPr lang="zh-CN" alt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）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2DCADB">
                  <a:lumMod val="60000"/>
                  <a:lumOff val="40000"/>
                </a:srgbClr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19427" y="1376733"/>
            <a:ext cx="56753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保罗渴望将纯洁的教会带到基督面前（哥林多后书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</a:t>
            </a:r>
            <a:r>
              <a:rPr lang="zh-CN" altLang="en-US" sz="2000" b="1" dirty="0">
                <a:solidFill>
                  <a:prstClr val="black"/>
                </a:solidFill>
              </a:rPr>
              <a:t>）。但教会面临被欺骗的危险，就像夏娃一样，不再是耶稣的新娘（哥林多后书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695899" y="2737892"/>
            <a:ext cx="578278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真正的危险是什么？自诩为耶稣“伟大使徒”的犹太人来到哥林多，传授“另一个耶稣”、“另一个灵”和“另一个福音”。（哥林多后书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4-5; </a:t>
            </a:r>
            <a:r>
              <a:rPr lang="zh-CN" altLang="en-US" sz="2000" b="1" dirty="0">
                <a:solidFill>
                  <a:prstClr val="black"/>
                </a:solidFill>
              </a:rPr>
              <a:t>加拉太书 </a:t>
            </a:r>
            <a:r>
              <a:rPr lang="en-US" altLang="zh-CN" sz="2000" b="1" dirty="0">
                <a:solidFill>
                  <a:prstClr val="black"/>
                </a:solidFill>
              </a:rPr>
              <a:t>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44080" y="4157828"/>
            <a:ext cx="680025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有人传讲耶稣，并不意味着他们向我们展示了圣经中所启示的真实耶稣。他们的话语或许美妙，但撒但自己也懂得如何说奇妙的话，并显示自己“为光明的天使”（哥林多后书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14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114848" y="5920387"/>
            <a:ext cx="119807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真正的教师通过他们的言行传导“基督的真理”（哥林多后书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9-10</a:t>
            </a:r>
            <a:r>
              <a:rPr lang="zh-CN" altLang="en-US" sz="2000" b="1" dirty="0">
                <a:solidFill>
                  <a:prstClr val="black"/>
                </a:solidFill>
              </a:rPr>
              <a:t>）。但假教师，只装虔敬，是伪装成使徒的欺骗使者（哥林多后书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13-15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zh-CN" altLang="en-US" sz="40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保罗与假教师</a:t>
            </a:r>
            <a:endParaRPr kumimoji="0" lang="en-US" sz="40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670613"/>
            <a:ext cx="12191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他们是希伯来人吗？我也是。他们是以色列人吗？我也是。他们是亚伯拉罕的后</a:t>
            </a:r>
          </a:p>
          <a:p>
            <a:pPr lvl="0" algn="ctr">
              <a:defRPr/>
            </a:pPr>
            <a:r>
              <a:rPr lang="zh-CN" altLang="en-US" sz="2000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裔吗？我也是。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</a:rPr>
              <a:t>”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lang="zh-CN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（哥林多后书 </a:t>
            </a:r>
            <a:r>
              <a:rPr lang="en-US" altLang="zh-CN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11</a:t>
            </a:r>
            <a:r>
              <a:rPr lang="zh-CN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22</a:t>
            </a:r>
            <a:r>
              <a:rPr lang="zh-CN" alt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）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rgbClr val="FBD805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4" y="1454727"/>
            <a:ext cx="82019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保罗和那些假教师之间有什么相似之处？他们都是皈依基督教的犹太人（哥林多后书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22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4061424" y="4469863"/>
            <a:ext cx="49527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保罗的“疯狂”到此为止。他不想让人觉得他想吹嘘自己为基督所做的事。他真正的骄傲（或荣耀）是基督为他所做的一切。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他真正的力量在于他的软弱，这使他完全依赖耶稣（哥林多后书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30-31;12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6-10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4070762" y="2310939"/>
            <a:ext cx="785188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他们之间有什么不同？保罗的疯狂就从这里开始：“他们说他们是基督的仆人吗？（我说这些话简直疯了。）我更是。”（哥林多后书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23 </a:t>
            </a:r>
            <a:r>
              <a:rPr lang="zh-CN" altLang="en-US" sz="2000" b="1" dirty="0">
                <a:solidFill>
                  <a:prstClr val="black"/>
                </a:solidFill>
              </a:rPr>
              <a:t>）如果那些人自夸为基督受苦，保罗则更有资格：被鞭打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被囚禁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被威胁死刑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被石头打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在海上遇难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被各种危险吞没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经历饥饿、口渴、寒冷和赤身裸体</a:t>
            </a:r>
            <a:r>
              <a:rPr lang="en-US" altLang="zh-CN" sz="2000" b="1" dirty="0">
                <a:solidFill>
                  <a:prstClr val="black"/>
                </a:solidFill>
              </a:rPr>
              <a:t>;</a:t>
            </a:r>
            <a:r>
              <a:rPr lang="zh-CN" altLang="en-US" sz="2000" b="1" dirty="0">
                <a:solidFill>
                  <a:prstClr val="black"/>
                </a:solidFill>
              </a:rPr>
              <a:t>却仍时刻关心教会（哥林多后书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11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23b-29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zh-CN" altLang="en-US" sz="40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自我反省与胜利</a:t>
            </a:r>
            <a:endParaRPr kumimoji="0" lang="en-US" sz="40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-11414" y="618020"/>
            <a:ext cx="121919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zh-CN" altLang="en-US" sz="20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你们总要自己省察有信心没有，也要自己试验。岂不知，你们若不是可弃绝的，</a:t>
            </a:r>
          </a:p>
          <a:p>
            <a:pPr lvl="0" algn="ctr">
              <a:defRPr/>
            </a:pPr>
            <a:r>
              <a:rPr lang="zh-CN" altLang="en-US" sz="2000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就有耶稣基督在你们心里吗？</a:t>
            </a:r>
            <a:r>
              <a:rPr lang="zh-CN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（哥林多后书</a:t>
            </a:r>
            <a:r>
              <a:rPr lang="en-US" altLang="zh-CN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13</a:t>
            </a:r>
            <a:r>
              <a:rPr lang="zh-CN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5</a:t>
            </a:r>
            <a:r>
              <a:rPr lang="zh-CN" alt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478964"/>
            <a:ext cx="793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保罗前往哥林多的时刻已临近。他会看见什么，又该如何面对那样的情况呢？（哥林多后书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1-2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309960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777246" y="2495092"/>
            <a:ext cx="50097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保罗准备强势执行教会的纪律：就是恢复悔改者，并惩罚固执不改的人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保罗则为他们祈祷，让他们停止作恶，行善，并被成全（哥林多后书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7-9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87532" y="4771644"/>
            <a:ext cx="49465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因此，在那时到来之前，哥林多人应当反省和审视自己（哥林多后书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5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472859"/>
            <a:ext cx="48362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他害怕抵达后会发现他们陷入纷争和各种罪恶。他害怕他必须为不悔改的罪人哭泣（哥林多后书</a:t>
            </a:r>
            <a:r>
              <a:rPr lang="en-US" altLang="zh-CN" sz="2000" b="1" dirty="0">
                <a:solidFill>
                  <a:prstClr val="black"/>
                </a:solidFill>
              </a:rPr>
              <a:t>12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20-21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735709" y="769895"/>
            <a:ext cx="904170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上帝的子民应当以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圣经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作为自己的保障，借以抵挡假教师的势力和黑暗之灵的迷惑。撒但总要千方百计地不让人得到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圣经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的知识，因为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圣经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的明白启示完全揭露了他的欺骗。每当上帝的工作复兴时，魔王就要加紧活动，他现今正在竭尽全力与基督和他的信徒作最后的决斗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【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。。。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】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他的赝造品将要与真的事物极为相似，以至若非借用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圣经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，便无法辨明真伪。人必须以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《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圣经</a:t>
            </a:r>
            <a:r>
              <a:rPr lang="en-US" altLang="zh-CN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》</a:t>
            </a:r>
            <a:r>
              <a:rPr lang="zh-CN" altLang="en-US" sz="3200" b="1" dirty="0">
                <a:solidFill>
                  <a:prstClr val="black"/>
                </a:solidFill>
                <a:latin typeface="Constantia" panose="02030602050306030303" pitchFamily="18" charset="0"/>
              </a:rPr>
              <a:t>的训诲为标准，去试验每一个学说和每一件奇事。</a:t>
            </a:r>
            <a:r>
              <a:rPr lang="en-US" sz="32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”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6528613" y="5687995"/>
            <a:ext cx="3927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怀爱伦（善恶之争，原文</a:t>
            </a:r>
            <a:r>
              <a:rPr kumimoji="0" lang="en-MY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593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面）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2081</Words>
  <Application>Microsoft Office PowerPoint</Application>
  <PresentationFormat>Panorámica</PresentationFormat>
  <Paragraphs>64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32</cp:revision>
  <dcterms:created xsi:type="dcterms:W3CDTF">2026-08-18T22:37:24Z</dcterms:created>
  <dcterms:modified xsi:type="dcterms:W3CDTF">2026-09-14T09:10:36Z</dcterms:modified>
</cp:coreProperties>
</file>