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就在那一刻，上帝在祭牲的中间经过，并与亚伯兰立约。</a:t>
          </a:r>
          <a:endParaRPr lang="en-MY" altLang="zh-CN" sz="2000" b="1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（创世记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7-21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上帝改了他的名字和撒拉的名字，并保证他的后裔将是来自撒拉的儿子（创世记 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1-8,15-16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神亲自带着两位天使，向亚伯拉罕显现，并向他宣告以撒的诞生（创世记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1-2,10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上帝请求亚伯拉罕献出他的儿子以撒。再通过提供替代的祭牲，救赎的大计划就此向他显明（创世记 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1-3,9-13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）。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在示剑，他被应许，他的后代将继承迦南地（创世记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6-7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）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在伯特利，神更新了他的约，告诉他他的后代将如“地上的尘沙”那样多（创世记 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13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14-18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在幔利，他确信他的后代将如星辰般众多。“亚伯兰信耶和华，耶和华就以此为他的义”（创世记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15</a:t>
          </a:r>
          <a:r>
            <a:rPr lang="zh-CN" alt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1-6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他的呼召不是物质上的，而是属灵的（第</a:t>
          </a:r>
          <a:r>
            <a:rPr lang="en-US" altLang="zh-CN" sz="1800" b="1" noProof="0" dirty="0"/>
            <a:t>2</a:t>
          </a:r>
          <a:r>
            <a:rPr lang="zh-CN" altLang="en-US" sz="1800" b="1" noProof="0" dirty="0"/>
            <a:t>节）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他被藐视厌弃，受痛苦和被拒绝（第</a:t>
          </a:r>
          <a:r>
            <a:rPr lang="en-US" altLang="zh-CN" sz="1800" b="1" noProof="0" dirty="0"/>
            <a:t>3</a:t>
          </a:r>
          <a:r>
            <a:rPr lang="zh-CN" altLang="en-US" sz="1800" b="1" noProof="0" dirty="0"/>
            <a:t>节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尽管他医治了许多人，但他们不接受他（第</a:t>
          </a:r>
          <a:r>
            <a:rPr lang="en-US" sz="1800" b="1" noProof="0" dirty="0"/>
            <a:t>4</a:t>
          </a:r>
          <a:r>
            <a:rPr lang="zh-CN" altLang="en-US" sz="1800" b="1" noProof="0" dirty="0"/>
            <a:t>节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通过他在十字架上的死，他为我们提供了救赎（第</a:t>
          </a:r>
          <a:r>
            <a:rPr lang="en-US" sz="1800" b="1" noProof="0" dirty="0"/>
            <a:t> 5</a:t>
          </a:r>
          <a:r>
            <a:rPr lang="zh-CN" altLang="en-US" sz="1800" b="1" noProof="0" dirty="0"/>
            <a:t>节 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上帝将我们所有的罪都归于他身上（第</a:t>
          </a:r>
          <a:r>
            <a:rPr lang="en-US" altLang="zh-CN" sz="1800" b="1" noProof="0" dirty="0"/>
            <a:t>6</a:t>
          </a:r>
          <a:r>
            <a:rPr lang="zh-CN" altLang="en-US" sz="1800" b="1" noProof="0" dirty="0"/>
            <a:t>节）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zh-CN" altLang="en-US" sz="1800" b="1" noProof="0" dirty="0"/>
            <a:t>他没有在控告者面前为自己辩护（第</a:t>
          </a:r>
          <a:r>
            <a:rPr lang="en-US" altLang="zh-CN" sz="1800" b="1" noProof="0" dirty="0"/>
            <a:t>7</a:t>
          </a:r>
          <a:r>
            <a:rPr lang="zh-CN" altLang="en-US" sz="1800" b="1" noProof="0" dirty="0"/>
            <a:t>节）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zh-CN" altLang="en-US" sz="1800" b="1" noProof="0" dirty="0"/>
            <a:t>他被审判并判处死刑（第</a:t>
          </a:r>
          <a:r>
            <a:rPr lang="en-US" altLang="zh-CN" sz="1800" b="1" noProof="0" dirty="0"/>
            <a:t>8</a:t>
          </a:r>
          <a:r>
            <a:rPr lang="zh-CN" altLang="en-US" sz="1800" b="1" noProof="0" dirty="0"/>
            <a:t>节）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zh-CN" altLang="en-US" sz="1800" b="1" noProof="0" dirty="0"/>
            <a:t>他与富人同葬（第</a:t>
          </a:r>
          <a:r>
            <a:rPr lang="en-US" altLang="zh-CN" sz="1800" b="1" noProof="0" dirty="0"/>
            <a:t>9</a:t>
          </a:r>
          <a:r>
            <a:rPr lang="zh-CN" altLang="en-US" sz="1800" b="1" noProof="0" dirty="0"/>
            <a:t>节前段）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zh-CN" altLang="en-US" sz="1800" b="1" noProof="0" dirty="0"/>
            <a:t>他从未犯罪（第</a:t>
          </a:r>
          <a:r>
            <a:rPr lang="en-US" altLang="zh-CN" sz="1800" b="1" noProof="0" dirty="0"/>
            <a:t>9</a:t>
          </a:r>
          <a:r>
            <a:rPr lang="zh-CN" altLang="en-US" sz="1800" b="1" noProof="0" dirty="0"/>
            <a:t>节下半节）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zh-CN" altLang="en-US" sz="1800" b="1" noProof="0" dirty="0"/>
            <a:t>他在赎罪死后复活了（第</a:t>
          </a:r>
          <a:r>
            <a:rPr lang="en-US" altLang="zh-CN" sz="1800" b="1" noProof="0" dirty="0"/>
            <a:t>10</a:t>
          </a:r>
          <a:r>
            <a:rPr lang="zh-CN" altLang="en-US" sz="1800" b="1" noProof="0" dirty="0"/>
            <a:t>节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zh-CN" altLang="en-US" sz="1800" b="1" noProof="0" dirty="0"/>
            <a:t>有一天，他将与他所救赎的人同住（第</a:t>
          </a:r>
          <a:r>
            <a:rPr lang="en-US" altLang="zh-CN" sz="1800" b="1" noProof="0" dirty="0"/>
            <a:t>11</a:t>
          </a:r>
          <a:r>
            <a:rPr lang="zh-CN" altLang="en-US" sz="1800" b="1" noProof="0" dirty="0"/>
            <a:t>节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zh-CN" altLang="en-US" sz="1800" b="1" noProof="0" dirty="0"/>
            <a:t>同时，他为我们代求（第</a:t>
          </a:r>
          <a:r>
            <a:rPr lang="en-US" altLang="zh-CN" sz="1800" b="1" noProof="0" dirty="0"/>
            <a:t>12</a:t>
          </a:r>
          <a:r>
            <a:rPr lang="zh-CN" altLang="en-US" sz="1800" b="1" noProof="0" dirty="0"/>
            <a:t>节</a:t>
          </a:r>
          <a:r>
            <a:rPr lang="en-US" sz="1800" b="1" noProof="0" dirty="0"/>
            <a:t>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就在那一刻，上帝在祭牲的中间经过，并与亚伯兰立约。</a:t>
          </a:r>
          <a:endParaRPr lang="en-MY" altLang="zh-CN" sz="2000" b="1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（创世记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15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7-21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上帝改了他的名字和撒拉的名字，并保证他的后裔将是来自撒拉的儿子（创世记 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17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1-8,15-16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神亲自带着两位天使，向亚伯拉罕显现，并向他宣告以撒的诞生（创世记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18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1-2,10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上帝请求亚伯拉罕献出他的儿子以撒。再通过提供替代的祭牲，救赎的大计划就此向他显明（创世记 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22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1-3,9-13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）。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在示剑，他被应许，他的后代将继承迦南地（创世记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12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6-7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）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在伯特利，神更新了他的约，告诉他他的后代将如“地上的尘沙”那样多（创世记 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13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14-18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在幔利，他确信他的后代将如星辰般众多。“亚伯兰信耶和华，耶和华就以此为他的义”（创世记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15</a:t>
          </a:r>
          <a:r>
            <a:rPr lang="zh-CN" alt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：</a:t>
          </a:r>
          <a:r>
            <a:rPr lang="en-US" altLang="zh-C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1-6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他的呼召不是物质上的，而是属灵的（第</a:t>
          </a:r>
          <a:r>
            <a:rPr lang="en-US" altLang="zh-CN" sz="1800" b="1" kern="1200" noProof="0" dirty="0"/>
            <a:t>2</a:t>
          </a:r>
          <a:r>
            <a:rPr lang="zh-CN" altLang="en-US" sz="1800" b="1" kern="1200" noProof="0" dirty="0"/>
            <a:t>节）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他被藐视厌弃，受痛苦和被拒绝（第</a:t>
          </a:r>
          <a:r>
            <a:rPr lang="en-US" altLang="zh-CN" sz="1800" b="1" kern="1200" noProof="0" dirty="0"/>
            <a:t>3</a:t>
          </a:r>
          <a:r>
            <a:rPr lang="zh-CN" altLang="en-US" sz="1800" b="1" kern="1200" noProof="0" dirty="0"/>
            <a:t>节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尽管他医治了许多人，但他们不接受他（第</a:t>
          </a:r>
          <a:r>
            <a:rPr lang="en-US" sz="1800" b="1" kern="1200" noProof="0" dirty="0"/>
            <a:t>4</a:t>
          </a:r>
          <a:r>
            <a:rPr lang="zh-CN" altLang="en-US" sz="1800" b="1" kern="1200" noProof="0" dirty="0"/>
            <a:t>节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通过他在十字架上的死，他为我们提供了救赎（第</a:t>
          </a:r>
          <a:r>
            <a:rPr lang="en-US" sz="1800" b="1" kern="1200" noProof="0" dirty="0"/>
            <a:t> 5</a:t>
          </a:r>
          <a:r>
            <a:rPr lang="zh-CN" altLang="en-US" sz="1800" b="1" kern="1200" noProof="0" dirty="0"/>
            <a:t>节 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上帝将我们所有的罪都归于他身上（第</a:t>
          </a:r>
          <a:r>
            <a:rPr lang="en-US" altLang="zh-CN" sz="1800" b="1" kern="1200" noProof="0" dirty="0"/>
            <a:t>6</a:t>
          </a:r>
          <a:r>
            <a:rPr lang="zh-CN" altLang="en-US" sz="1800" b="1" kern="1200" noProof="0" dirty="0"/>
            <a:t>节）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他没有在控告者面前为自己辩护（第</a:t>
          </a:r>
          <a:r>
            <a:rPr lang="en-US" altLang="zh-CN" sz="1800" b="1" kern="1200" noProof="0" dirty="0"/>
            <a:t>7</a:t>
          </a:r>
          <a:r>
            <a:rPr lang="zh-CN" altLang="en-US" sz="1800" b="1" kern="1200" noProof="0" dirty="0"/>
            <a:t>节）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他被审判并判处死刑（第</a:t>
          </a:r>
          <a:r>
            <a:rPr lang="en-US" altLang="zh-CN" sz="1800" b="1" kern="1200" noProof="0" dirty="0"/>
            <a:t>8</a:t>
          </a:r>
          <a:r>
            <a:rPr lang="zh-CN" altLang="en-US" sz="1800" b="1" kern="1200" noProof="0" dirty="0"/>
            <a:t>节）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他与富人同葬（第</a:t>
          </a:r>
          <a:r>
            <a:rPr lang="en-US" altLang="zh-CN" sz="1800" b="1" kern="1200" noProof="0" dirty="0"/>
            <a:t>9</a:t>
          </a:r>
          <a:r>
            <a:rPr lang="zh-CN" altLang="en-US" sz="1800" b="1" kern="1200" noProof="0" dirty="0"/>
            <a:t>节前段）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他从未犯罪（第</a:t>
          </a:r>
          <a:r>
            <a:rPr lang="en-US" altLang="zh-CN" sz="1800" b="1" kern="1200" noProof="0" dirty="0"/>
            <a:t>9</a:t>
          </a:r>
          <a:r>
            <a:rPr lang="zh-CN" altLang="en-US" sz="1800" b="1" kern="1200" noProof="0" dirty="0"/>
            <a:t>节下半节）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他在赎罪死后复活了（第</a:t>
          </a:r>
          <a:r>
            <a:rPr lang="en-US" altLang="zh-CN" sz="1800" b="1" kern="1200" noProof="0" dirty="0"/>
            <a:t>10</a:t>
          </a:r>
          <a:r>
            <a:rPr lang="zh-CN" altLang="en-US" sz="1800" b="1" kern="1200" noProof="0" dirty="0"/>
            <a:t>节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有一天，他将与他所救赎的人同住（第</a:t>
          </a:r>
          <a:r>
            <a:rPr lang="en-US" altLang="zh-CN" sz="1800" b="1" kern="1200" noProof="0" dirty="0"/>
            <a:t>11</a:t>
          </a:r>
          <a:r>
            <a:rPr lang="zh-CN" altLang="en-US" sz="1800" b="1" kern="1200" noProof="0" dirty="0"/>
            <a:t>节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noProof="0" dirty="0"/>
            <a:t>同时，他为我们代求（第</a:t>
          </a:r>
          <a:r>
            <a:rPr lang="en-US" altLang="zh-CN" sz="1800" b="1" kern="1200" noProof="0" dirty="0"/>
            <a:t>12</a:t>
          </a:r>
          <a:r>
            <a:rPr lang="zh-CN" altLang="en-US" sz="1800" b="1" kern="1200" noProof="0" dirty="0"/>
            <a:t>节</a:t>
          </a:r>
          <a:r>
            <a:rPr lang="en-US" sz="1800" b="1" kern="1200" noProof="0" dirty="0"/>
            <a:t>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D4D4C-FA0E-4706-863D-0E23B9D40A84}" type="datetimeFigureOut">
              <a:rPr lang="en-MY" smtClean="0"/>
              <a:t>5/10/2026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88D1E-ADEE-44D5-BB79-7E5E65CBB0ED}" type="slidenum">
              <a:rPr lang="en-MY" smtClean="0"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92940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88D1E-ADEE-44D5-BB79-7E5E65CBB0ED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2489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88D1E-ADEE-44D5-BB79-7E5E65CBB0ED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27667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jpe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先知的呼召</a:t>
            </a:r>
            <a:endParaRPr lang="en-US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76" y="5817329"/>
            <a:ext cx="456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145423"/>
                </a:solidFill>
              </a:rPr>
              <a:t>二零二六年十月十日的第二课</a:t>
            </a:r>
            <a:endParaRPr lang="en-US" sz="2000" b="1" noProof="0" dirty="0">
              <a:solidFill>
                <a:srgbClr val="1454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4185761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我又听见主的声音说：“我可以差遣谁呢？</a:t>
            </a:r>
            <a:endParaRPr kumimoji="0" lang="en-MY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谁肯为我们去呢？”</a:t>
            </a:r>
            <a:endParaRPr kumimoji="0" lang="en-MY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我说：“我在这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里，请差遣我！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以赛亚书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6:8 )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zh-CN" altLang="en-US" sz="2000" b="1" dirty="0">
                <a:solidFill>
                  <a:srgbClr val="373574"/>
                </a:solidFill>
              </a:rPr>
              <a:t>亚伯拉罕：盟约的先知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zh-CN" altLang="en-US" sz="2000" b="1" noProof="0" dirty="0">
                <a:solidFill>
                  <a:srgbClr val="723574"/>
                </a:solidFill>
              </a:rPr>
              <a:t>以利亚</a:t>
            </a:r>
            <a:r>
              <a:rPr lang="en-US" sz="2000" b="1" noProof="0" dirty="0"/>
              <a:t>: </a:t>
            </a:r>
            <a:r>
              <a:rPr lang="zh-CN" altLang="en-US" sz="2000" b="1" noProof="0" dirty="0"/>
              <a:t>带来复兴的先知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</a:rPr>
              <a:t>以赛亚</a:t>
            </a:r>
            <a:r>
              <a:rPr lang="en-US" sz="2000" b="1" noProof="0" dirty="0"/>
              <a:t>: </a:t>
            </a:r>
            <a:r>
              <a:rPr lang="zh-CN" altLang="en-US" sz="2000" b="1" noProof="0" dirty="0"/>
              <a:t>预言弥赛亚之先知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zh-CN" altLang="en-US" sz="2000" b="1" noProof="0" dirty="0">
                <a:solidFill>
                  <a:srgbClr val="744235"/>
                </a:solidFill>
              </a:rPr>
              <a:t>但以理</a:t>
            </a:r>
            <a:r>
              <a:rPr lang="en-US" sz="2000" b="1" noProof="0" dirty="0"/>
              <a:t>: </a:t>
            </a:r>
            <a:r>
              <a:rPr lang="zh-CN" altLang="en-US" sz="2000" b="1" noProof="0" dirty="0"/>
              <a:t>预言</a:t>
            </a:r>
            <a:r>
              <a:rPr lang="zh-CN" altLang="en-US" sz="2000" b="1" dirty="0"/>
              <a:t>未来的先知</a:t>
            </a:r>
            <a:endParaRPr lang="en-US" altLang="zh-CN" sz="2000" b="1" dirty="0"/>
          </a:p>
          <a:p>
            <a:pPr>
              <a:spcBef>
                <a:spcPts val="1800"/>
              </a:spcBef>
            </a:pPr>
            <a:r>
              <a:rPr lang="zh-CN" altLang="en-US" sz="2000" b="1" dirty="0">
                <a:solidFill>
                  <a:srgbClr val="746435"/>
                </a:solidFill>
              </a:rPr>
              <a:t>施洗约翰：</a:t>
            </a:r>
            <a:r>
              <a:rPr lang="zh-CN" altLang="en-US" sz="2000" b="1" dirty="0"/>
              <a:t>先锋先知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70871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亚伯拉罕（旧约的第一位先知）与施洗约翰（新约的第一位先知）相隔约</a:t>
            </a:r>
            <a:r>
              <a:rPr lang="en-US" altLang="zh-CN" sz="2000" b="1" dirty="0"/>
              <a:t>1900</a:t>
            </a:r>
            <a:r>
              <a:rPr lang="zh-CN" altLang="en-US" sz="2000" b="1" dirty="0"/>
              <a:t>年</a:t>
            </a:r>
            <a:r>
              <a:rPr lang="en-US" sz="2000" b="1" noProof="0" dirty="0"/>
              <a:t>)</a:t>
            </a:r>
            <a:r>
              <a:rPr lang="zh-CN" altLang="en-US" sz="2000" b="1" noProof="0" dirty="0"/>
              <a:t>。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zh-CN" altLang="en-US" sz="1300" b="1" dirty="0"/>
                <a:t>年</a:t>
              </a: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亚伯拉罕
公元前</a:t>
              </a:r>
              <a:r>
                <a:rPr lang="en-US" altLang="zh-CN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</a:t>
              </a: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世纪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施洗约翰
公元</a:t>
              </a:r>
              <a:r>
                <a:rPr lang="en-US" altLang="zh-CN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世纪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744871"/>
            <a:ext cx="8786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这些先知是如何被选中的？他们如何回应这种作先知的呼召？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70782" y="1758786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在此期间，其他先知被呼召恢复人民与上帝的联系，并维持对弥赛亚的期待。有些人甚至宣布了弥赛亚降临的确切时间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962128"/>
            <a:ext cx="8801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第一位宣告通过“后裔”所建立的盟约。第二位宣告了“后裔”（耶稣）的到来，和他将完成应许的约。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1" y="26401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亚伯拉罕：盟约的先知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耶和华对亚伯兰说：“你要离开本地、本族、父家，往我所要指示你的地去。</a:t>
            </a:r>
            <a:r>
              <a:rPr lang="en-US" sz="20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”</a:t>
            </a:r>
          </a:p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(</a:t>
            </a:r>
            <a:r>
              <a:rPr lang="zh-CN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创世记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12:1 )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亚伯拉罕是第一个被称为“先知”的人（创世记 </a:t>
            </a:r>
            <a:r>
              <a:rPr lang="en-US" altLang="zh-CN" sz="2000" b="1" dirty="0"/>
              <a:t>20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7</a:t>
            </a:r>
            <a:r>
              <a:rPr lang="zh-CN" altLang="en-US" sz="2000" b="1" dirty="0"/>
              <a:t>）。他是被上帝直接呼召的，被要求放弃他家乡周围的偶像崇拜和不道德生活环境，去一个未知的地方（创世记</a:t>
            </a:r>
            <a:r>
              <a:rPr lang="en-US" altLang="zh-CN" sz="2000" b="1" dirty="0"/>
              <a:t>12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49" y="4918006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他如何回应上帝的呼召？“亚伯拉罕因着信，蒙召的时候，就遵命出去，往将来要得为业的地方去；出去的时候，还不知往哪里去了。”（希伯来书 </a:t>
            </a:r>
            <a:r>
              <a:rPr lang="en-US" altLang="zh-CN" sz="2000" b="1" dirty="0"/>
              <a:t>11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8</a:t>
            </a:r>
            <a:r>
              <a:rPr lang="zh-CN" altLang="en-US" sz="2000" b="1" dirty="0"/>
              <a:t>）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8639" y="3641366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在呼召的同时，上帝还赐予许多应许。他将得到神的祝福，他会被高举，通过他，上帝的福将传到“地上的万族”（创世记</a:t>
            </a:r>
            <a:r>
              <a:rPr lang="en-US" altLang="zh-CN" sz="2000" b="1" dirty="0">
                <a:solidFill>
                  <a:prstClr val="black"/>
                </a:solidFill>
              </a:rPr>
              <a:t>12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2-3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作为先知，亚伯拉罕的使命不是来宣布即将到来的灾难，而是要显明真神，并向众人启示通过弥赛亚所将带来的救恩应许。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zh-CN" alt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亚伯拉罕：盟约的先知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39753"/>
            <a:ext cx="94869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0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耶和华对亚伯兰说：“你要离开本地、本族、父家，往我所要指示你的地去。’ ”</a:t>
            </a:r>
          </a:p>
          <a:p>
            <a:pPr algn="ctr"/>
            <a:r>
              <a:rPr lang="zh-CN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zh-CN" alt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创世记 </a:t>
            </a:r>
            <a:r>
              <a:rPr lang="en-US" altLang="zh-CN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12:1 )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778309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8856573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14312" y="1625382"/>
            <a:ext cx="540067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在迦南逗留期间，亚伯拉罕（原名亚伯兰）多次与上帝相遇，并领受了各种信息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zh-CN" altLang="en-US" sz="4000" b="1" spc="30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以利亚：复兴的先知</a:t>
            </a:r>
            <a:endParaRPr lang="en-US" sz="40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707886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s-ES" sz="2000" b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以利亚走到众人面前说：“你们三心二意要到什么时候呢？如果耶和华是上帝，你们当跟从祂；如果巴力是上帝，你们就跟从他吧！”他们都默不作声</a:t>
            </a:r>
            <a:r>
              <a:rPr lang="zh-CN" altLang="en-US" b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。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zh-CN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（</a:t>
            </a:r>
            <a:r>
              <a:rPr lang="zh-CN" altLang="es-E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列王纪上</a:t>
            </a:r>
            <a:r>
              <a:rPr lang="zh-CN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altLang="zh-C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18</a:t>
            </a:r>
            <a:r>
              <a:rPr lang="zh-CN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21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2036642" y="1412227"/>
            <a:ext cx="63669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亚哈和耶洗别曾将以色列民族带入严重的背道。只有少数人仍事奉上帝</a:t>
            </a:r>
            <a:r>
              <a:rPr lang="en-US" altLang="zh-CN" sz="2000" b="1" dirty="0"/>
              <a:t>; </a:t>
            </a:r>
            <a:r>
              <a:rPr lang="zh-CN" altLang="en-US" sz="2000" b="1" dirty="0"/>
              <a:t>其余的则崇拜巴力、亚舍拉及其他诸神。在此背景下，上帝呼召先知以利亚恢复祂与被拣选子民的关系（列王纪上</a:t>
            </a:r>
            <a:r>
              <a:rPr lang="en-US" altLang="zh-CN" sz="2000" b="1" dirty="0"/>
              <a:t>17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2072170" y="4422601"/>
            <a:ext cx="62495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先知以利亚的信息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放弃偶像崇拜，转向上帝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将在基督第二次降临前再次以大能被宣讲。其主要的目标是：恢复家中的祭坛（玛拉基书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5-6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2072170" y="2917414"/>
            <a:ext cx="6331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经过数年干旱，以利亚召集以色列人到迦密山，鼓励他们回归上帝，但他们却不肯回应（列王纪上 </a:t>
            </a:r>
            <a:r>
              <a:rPr lang="en-US" altLang="zh-CN" sz="2000" b="1" dirty="0">
                <a:solidFill>
                  <a:prstClr val="black"/>
                </a:solidFill>
              </a:rPr>
              <a:t>18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21</a:t>
            </a:r>
            <a:r>
              <a:rPr lang="zh-CN" altLang="en-US" sz="2000" b="1" dirty="0">
                <a:solidFill>
                  <a:prstClr val="black"/>
                </a:solidFill>
              </a:rPr>
              <a:t>）。他们需要神迹才肯承认谁是真神。（列王纪上</a:t>
            </a:r>
            <a:r>
              <a:rPr lang="en-US" altLang="zh-CN" sz="2000" b="1" dirty="0">
                <a:solidFill>
                  <a:prstClr val="black"/>
                </a:solidFill>
              </a:rPr>
              <a:t>18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30-39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2036642" y="5620011"/>
            <a:ext cx="61787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通过家庭，教会、社区和国家都将回归来敬拜上帝。谁来完成这项工作呢 ？你和我就是当今社会所需的以利亚。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zh-CN" altLang="en-US" sz="40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以赛亚：预言弥赛亚的先知</a:t>
            </a:r>
            <a:endParaRPr lang="en-US" sz="40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597495" y="666486"/>
            <a:ext cx="962025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我们都如羊走迷，各人偏行己路。耶和华使我们众人的罪孽都归在他身上。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</a:p>
          <a:p>
            <a:pPr algn="ctr"/>
            <a:r>
              <a:rPr lang="zh-CN" alt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（以赛亚书 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53:6)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以赛亚被呼召，要呼吁百姓承认自己的罪，接受上帝的宽恕（以赛亚书 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18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216839" y="2257269"/>
            <a:ext cx="883093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当乌西亚王去世时，以赛亚获得了一个令人印象深刻的异象，他在整个事工生涯中铭记于心：上帝在他的圣殿中，在摇晃的门柱之间，先知的心也因自己的不配而颤抖（以赛亚书 </a:t>
            </a:r>
            <a:r>
              <a:rPr lang="en-US" altLang="zh-CN" sz="2000" b="1" dirty="0"/>
              <a:t>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1-5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537835" y="5052571"/>
            <a:ext cx="25627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所以，以赛亚书被称为“最原始之福音”（即先于福音的福音）也不足为奇了。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171271"/>
            <a:ext cx="90437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他长时间的事工不仅包括了悔改的呼召，更特别宣扬耶稣</a:t>
            </a:r>
            <a:r>
              <a:rPr lang="en-US" altLang="zh-CN" sz="2000" b="1" dirty="0"/>
              <a:t>——</a:t>
            </a:r>
            <a:r>
              <a:rPr lang="zh-CN" altLang="en-US" sz="2000" b="1" dirty="0"/>
              <a:t>弥赛亚的工作。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他即被赦免之后，便能坦然无惧地宣讲神的信息：“我在这里，请差遣我。”（以赛亚书 </a:t>
            </a:r>
            <a:r>
              <a:rPr lang="en-US" altLang="zh-CN" sz="2000" b="1" dirty="0">
                <a:solidFill>
                  <a:prstClr val="black"/>
                </a:solidFill>
              </a:rPr>
              <a:t>6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6-8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zh-CN" alt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以赛亚：预言弥赛亚的先知</a:t>
            </a:r>
            <a:endParaRPr lang="en-U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700387"/>
            <a:ext cx="962025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我们都如羊走迷，各人偏行己路。耶和华使我们众人的罪孽都归在他身上。” </a:t>
            </a:r>
          </a:p>
          <a:p>
            <a:pPr algn="ctr"/>
            <a:r>
              <a:rPr lang="zh-CN" alt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（以赛亚书 </a:t>
            </a:r>
            <a:r>
              <a:rPr lang="en-US" altLang="zh-CN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9782036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290964" y="1590375"/>
            <a:ext cx="7753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/>
              <a:t>以赛亚书第</a:t>
            </a:r>
            <a:r>
              <a:rPr lang="en-US" altLang="zh-CN" sz="2000" b="1" dirty="0"/>
              <a:t>53</a:t>
            </a:r>
            <a:r>
              <a:rPr lang="zh-CN" altLang="en-US" sz="2000" b="1" dirty="0"/>
              <a:t>章详细解释了耶稣所执行的救赎计划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但以理：预言未来的先知</a:t>
            </a:r>
            <a:endParaRPr lang="en-US" sz="40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只有一位在天上的 神，能显明奥秘的事，他已将日后必有的事指示尼布甲尼</a:t>
            </a:r>
          </a:p>
          <a:p>
            <a:pPr algn="ctr"/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撒王。你的梦和你在床上脑中的异象是这样。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(</a:t>
            </a:r>
            <a:r>
              <a:rPr lang="zh-CN" alt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但以理书 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2:28a)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40686" y="1362796"/>
            <a:ext cx="51655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/>
              <a:t>从一开始，但以理就以他的忠诚著称。他在饮食上忠心（但以理书</a:t>
            </a:r>
            <a:r>
              <a:rPr lang="en-US" altLang="zh-CN" b="1" dirty="0"/>
              <a:t> 1 </a:t>
            </a:r>
            <a:r>
              <a:rPr lang="zh-CN" altLang="en-US" b="1" dirty="0"/>
              <a:t>：</a:t>
            </a:r>
            <a:r>
              <a:rPr lang="en-US" altLang="zh-CN" b="1" dirty="0"/>
              <a:t>8</a:t>
            </a:r>
            <a:r>
              <a:rPr lang="zh-CN" altLang="en-US" b="1" dirty="0"/>
              <a:t>）</a:t>
            </a:r>
            <a:r>
              <a:rPr lang="en-US" altLang="zh-CN" b="1" dirty="0"/>
              <a:t>; </a:t>
            </a:r>
            <a:r>
              <a:rPr lang="zh-CN" altLang="en-US" b="1" dirty="0"/>
              <a:t>他在将荣耀归于上帝时忠心（但以理书 </a:t>
            </a:r>
            <a:r>
              <a:rPr lang="en-US" altLang="zh-CN" b="1" dirty="0"/>
              <a:t>2</a:t>
            </a:r>
            <a:r>
              <a:rPr lang="zh-CN" altLang="en-US" b="1" dirty="0"/>
              <a:t>：</a:t>
            </a:r>
            <a:r>
              <a:rPr lang="en-US" altLang="zh-CN" b="1" dirty="0"/>
              <a:t>27-30</a:t>
            </a:r>
            <a:r>
              <a:rPr lang="zh-CN" altLang="en-US" b="1" dirty="0"/>
              <a:t>）</a:t>
            </a:r>
            <a:r>
              <a:rPr lang="en-US" altLang="zh-CN" b="1" dirty="0"/>
              <a:t>; </a:t>
            </a:r>
            <a:r>
              <a:rPr lang="zh-CN" altLang="en-US" b="1" dirty="0"/>
              <a:t>他忠实的预言了尼布甲尼撒的恶运（但以理书 </a:t>
            </a:r>
            <a:r>
              <a:rPr lang="en-US" altLang="zh-CN" b="1" dirty="0"/>
              <a:t>4</a:t>
            </a:r>
            <a:r>
              <a:rPr lang="zh-CN" altLang="en-US" b="1" dirty="0"/>
              <a:t>：</a:t>
            </a:r>
            <a:r>
              <a:rPr lang="en-US" altLang="zh-CN" b="1" dirty="0"/>
              <a:t>19</a:t>
            </a:r>
            <a:r>
              <a:rPr lang="zh-CN" altLang="en-US" b="1" dirty="0"/>
              <a:t>）</a:t>
            </a:r>
            <a:r>
              <a:rPr lang="en-US" altLang="zh-CN" b="1" dirty="0"/>
              <a:t>; </a:t>
            </a:r>
            <a:r>
              <a:rPr lang="zh-CN" altLang="en-US" b="1" dirty="0"/>
              <a:t>他在谴责伯沙撒的罪这件事上绝对忠诚（但以理书 </a:t>
            </a:r>
            <a:r>
              <a:rPr lang="en-US" altLang="zh-CN" b="1" dirty="0"/>
              <a:t>5</a:t>
            </a:r>
            <a:r>
              <a:rPr lang="zh-CN" altLang="en-US" b="1" dirty="0"/>
              <a:t>：</a:t>
            </a:r>
            <a:r>
              <a:rPr lang="en-US" altLang="zh-CN" b="1" dirty="0"/>
              <a:t>22-23</a:t>
            </a:r>
            <a:r>
              <a:rPr lang="zh-CN" altLang="en-US" b="1" dirty="0"/>
              <a:t>）</a:t>
            </a:r>
            <a:r>
              <a:rPr lang="en-US" altLang="zh-CN" b="1" dirty="0"/>
              <a:t>; </a:t>
            </a:r>
            <a:r>
              <a:rPr lang="zh-CN" altLang="en-US" b="1" dirty="0"/>
              <a:t>他在祷告生活中也忠心（但以理书</a:t>
            </a:r>
            <a:r>
              <a:rPr lang="en-US" altLang="zh-CN" b="1" dirty="0"/>
              <a:t>6</a:t>
            </a:r>
            <a:r>
              <a:rPr lang="zh-CN" altLang="en-US" b="1" dirty="0"/>
              <a:t>：</a:t>
            </a:r>
            <a:r>
              <a:rPr lang="en-US" altLang="zh-CN" b="1" dirty="0"/>
              <a:t>10</a:t>
            </a:r>
            <a:r>
              <a:rPr lang="zh-CN" altLang="en-US" b="1" dirty="0"/>
              <a:t>）。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5011479" y="3322791"/>
            <a:ext cx="7180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/>
              <a:t>除了他用他的一生所传递的信息外，他还被呼召宣告伟大世界帝国的兴衰：巴比伦、波斯、希腊、罗马和欧洲（但以理书 </a:t>
            </a:r>
            <a:r>
              <a:rPr lang="en-US" altLang="zh-CN" b="1" dirty="0"/>
              <a:t>2,7-12</a:t>
            </a:r>
            <a:r>
              <a:rPr lang="zh-CN" altLang="en-US" b="1" dirty="0"/>
              <a:t>）。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951376" y="4274251"/>
            <a:ext cx="34483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/>
              <a:t>但以理所宣告的除了各帝国的预言，与其交织在一起的还有：审判（但以理书</a:t>
            </a:r>
            <a:r>
              <a:rPr lang="en-US" altLang="zh-CN" b="1" dirty="0"/>
              <a:t>7</a:t>
            </a:r>
            <a:r>
              <a:rPr lang="zh-CN" altLang="en-US" b="1" dirty="0"/>
              <a:t>：</a:t>
            </a:r>
            <a:r>
              <a:rPr lang="en-US" altLang="zh-CN" b="1" dirty="0"/>
              <a:t>9-10</a:t>
            </a:r>
            <a:r>
              <a:rPr lang="zh-CN" altLang="en-US" b="1" dirty="0"/>
              <a:t>）和耶稣初次降临的确切时间（但以理书</a:t>
            </a:r>
            <a:r>
              <a:rPr lang="en-US" altLang="zh-CN" b="1" dirty="0"/>
              <a:t>9</a:t>
            </a:r>
            <a:r>
              <a:rPr lang="zh-CN" altLang="en-US" b="1" dirty="0"/>
              <a:t>：</a:t>
            </a:r>
            <a:r>
              <a:rPr lang="en-US" altLang="zh-CN" b="1" dirty="0"/>
              <a:t>24-27</a:t>
            </a:r>
            <a:r>
              <a:rPr lang="zh-CN" altLang="en-US" b="1" dirty="0"/>
              <a:t>）。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782330"/>
            <a:ext cx="5600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b="1" dirty="0"/>
              <a:t>他的预言也帮助今天的我们宣告尚未完成的部分</a:t>
            </a:r>
            <a:r>
              <a:rPr lang="en-US" altLang="zh-CN" b="1" dirty="0"/>
              <a:t>——</a:t>
            </a:r>
            <a:r>
              <a:rPr lang="zh-CN" altLang="en-US" b="1" dirty="0"/>
              <a:t>就是上帝国度的到来（但以理书 </a:t>
            </a:r>
            <a:r>
              <a:rPr lang="en-US" altLang="zh-CN" b="1" dirty="0"/>
              <a:t>2</a:t>
            </a:r>
            <a:r>
              <a:rPr lang="zh-CN" altLang="en-US" b="1" dirty="0"/>
              <a:t>：</a:t>
            </a:r>
            <a:r>
              <a:rPr lang="en-US" altLang="zh-CN" b="1" dirty="0"/>
              <a:t>44;7</a:t>
            </a:r>
            <a:r>
              <a:rPr lang="zh-CN" altLang="en-US" b="1" dirty="0"/>
              <a:t>：</a:t>
            </a:r>
            <a:r>
              <a:rPr lang="en-US" altLang="zh-CN" b="1" dirty="0"/>
              <a:t>27</a:t>
            </a:r>
            <a:r>
              <a:rPr lang="zh-CN" altLang="en-US" b="1" dirty="0"/>
              <a:t>）。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63806" y="2614478"/>
            <a:ext cx="38898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他严谨的生活，以及他坚定宣告罪恶并迫切呼吁悔改的信念，使许多人得以受洗（马可福音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4-6</a:t>
            </a:r>
            <a:r>
              <a:rPr lang="zh-CN" altLang="en-US" sz="2000" b="1" dirty="0"/>
              <a:t>）。他的事工标志着以色列的一个转折点，魔鬼只能微弱地抵抗，就是导致先知的死亡（路加福音 </a:t>
            </a:r>
            <a:r>
              <a:rPr lang="en-US" altLang="zh-CN" sz="2000" b="1" dirty="0"/>
              <a:t>9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9</a:t>
            </a:r>
            <a:r>
              <a:rPr lang="zh-CN" altLang="en-US" sz="2000" b="1" dirty="0"/>
              <a:t>）。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zh-CN" alt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施洗约翰：先锋先知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他说：“我就是那在旷野有人声喊着说：‘修直主的道路’，正如先知以赛亚所说的。” </a:t>
            </a:r>
            <a:r>
              <a:rPr lang="en-US" sz="20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</a:p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zh-CN" alt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约翰福音 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1:23)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像撒母耳或耶利米等先知一样，约翰在出生前就被区分开了。他被呼召去做以利亚的工作，作为弥赛亚的先驱（路加福音 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13-17</a:t>
            </a:r>
            <a:r>
              <a:rPr lang="en-US" sz="2000" b="1" noProof="0" dirty="0"/>
              <a:t>)</a:t>
            </a:r>
            <a:r>
              <a:rPr lang="zh-CN" altLang="en-US" sz="2000" b="1" noProof="0" dirty="0"/>
              <a:t>。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088528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这不是一帆风顺的。它要求忠诚、信念和奉献。安全没有保障，但永生有保障（它属于我们，以及今天接受信息的人</a:t>
            </a:r>
            <a:r>
              <a:rPr lang="en-US" sz="2000" b="1" noProof="0" dirty="0"/>
              <a:t>)</a:t>
            </a:r>
            <a:r>
              <a:rPr lang="zh-CN" altLang="en-US" sz="2000" b="1" noProof="0" dirty="0"/>
              <a:t>。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约翰的工作（也是以利亚的工作）现在成了我们的工作。我们被呼召为耶稣的来临做准备，向众人宣讲通过耶稣赎罪的死，得悔改和救恩的福音。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 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对上帝今天在世的教会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葡萄园的守护者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特别有价值的是通过先知们所传达的劝勉和劝诫的信息，他们明确表明了祂对人类所怀有的永恒目的。在先知的教导中，上帝对于堕落之族类的爱和拯救他们的计划清晰显现。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[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。。。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] 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今天，上帝对教会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那些作为忠实的农夫居住在他葡萄园里的人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的信息正是古先知所说：“当那日，有出酒的葡萄园，你们要指这园唱歌说：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“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我耶和华是看守葡萄园的，我必时刻浇灌，昼夜看守，免得有人损害。”（以赛亚书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27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：</a:t>
            </a:r>
            <a:r>
              <a:rPr lang="en-US" altLang="zh-CN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2-3</a:t>
            </a:r>
            <a:r>
              <a:rPr lang="zh-CN" altLang="en-US" sz="32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）”</a:t>
            </a:r>
            <a:endParaRPr lang="en-US" sz="3200" b="1" noProof="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286658" y="5499819"/>
            <a:ext cx="4047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noProof="0" dirty="0">
                <a:solidFill>
                  <a:schemeClr val="accent5">
                    <a:lumMod val="50000"/>
                  </a:schemeClr>
                </a:solidFill>
              </a:rPr>
              <a:t>怀爱伦（先知与君王，原文</a:t>
            </a:r>
            <a:r>
              <a:rPr lang="en-MY" altLang="zh-CN" sz="2000" b="1" noProof="0" dirty="0">
                <a:solidFill>
                  <a:schemeClr val="accent5">
                    <a:lumMod val="50000"/>
                  </a:schemeClr>
                </a:solidFill>
              </a:rPr>
              <a:t>22</a:t>
            </a:r>
            <a:r>
              <a:rPr lang="zh-CN" altLang="en-US" sz="2000" b="1" noProof="0" dirty="0">
                <a:solidFill>
                  <a:schemeClr val="accent5">
                    <a:lumMod val="50000"/>
                  </a:schemeClr>
                </a:solidFill>
              </a:rPr>
              <a:t>面）</a:t>
            </a:r>
            <a:endParaRPr lang="en-US" sz="2000" b="1" noProof="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附录：怀爱伦作为先知的呼召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爱伦。古尔德。哈门于</a:t>
            </a:r>
            <a:r>
              <a:rPr lang="en-US" altLang="zh-CN" sz="2000" b="1" dirty="0"/>
              <a:t>1844</a:t>
            </a:r>
            <a:r>
              <a:rPr lang="zh-CN" altLang="en-US" sz="2000" b="1" dirty="0"/>
              <a:t>年</a:t>
            </a:r>
            <a:r>
              <a:rPr lang="en-US" altLang="zh-CN" sz="2000" b="1" dirty="0"/>
              <a:t>12</a:t>
            </a:r>
            <a:r>
              <a:rPr lang="zh-CN" altLang="en-US" sz="2000" b="1" dirty="0"/>
              <a:t>月首次见到异象，当时她十七岁。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343015" y="2908144"/>
            <a:ext cx="102306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通过这个异象，上帝向信徒们保证他们正走在正确的道路上。虽然起初很少人相信爱伦，但她最终被接纳为先知。她的信息从一开始就鼓励并引导着基督复临安息日会的信徒们，至今仍是如此。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81474" y="1798996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那个背景下，爱伦被启示一条从这地上通往天上耶路撒冷的道路，而复临信徒们在耶稣的引导下，正朝着圣城前进。如果他们的目光始终停留在耶稣身上，就会沿着这条路前进。如果他们移开视线，就会从这道路上跌落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威廉</a:t>
            </a:r>
            <a:r>
              <a:rPr lang="en-US" altLang="zh-CN" sz="2000" b="1" dirty="0">
                <a:solidFill>
                  <a:prstClr val="black"/>
                </a:solidFill>
              </a:rPr>
              <a:t>·</a:t>
            </a:r>
            <a:r>
              <a:rPr lang="zh-CN" altLang="en-US" sz="2000" b="1" dirty="0">
                <a:solidFill>
                  <a:prstClr val="black"/>
                </a:solidFill>
              </a:rPr>
              <a:t>米勒耳曾将但以理书 </a:t>
            </a:r>
            <a:r>
              <a:rPr lang="en-US" altLang="zh-CN" sz="2000" b="1" dirty="0">
                <a:solidFill>
                  <a:prstClr val="black"/>
                </a:solidFill>
              </a:rPr>
              <a:t>8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14 </a:t>
            </a:r>
            <a:r>
              <a:rPr lang="zh-CN" altLang="en-US" sz="2000" b="1" dirty="0">
                <a:solidFill>
                  <a:prstClr val="black"/>
                </a:solidFill>
              </a:rPr>
              <a:t>的预言解释为耶稣于</a:t>
            </a:r>
            <a:r>
              <a:rPr lang="en-US" altLang="zh-CN" sz="2000" b="1" dirty="0">
                <a:solidFill>
                  <a:prstClr val="black"/>
                </a:solidFill>
              </a:rPr>
              <a:t>1843</a:t>
            </a:r>
            <a:r>
              <a:rPr lang="zh-CN" altLang="en-US" sz="2000" b="1" dirty="0">
                <a:solidFill>
                  <a:prstClr val="black"/>
                </a:solidFill>
              </a:rPr>
              <a:t>年再来的预言。后来，这日期又确定为</a:t>
            </a:r>
            <a:r>
              <a:rPr lang="en-US" altLang="zh-CN" sz="2000" b="1" dirty="0">
                <a:solidFill>
                  <a:prstClr val="black"/>
                </a:solidFill>
              </a:rPr>
              <a:t>1844</a:t>
            </a:r>
            <a:r>
              <a:rPr lang="zh-CN" altLang="en-US" sz="2000" b="1" dirty="0">
                <a:solidFill>
                  <a:prstClr val="black"/>
                </a:solidFill>
              </a:rPr>
              <a:t>年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月</a:t>
            </a:r>
            <a:r>
              <a:rPr lang="en-US" altLang="zh-CN" sz="2000" b="1" dirty="0">
                <a:solidFill>
                  <a:prstClr val="black"/>
                </a:solidFill>
              </a:rPr>
              <a:t>22</a:t>
            </a:r>
            <a:r>
              <a:rPr lang="zh-CN" altLang="en-US" sz="2000" b="1" dirty="0">
                <a:solidFill>
                  <a:prstClr val="black"/>
                </a:solidFill>
              </a:rPr>
              <a:t>日。但</a:t>
            </a:r>
            <a:r>
              <a:rPr lang="zh-CN" altLang="en-US" sz="2000" b="1">
                <a:solidFill>
                  <a:prstClr val="black"/>
                </a:solidFill>
              </a:rPr>
              <a:t>耶稣在那日并</a:t>
            </a:r>
            <a:r>
              <a:rPr lang="zh-CN" altLang="en-US" sz="2000" b="1" dirty="0">
                <a:solidFill>
                  <a:prstClr val="black"/>
                </a:solidFill>
              </a:rPr>
              <a:t>未降临。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1574</TotalTime>
  <Words>3116</Words>
  <Application>Microsoft Office PowerPoint</Application>
  <PresentationFormat>Panorámica</PresentationFormat>
  <Paragraphs>92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Constantia</vt:lpstr>
      <vt:lpstr>Aptos Display</vt:lpstr>
      <vt:lpstr>Calibri</vt:lpstr>
      <vt:lpstr>Comic Sans MS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146</cp:revision>
  <dcterms:created xsi:type="dcterms:W3CDTF">2026-09-11T15:58:36Z</dcterms:created>
  <dcterms:modified xsi:type="dcterms:W3CDTF">2026-10-05T06:03:09Z</dcterms:modified>
</cp:coreProperties>
</file>