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8" r:id="rId3"/>
    <p:sldId id="301" r:id="rId4"/>
    <p:sldId id="257" r:id="rId5"/>
    <p:sldId id="258" r:id="rId6"/>
    <p:sldId id="259" r:id="rId7"/>
    <p:sldId id="260" r:id="rId8"/>
    <p:sldId id="261" r:id="rId9"/>
    <p:sldId id="299" r:id="rId10"/>
    <p:sldId id="300" r:id="rId11"/>
    <p:sldId id="264" r:id="rId12"/>
    <p:sldId id="29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800"/>
    <a:srgbClr val="198CFF"/>
    <a:srgbClr val="AD65BB"/>
    <a:srgbClr val="D4AEDB"/>
    <a:srgbClr val="8E459D"/>
    <a:srgbClr val="95091F"/>
    <a:srgbClr val="BD575B"/>
    <a:srgbClr val="FDCD6C"/>
    <a:srgbClr val="9D2A32"/>
    <a:srgbClr val="98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F8A5B272-1100-4A68-A44B-108FBECFB3F0}">
      <dgm:prSet custT="1"/>
      <dgm:spPr/>
      <dgm:t>
        <a:bodyPr/>
        <a:lstStyle/>
        <a:p>
          <a:r>
            <a:rPr lang="es-ES" sz="1600" b="1" dirty="0"/>
            <a:t>Potopil egyptskou armádu v Rudém moři (</a:t>
          </a:r>
          <a:r>
            <a:rPr lang="cs-CZ" sz="1600" b="1" dirty="0"/>
            <a:t>2</a:t>
          </a:r>
          <a:r>
            <a:rPr lang="es-ES" sz="1600" b="1" dirty="0"/>
            <a:t>.</a:t>
          </a:r>
          <a:r>
            <a:rPr lang="cs-CZ" sz="1600" b="1" dirty="0"/>
            <a:t> Mojžíšova</a:t>
          </a:r>
          <a:r>
            <a:rPr lang="es-ES" sz="1600" b="1" dirty="0"/>
            <a:t> 14</a:t>
          </a:r>
          <a:r>
            <a:rPr lang="cs-CZ" sz="1600" b="1" dirty="0"/>
            <a:t>,</a:t>
          </a:r>
          <a:r>
            <a:rPr lang="es-ES" sz="1600" b="1" dirty="0"/>
            <a:t>24-28)</a:t>
          </a:r>
          <a:endParaRPr lang="es-ES" sz="1600" dirty="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es-ES" sz="1800" b="1" dirty="0"/>
            <a:t>Použil krupobití proti Kananejcům</a:t>
          </a:r>
          <a:br>
            <a:rPr lang="es-ES" sz="1800" b="1" dirty="0"/>
          </a:br>
          <a:r>
            <a:rPr lang="es-ES" sz="1800" b="1" dirty="0"/>
            <a:t>(Jo</a:t>
          </a:r>
          <a:r>
            <a:rPr lang="cs-CZ" sz="1800" b="1" dirty="0" err="1"/>
            <a:t>zue</a:t>
          </a:r>
          <a:r>
            <a:rPr lang="es-ES" sz="1800" b="1" dirty="0"/>
            <a:t> 10</a:t>
          </a:r>
          <a:r>
            <a:rPr lang="cs-CZ" sz="1800" b="1" dirty="0"/>
            <a:t>,</a:t>
          </a:r>
          <a:r>
            <a:rPr lang="es-ES" sz="1800" b="1" dirty="0"/>
            <a:t>11)</a:t>
          </a:r>
          <a:endParaRPr lang="es-ES" sz="1800" dirty="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066BD936-4A5C-4A5B-9DFB-FA7AFA8FBB8C}">
      <dgm:prSet custT="1"/>
      <dgm:spPr/>
      <dgm:t>
        <a:bodyPr/>
        <a:lstStyle/>
        <a:p>
          <a:r>
            <a:rPr lang="es-ES" sz="1800" b="1" dirty="0"/>
            <a:t>Zničil ty, kdo Elijášem pohrdali (2.</a:t>
          </a:r>
          <a:r>
            <a:rPr lang="cs-CZ" sz="1800" b="1" dirty="0"/>
            <a:t> Královská</a:t>
          </a:r>
          <a:r>
            <a:rPr lang="es-ES" sz="1800" b="1" dirty="0"/>
            <a:t> 1</a:t>
          </a:r>
          <a:r>
            <a:rPr lang="cs-CZ" sz="1800" b="1" dirty="0"/>
            <a:t>,</a:t>
          </a:r>
          <a:r>
            <a:rPr lang="es-ES" sz="1800" b="1" dirty="0"/>
            <a:t>9</a:t>
          </a:r>
          <a:r>
            <a:rPr lang="cs-CZ" sz="1800" b="1" dirty="0"/>
            <a:t>.</a:t>
          </a:r>
          <a:r>
            <a:rPr lang="es-ES" sz="1800" b="1" dirty="0"/>
            <a:t>10)</a:t>
          </a:r>
          <a:endParaRPr lang="es-ES" sz="180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es-ES" sz="1600" b="1" dirty="0"/>
            <a:t>Poslal medvědy </a:t>
          </a:r>
          <a:r>
            <a:rPr lang="cs-CZ" sz="1600" b="1" dirty="0"/>
            <a:t>na ty, co</a:t>
          </a:r>
          <a:r>
            <a:rPr lang="es-ES" sz="1600" b="1" dirty="0"/>
            <a:t> se Elíšovi posmívali</a:t>
          </a:r>
          <a:br>
            <a:rPr lang="es-ES" sz="1600" b="1" dirty="0"/>
          </a:br>
          <a:r>
            <a:rPr lang="es-ES" sz="1600" b="1" dirty="0"/>
            <a:t>(2.</a:t>
          </a:r>
          <a:r>
            <a:rPr lang="cs-CZ" sz="1600" b="1" dirty="0"/>
            <a:t> Královská</a:t>
          </a:r>
          <a:r>
            <a:rPr lang="es-ES" sz="1600" b="1" dirty="0"/>
            <a:t> 2</a:t>
          </a:r>
          <a:r>
            <a:rPr lang="cs-CZ" sz="1600" b="1" dirty="0"/>
            <a:t>,</a:t>
          </a:r>
          <a:r>
            <a:rPr lang="es-ES" sz="1600" b="1" dirty="0"/>
            <a:t>23</a:t>
          </a:r>
          <a:r>
            <a:rPr lang="cs-CZ" sz="1600" b="1" dirty="0"/>
            <a:t>.</a:t>
          </a:r>
          <a:r>
            <a:rPr lang="es-ES" sz="1600" b="1" dirty="0"/>
            <a:t>24)</a:t>
          </a:r>
          <a:endParaRPr lang="es-ES" sz="160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es-ES" sz="1800" b="1" dirty="0"/>
            <a:t>Dosáhl míru tím, že oslepil syrskou armádu (2.</a:t>
          </a:r>
          <a:r>
            <a:rPr lang="cs-CZ" sz="1800" b="1" dirty="0"/>
            <a:t> Královská</a:t>
          </a:r>
          <a:r>
            <a:rPr lang="es-ES" sz="1800" b="1" dirty="0"/>
            <a:t> 6</a:t>
          </a:r>
          <a:r>
            <a:rPr lang="cs-CZ" sz="1800" b="1" dirty="0"/>
            <a:t>,</a:t>
          </a:r>
          <a:r>
            <a:rPr lang="es-ES" sz="1800" b="1" dirty="0"/>
            <a:t>14-23)</a:t>
          </a:r>
          <a:endParaRPr lang="es-ES" sz="180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es-ES" sz="1600" b="1" dirty="0"/>
            <a:t>Přiměl Ammonity a Moábce bojovat mezi sebou (2.</a:t>
          </a:r>
          <a:r>
            <a:rPr lang="cs-CZ" sz="1600" b="1" dirty="0"/>
            <a:t> Paralipomenon</a:t>
          </a:r>
          <a:r>
            <a:rPr lang="es-ES" sz="1600" b="1" dirty="0"/>
            <a:t> 20</a:t>
          </a:r>
          <a:r>
            <a:rPr lang="cs-CZ" sz="1600" b="1" dirty="0"/>
            <a:t>,</a:t>
          </a:r>
          <a:r>
            <a:rPr lang="es-ES" sz="1600" b="1" dirty="0"/>
            <a:t>15-17</a:t>
          </a:r>
          <a:r>
            <a:rPr lang="cs-CZ" sz="1600" b="1" dirty="0"/>
            <a:t>.</a:t>
          </a:r>
          <a:r>
            <a:rPr lang="es-ES" sz="1600" b="1" dirty="0"/>
            <a:t>22-24)</a:t>
          </a:r>
          <a:endParaRPr lang="es-ES" sz="160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pl-PL" sz="1800" b="1" dirty="0"/>
            <a:t>Za jedinou noc zabil 185 000 Asyřanů</a:t>
          </a:r>
          <a:br>
            <a:rPr lang="es-ES" sz="1800" b="1" dirty="0"/>
          </a:br>
          <a:r>
            <a:rPr lang="es-ES" sz="1800" b="1" dirty="0"/>
            <a:t>(2</a:t>
          </a:r>
          <a:r>
            <a:rPr lang="cs-CZ" sz="1800" b="1" dirty="0"/>
            <a:t>. Královská</a:t>
          </a:r>
          <a:r>
            <a:rPr lang="es-ES" sz="1800" b="1" dirty="0"/>
            <a:t> 19</a:t>
          </a:r>
          <a:r>
            <a:rPr lang="cs-CZ" sz="1800" b="1" dirty="0"/>
            <a:t>,</a:t>
          </a:r>
          <a:r>
            <a:rPr lang="es-ES" sz="1800" b="1" dirty="0"/>
            <a:t>35)</a:t>
          </a:r>
          <a:endParaRPr lang="es-ES" sz="180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es-ES" sz="1800" b="1" dirty="0"/>
            <a:t>Poslal Herodovi smrtelnou nemoc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Skutky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21-23)</a:t>
          </a:r>
          <a:endParaRPr lang="es-ES" sz="180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LinFactNeighborY="-81605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Y="-81605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Y="-81605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LinFactNeighborY="-81605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Y="-2928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LinFactNeighborY="-5440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Y="-2928"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LinFactNeighborY="-5440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Y="-2928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Y="-5440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Y="-2928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LinFactNeighborY="-5440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4094" y="82034"/>
          <a:ext cx="1948483" cy="1342505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4094" y="1424551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Potopil egyptskou armádu v Rudém moři (</a:t>
          </a:r>
          <a:r>
            <a:rPr lang="cs-CZ" sz="1600" b="1" kern="1200" dirty="0"/>
            <a:t>2</a:t>
          </a:r>
          <a:r>
            <a:rPr lang="es-ES" sz="1600" b="1" kern="1200" dirty="0"/>
            <a:t>.</a:t>
          </a:r>
          <a:r>
            <a:rPr lang="cs-CZ" sz="1600" b="1" kern="1200" dirty="0"/>
            <a:t> Mojžíšova</a:t>
          </a:r>
          <a:r>
            <a:rPr lang="es-ES" sz="1600" b="1" kern="1200" dirty="0"/>
            <a:t> 14</a:t>
          </a:r>
          <a:r>
            <a:rPr lang="cs-CZ" sz="1600" b="1" kern="1200" dirty="0"/>
            <a:t>,</a:t>
          </a:r>
          <a:r>
            <a:rPr lang="es-ES" sz="1600" b="1" kern="1200" dirty="0"/>
            <a:t>24-28)</a:t>
          </a:r>
          <a:endParaRPr lang="es-ES" sz="1600" kern="1200" dirty="0"/>
        </a:p>
      </dsp:txBody>
      <dsp:txXfrm>
        <a:off x="4094" y="1424551"/>
        <a:ext cx="1948483" cy="722887"/>
      </dsp:txXfrm>
    </dsp:sp>
    <dsp:sp modelId="{757B839D-7B20-456D-B4B6-143DC0100211}">
      <dsp:nvSpPr>
        <dsp:cNvPr id="0" name=""/>
        <dsp:cNvSpPr/>
      </dsp:nvSpPr>
      <dsp:spPr>
        <a:xfrm>
          <a:off x="2147508" y="82034"/>
          <a:ext cx="1948483" cy="1342505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2147508" y="1424551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Použil krupobití proti Kananejcům</a:t>
          </a:r>
          <a:br>
            <a:rPr lang="es-ES" sz="1800" b="1" kern="1200" dirty="0"/>
          </a:br>
          <a:r>
            <a:rPr lang="es-ES" sz="1800" b="1" kern="1200" dirty="0"/>
            <a:t>(Jo</a:t>
          </a:r>
          <a:r>
            <a:rPr lang="cs-CZ" sz="1800" b="1" kern="1200" dirty="0" err="1"/>
            <a:t>zue</a:t>
          </a:r>
          <a:r>
            <a:rPr lang="es-ES" sz="1800" b="1" kern="1200" dirty="0"/>
            <a:t> 10</a:t>
          </a:r>
          <a:r>
            <a:rPr lang="cs-CZ" sz="1800" b="1" kern="1200" dirty="0"/>
            <a:t>,</a:t>
          </a:r>
          <a:r>
            <a:rPr lang="es-ES" sz="1800" b="1" kern="1200" dirty="0"/>
            <a:t>11)</a:t>
          </a:r>
          <a:endParaRPr lang="es-ES" sz="1800" kern="1200" dirty="0"/>
        </a:p>
      </dsp:txBody>
      <dsp:txXfrm>
        <a:off x="2147508" y="1424551"/>
        <a:ext cx="1948483" cy="722887"/>
      </dsp:txXfrm>
    </dsp:sp>
    <dsp:sp modelId="{904D2415-2BA8-4F18-9433-3CE93F7B6EAA}">
      <dsp:nvSpPr>
        <dsp:cNvPr id="0" name=""/>
        <dsp:cNvSpPr/>
      </dsp:nvSpPr>
      <dsp:spPr>
        <a:xfrm>
          <a:off x="4290921" y="82034"/>
          <a:ext cx="1948483" cy="1342505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4290921" y="1424551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Zničil ty, kdo Elijášem pohrdali (2.</a:t>
          </a:r>
          <a:r>
            <a:rPr lang="cs-CZ" sz="1800" b="1" kern="1200" dirty="0"/>
            <a:t> Královská</a:t>
          </a:r>
          <a:r>
            <a:rPr lang="es-ES" sz="1800" b="1" kern="1200" dirty="0"/>
            <a:t> 1</a:t>
          </a:r>
          <a:r>
            <a:rPr lang="cs-CZ" sz="1800" b="1" kern="1200" dirty="0"/>
            <a:t>,</a:t>
          </a:r>
          <a:r>
            <a:rPr lang="es-ES" sz="1800" b="1" kern="1200" dirty="0"/>
            <a:t>9</a:t>
          </a:r>
          <a:r>
            <a:rPr lang="cs-CZ" sz="1800" b="1" kern="1200" dirty="0"/>
            <a:t>.</a:t>
          </a:r>
          <a:r>
            <a:rPr lang="es-ES" sz="1800" b="1" kern="1200" dirty="0"/>
            <a:t>10)</a:t>
          </a:r>
          <a:endParaRPr lang="es-ES" sz="1800" kern="1200" dirty="0"/>
        </a:p>
      </dsp:txBody>
      <dsp:txXfrm>
        <a:off x="4290921" y="1424551"/>
        <a:ext cx="1948483" cy="722887"/>
      </dsp:txXfrm>
    </dsp:sp>
    <dsp:sp modelId="{5C4AF684-2DF3-4B8B-966D-28B11D58D499}">
      <dsp:nvSpPr>
        <dsp:cNvPr id="0" name=""/>
        <dsp:cNvSpPr/>
      </dsp:nvSpPr>
      <dsp:spPr>
        <a:xfrm>
          <a:off x="6434335" y="82034"/>
          <a:ext cx="1948483" cy="1342505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6434335" y="1424551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Poslal medvědy </a:t>
          </a:r>
          <a:r>
            <a:rPr lang="cs-CZ" sz="1600" b="1" kern="1200" dirty="0"/>
            <a:t>na ty, co</a:t>
          </a:r>
          <a:r>
            <a:rPr lang="es-ES" sz="1600" b="1" kern="1200" dirty="0"/>
            <a:t> se Elíšovi posmívali</a:t>
          </a:r>
          <a:br>
            <a:rPr lang="es-ES" sz="1600" b="1" kern="1200" dirty="0"/>
          </a:br>
          <a:r>
            <a:rPr lang="es-ES" sz="1600" b="1" kern="1200" dirty="0"/>
            <a:t>(2.</a:t>
          </a:r>
          <a:r>
            <a:rPr lang="cs-CZ" sz="1600" b="1" kern="1200" dirty="0"/>
            <a:t> Královská</a:t>
          </a:r>
          <a:r>
            <a:rPr lang="es-ES" sz="1600" b="1" kern="1200" dirty="0"/>
            <a:t> 2</a:t>
          </a:r>
          <a:r>
            <a:rPr lang="cs-CZ" sz="1600" b="1" kern="1200" dirty="0"/>
            <a:t>,</a:t>
          </a:r>
          <a:r>
            <a:rPr lang="es-ES" sz="1600" b="1" kern="1200" dirty="0"/>
            <a:t>23</a:t>
          </a:r>
          <a:r>
            <a:rPr lang="cs-CZ" sz="1600" b="1" kern="1200" dirty="0"/>
            <a:t>.</a:t>
          </a:r>
          <a:r>
            <a:rPr lang="es-ES" sz="1600" b="1" kern="1200" dirty="0"/>
            <a:t>24)</a:t>
          </a:r>
          <a:endParaRPr lang="es-ES" sz="1600" kern="1200" dirty="0"/>
        </a:p>
      </dsp:txBody>
      <dsp:txXfrm>
        <a:off x="6434335" y="1424551"/>
        <a:ext cx="1948483" cy="722887"/>
      </dsp:txXfrm>
    </dsp:sp>
    <dsp:sp modelId="{4CBDC65A-48E1-48B3-9145-1F0726CA8B43}">
      <dsp:nvSpPr>
        <dsp:cNvPr id="0" name=""/>
        <dsp:cNvSpPr/>
      </dsp:nvSpPr>
      <dsp:spPr>
        <a:xfrm>
          <a:off x="4094" y="2892890"/>
          <a:ext cx="1948483" cy="1342505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4094" y="4235379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Dosáhl míru tím, že oslepil syrskou armádu (2.</a:t>
          </a:r>
          <a:r>
            <a:rPr lang="cs-CZ" sz="1800" b="1" kern="1200" dirty="0"/>
            <a:t> Královská</a:t>
          </a:r>
          <a:r>
            <a:rPr lang="es-ES" sz="1800" b="1" kern="1200" dirty="0"/>
            <a:t> 6</a:t>
          </a:r>
          <a:r>
            <a:rPr lang="cs-CZ" sz="1800" b="1" kern="1200" dirty="0"/>
            <a:t>,</a:t>
          </a:r>
          <a:r>
            <a:rPr lang="es-ES" sz="1800" b="1" kern="1200" dirty="0"/>
            <a:t>14-23)</a:t>
          </a:r>
          <a:endParaRPr lang="es-ES" sz="1800" kern="1200" dirty="0"/>
        </a:p>
      </dsp:txBody>
      <dsp:txXfrm>
        <a:off x="4094" y="4235379"/>
        <a:ext cx="1948483" cy="722887"/>
      </dsp:txXfrm>
    </dsp:sp>
    <dsp:sp modelId="{0A9C59B1-EF7A-4EE3-990B-90F62DBD97A6}">
      <dsp:nvSpPr>
        <dsp:cNvPr id="0" name=""/>
        <dsp:cNvSpPr/>
      </dsp:nvSpPr>
      <dsp:spPr>
        <a:xfrm>
          <a:off x="2147508" y="2892890"/>
          <a:ext cx="1948483" cy="1342505"/>
        </a:xfrm>
        <a:prstGeom prst="roundRect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147508" y="4235379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Přiměl Ammonity a Moábce bojovat mezi sebou (2.</a:t>
          </a:r>
          <a:r>
            <a:rPr lang="cs-CZ" sz="1600" b="1" kern="1200" dirty="0"/>
            <a:t> Paralipomenon</a:t>
          </a:r>
          <a:r>
            <a:rPr lang="es-ES" sz="1600" b="1" kern="1200" dirty="0"/>
            <a:t> 20</a:t>
          </a:r>
          <a:r>
            <a:rPr lang="cs-CZ" sz="1600" b="1" kern="1200" dirty="0"/>
            <a:t>,</a:t>
          </a:r>
          <a:r>
            <a:rPr lang="es-ES" sz="1600" b="1" kern="1200" dirty="0"/>
            <a:t>15-17</a:t>
          </a:r>
          <a:r>
            <a:rPr lang="cs-CZ" sz="1600" b="1" kern="1200" dirty="0"/>
            <a:t>.</a:t>
          </a:r>
          <a:r>
            <a:rPr lang="es-ES" sz="1600" b="1" kern="1200" dirty="0"/>
            <a:t>22-24)</a:t>
          </a:r>
          <a:endParaRPr lang="es-ES" sz="1600" kern="1200" dirty="0"/>
        </a:p>
      </dsp:txBody>
      <dsp:txXfrm>
        <a:off x="2147508" y="4235379"/>
        <a:ext cx="1948483" cy="722887"/>
      </dsp:txXfrm>
    </dsp:sp>
    <dsp:sp modelId="{4F6CC5CB-B937-457C-8DFC-B65159823B9E}">
      <dsp:nvSpPr>
        <dsp:cNvPr id="0" name=""/>
        <dsp:cNvSpPr/>
      </dsp:nvSpPr>
      <dsp:spPr>
        <a:xfrm>
          <a:off x="4290921" y="2892890"/>
          <a:ext cx="1948483" cy="1342505"/>
        </a:xfrm>
        <a:prstGeom prst="round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4290921" y="4235379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Za jedinou noc zabil 185 000 Asyřanů</a:t>
          </a:r>
          <a:br>
            <a:rPr lang="es-ES" sz="1800" b="1" kern="1200" dirty="0"/>
          </a:br>
          <a:r>
            <a:rPr lang="es-ES" sz="1800" b="1" kern="1200" dirty="0"/>
            <a:t>(2</a:t>
          </a:r>
          <a:r>
            <a:rPr lang="cs-CZ" sz="1800" b="1" kern="1200" dirty="0"/>
            <a:t>. Královská</a:t>
          </a:r>
          <a:r>
            <a:rPr lang="es-ES" sz="1800" b="1" kern="1200" dirty="0"/>
            <a:t> 19</a:t>
          </a:r>
          <a:r>
            <a:rPr lang="cs-CZ" sz="1800" b="1" kern="1200" dirty="0"/>
            <a:t>,</a:t>
          </a:r>
          <a:r>
            <a:rPr lang="es-ES" sz="1800" b="1" kern="1200" dirty="0"/>
            <a:t>35)</a:t>
          </a:r>
          <a:endParaRPr lang="es-ES" sz="1800" kern="1200" dirty="0"/>
        </a:p>
      </dsp:txBody>
      <dsp:txXfrm>
        <a:off x="4290921" y="4235379"/>
        <a:ext cx="1948483" cy="722887"/>
      </dsp:txXfrm>
    </dsp:sp>
    <dsp:sp modelId="{F95BCE85-5770-4976-8131-85D8FBC85E8A}">
      <dsp:nvSpPr>
        <dsp:cNvPr id="0" name=""/>
        <dsp:cNvSpPr/>
      </dsp:nvSpPr>
      <dsp:spPr>
        <a:xfrm>
          <a:off x="6434335" y="2892890"/>
          <a:ext cx="1948483" cy="1342505"/>
        </a:xfrm>
        <a:prstGeom prst="round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6434335" y="4235379"/>
          <a:ext cx="1948483" cy="722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Poslal Herodovi smrtelnou nemoc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Skutky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21-23)</a:t>
          </a:r>
          <a:endParaRPr lang="es-ES" sz="1800" kern="1200" dirty="0"/>
        </a:p>
      </dsp:txBody>
      <dsp:txXfrm>
        <a:off x="6434335" y="4235379"/>
        <a:ext cx="1948483" cy="722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BFC2-0960-C9B3-0E68-ADE43075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1BC79C-2CB9-F701-4E6D-AE1F2F259CBD}"/>
              </a:ext>
            </a:extLst>
          </p:cNvPr>
          <p:cNvSpPr txBox="1"/>
          <p:nvPr/>
        </p:nvSpPr>
        <p:spPr>
          <a:xfrm>
            <a:off x="160256" y="2136011"/>
            <a:ext cx="5353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s-E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JVĚTŠÍ SPOR</a:t>
            </a:r>
            <a:endParaRPr lang="es-E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E26351-3123-4F00-A98D-4B49D6304629}"/>
              </a:ext>
            </a:extLst>
          </p:cNvPr>
          <p:cNvSpPr txBox="1"/>
          <p:nvPr/>
        </p:nvSpPr>
        <p:spPr>
          <a:xfrm>
            <a:off x="245097" y="6430217"/>
            <a:ext cx="3063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19. do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října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593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BOJUJEME</a:t>
            </a:r>
            <a:r>
              <a:rPr lang="es-ES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1204912" y="628947"/>
            <a:ext cx="9782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Všechno, co bylo v městě, vyhubili ostřím meče jako </a:t>
            </a:r>
            <a:r>
              <a:rPr lang="cs-CZ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klaté</a:t>
            </a:r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muže i ženy,                mladíky i 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cs-CZ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tarce</a:t>
            </a:r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též skot a brav i osly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266700" y="1369758"/>
            <a:ext cx="6276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Stejně jako předpotopní obyvatelé nebo Sodoma a Gomora, i Kananejci překročili meze milosti a spojili se se satanem 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Mojžíšova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5; 18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20-21; 15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8" y="1413839"/>
            <a:ext cx="2466797" cy="138880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17" y="1413840"/>
            <a:ext cx="2766548" cy="1388807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136491" y="2852719"/>
            <a:ext cx="9055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Všichni byli určeni k druhé smrti, věčné smrti. Prodloužení jeho života zde by nezměnilo jeho konečný osud. A Bůh při této příležitosti dovolil (dobytí Kanaánu) Izraeli, aby se aktivně účastnil vraždění.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oundRect">
            <a:avLst>
              <a:gd name="adj" fmla="val 6048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018A02-85D2-69EF-53CD-46F72AB40FCA}"/>
              </a:ext>
            </a:extLst>
          </p:cNvPr>
          <p:cNvSpPr txBox="1"/>
          <p:nvPr/>
        </p:nvSpPr>
        <p:spPr>
          <a:xfrm>
            <a:off x="3136490" y="3918734"/>
            <a:ext cx="54175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to neudělá sám, jak to zamýšlel? Kvůli jejich nedůvěře. Poprvé Izrael poznal válku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vyhlášení: “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mezi námi HOSPODIN nebo není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?” (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Mojžíšova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7-9).</a:t>
            </a: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14E4B5A0-29EE-DF29-1931-094ACBF8D5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2890" y="3920624"/>
            <a:ext cx="3467881" cy="28372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3CEC71-BECF-3195-2E99-E826BA626680}"/>
              </a:ext>
            </a:extLst>
          </p:cNvPr>
          <p:cNvSpPr txBox="1"/>
          <p:nvPr/>
        </p:nvSpPr>
        <p:spPr>
          <a:xfrm>
            <a:off x="3134755" y="5494642"/>
            <a:ext cx="54175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Aktivní účastí v boji (pro ně fyzickém, pro nás duchovním) rozvíjíme bezpodmínečnou důvěru v Boží pomoc.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1755365" y="1508058"/>
            <a:ext cx="95124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"Každý den jsou bitvy, které musíme vybojovat. V každé duši se bojuje velká válka mezi knížetem temnoty a knížetem života... Jako Boží zástupci se mu musíte podřídit, aby za vás mohl s vaší pomocí naplánovat, řídit a vybojovat bitvu. Kníže života je v popředí své práce. On musí být s vámi v každodenním boji se sebou samým, abyste mohli stát pevně na zásadách; aby, když vášně usilují o nadvládu, mohly být potlačeny milostí Kristovou; abyste byli více než vítězi skrze toho, který nás miloval."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D3F03-19FB-ED16-7298-574C4B38E9D3}"/>
              </a:ext>
            </a:extLst>
          </p:cNvPr>
          <p:cNvSpPr txBox="1"/>
          <p:nvPr/>
        </p:nvSpPr>
        <p:spPr>
          <a:xfrm>
            <a:off x="7137983" y="6217675"/>
            <a:ext cx="4129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es-ES" sz="1600" b="1" dirty="0"/>
              <a:t>Conflict</a:t>
            </a:r>
            <a:r>
              <a:rPr lang="cs-CZ" sz="1600" b="1" dirty="0"/>
              <a:t> and </a:t>
            </a:r>
            <a:r>
              <a:rPr lang="cs-CZ" sz="1600" b="1" dirty="0" err="1"/>
              <a:t>Courage</a:t>
            </a:r>
            <a:r>
              <a:rPr lang="cs-CZ" sz="1600" b="1" dirty="0"/>
              <a:t> strana 117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F9B2611-0F20-2871-E6AF-F8334B33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exterior, parado, hombre, caminando&#10;&#10;El contenido generado por IA puede ser incorrecto.">
            <a:extLst>
              <a:ext uri="{FF2B5EF4-FFF2-40B4-BE49-F238E27FC236}">
                <a16:creationId xmlns:a16="http://schemas.microsoft.com/office/drawing/2014/main" id="{BEF3071C-CFE9-5EB3-4553-4F74C4FC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999" y="3147596"/>
            <a:ext cx="5295900" cy="3565177"/>
          </a:xfrm>
          <a:prstGeom prst="rect">
            <a:avLst/>
          </a:prstGeom>
          <a:ln w="38100" cap="sq">
            <a:gradFill>
              <a:gsLst>
                <a:gs pos="0">
                  <a:srgbClr val="F7AC0A"/>
                </a:gs>
                <a:gs pos="10000">
                  <a:srgbClr val="F7AC0A"/>
                </a:gs>
                <a:gs pos="16000">
                  <a:srgbClr val="93117E"/>
                </a:gs>
                <a:gs pos="100000">
                  <a:srgbClr val="93117E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0DC08C-857D-1A51-F63B-F709937564B4}"/>
              </a:ext>
            </a:extLst>
          </p:cNvPr>
          <p:cNvSpPr txBox="1"/>
          <p:nvPr/>
        </p:nvSpPr>
        <p:spPr>
          <a:xfrm>
            <a:off x="7153275" y="3724275"/>
            <a:ext cx="503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Strany konfliktu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„Velitel Hospodinova zástupu“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Válka v nebi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„Hospodin je bojovný rek“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cs-CZ" sz="2000" b="1" dirty="0"/>
              <a:t>Bojové strategie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Bůh bojuje za nás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Bojujeme za Boha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98417" y="49849"/>
            <a:ext cx="703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Dobytí Kanaánu byla vyhlazovací válka ustanovená Bohem. Ale pokud je Bůh láska, proč nařídil takové vraždění?</a:t>
            </a:r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7" y="154750"/>
            <a:ext cx="4175166" cy="3131375"/>
          </a:xfrm>
          <a:prstGeom prst="rect">
            <a:avLst/>
          </a:prstGeom>
          <a:ln w="127000" cap="rnd">
            <a:solidFill>
              <a:srgbClr val="815C5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 descr="Una persona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EADA0581-981F-F8E4-B158-C6B421B4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66647"/>
            <a:ext cx="3057524" cy="2426077"/>
          </a:xfrm>
          <a:prstGeom prst="rect">
            <a:avLst/>
          </a:prstGeom>
        </p:spPr>
      </p:pic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BCCF75E8-D5D4-5A1F-A60E-08071E2745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3803691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0C7CC913-9CBD-2D32-BEB3-686A74D870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5481287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A5BCDBFE-013D-2396-21BA-A7EBAAAEC3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936231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E8840A31-50FA-764A-5A93-38D99A131A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563920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6E75ABD4-9D5C-5005-DD8E-B42E4690F4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173456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7E7785A8-74A9-1263-EAFE-BBDA101A23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5856277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A728A9C3-66C6-8D4D-A7F7-B0B6D8B6D7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6237114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198417" y="1720437"/>
            <a:ext cx="70389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Potřebujeme rozšířit svou vizi za hranice viditelného, dokud se nedokážeme podívat na konflikt, který leží za všemi konflikty (včetně dobytí Kanaánu): velký konflikt mezi Kristem a Satanem, mezi dobrem a zlem.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198417" y="885143"/>
            <a:ext cx="7038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Abychom získali letmý pohled na důvody těchto událostí, musíme si je "přiblížit".</a:t>
            </a:r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252787" y="2406104"/>
            <a:ext cx="5686425" cy="248003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cs-CZ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STRANY KONFLIKTU</a:t>
            </a:r>
            <a:endParaRPr lang="es-ES" sz="7200" b="1" dirty="0">
              <a:ln/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57750" y="-38500"/>
            <a:ext cx="70485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„V</a:t>
            </a:r>
            <a:r>
              <a:rPr lang="es-E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EL</a:t>
            </a:r>
            <a:r>
              <a:rPr lang="cs-CZ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IT</a:t>
            </a:r>
            <a:r>
              <a:rPr lang="es-E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</a:t>
            </a:r>
            <a:r>
              <a:rPr lang="cs-CZ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</a:t>
            </a:r>
            <a:r>
              <a:rPr lang="es-E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cs-CZ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HOSPODINOVA ZÁSTUPU“</a:t>
            </a:r>
            <a:endParaRPr lang="es-ES" sz="4400" b="1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4"/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229802" y="1332230"/>
            <a:ext cx="6704397" cy="120032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C15629"/>
                </a:solidFill>
                <a:latin typeface="Comic Sans MS" panose="030F0702030302020204" pitchFamily="66" charset="0"/>
              </a:rPr>
              <a:t>Odvětil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: ›N</a:t>
            </a:r>
            <a:r>
              <a:rPr lang="cs-CZ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ik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o</a:t>
            </a:r>
            <a:r>
              <a:rPr lang="cs-CZ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li</a:t>
            </a:r>
            <a:r>
              <a:rPr lang="cs-CZ" b="1" dirty="0">
                <a:solidFill>
                  <a:srgbClr val="C15629"/>
                </a:solidFill>
                <a:latin typeface="Comic Sans MS" panose="030F0702030302020204" pitchFamily="66" charset="0"/>
              </a:rPr>
              <a:t>. Jsem velitel Hospodinova zástupu, právě jsem přišel.‹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rgbClr val="C15629"/>
                </a:solidFill>
                <a:latin typeface="Comic Sans MS" panose="030F0702030302020204" pitchFamily="66" charset="0"/>
              </a:rPr>
              <a:t> I padl Jozue tváří k zemi, klaněl se                a otázal se: ›Jaký rozkaz má můj pán pro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s</a:t>
            </a:r>
            <a:r>
              <a:rPr lang="cs-CZ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vého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 s</a:t>
            </a:r>
            <a:r>
              <a:rPr lang="cs-CZ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lužebníka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?‹” 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14)</a:t>
            </a:r>
            <a:endParaRPr lang="es-ES" b="1" dirty="0">
              <a:solidFill>
                <a:srgbClr val="C1562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228600" y="2533739"/>
            <a:ext cx="659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Zatímco se Jozue modlil poblíž Jericha a hledal božské vedení, jak město dobýt, objevil se před ním válečník</a:t>
            </a:r>
            <a:r>
              <a:rPr lang="cs-CZ" sz="2000" b="1" dirty="0"/>
              <a:t>           </a:t>
            </a:r>
            <a:r>
              <a:rPr lang="es-ES" sz="2000" b="1" dirty="0"/>
              <a:t> s taseným mečem (Jo</a:t>
            </a:r>
            <a:r>
              <a:rPr lang="cs-CZ" sz="2000" b="1" dirty="0" err="1"/>
              <a:t>zue</a:t>
            </a:r>
            <a:r>
              <a:rPr lang="es-ES" sz="2000" b="1" dirty="0"/>
              <a:t> 5</a:t>
            </a:r>
            <a:r>
              <a:rPr lang="cs-CZ" sz="2000" b="1" dirty="0"/>
              <a:t>,1</a:t>
            </a:r>
            <a:r>
              <a:rPr lang="es-ES" sz="2000" b="1" dirty="0"/>
              <a:t>3).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228600" y="5549949"/>
            <a:ext cx="6591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Modlitba byla vyslyšena. K Jozuovu klidu v duši se této operace ujal sám Bůh. Jako viditelný generál Izraele měl Jozue pouze poslouchat rozkazy pravého vrchního generála – Boha.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228600" y="4549675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Tím, že požadoval uctívání, ukázal, že je sám Bůh, </a:t>
            </a:r>
            <a:r>
              <a:rPr lang="cs-CZ" sz="2000" b="1" dirty="0"/>
              <a:t>                  </a:t>
            </a:r>
            <a:r>
              <a:rPr lang="es-ES" sz="2000" b="1" dirty="0"/>
              <a:t>v osobě Ježíše – známého jako Michael v knize Daniel (Jo</a:t>
            </a:r>
            <a:r>
              <a:rPr lang="cs-CZ" sz="2000" b="1" dirty="0" err="1"/>
              <a:t>zue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15; D</a:t>
            </a:r>
            <a:r>
              <a:rPr lang="cs-CZ" sz="2000" b="1" dirty="0"/>
              <a:t>a</a:t>
            </a:r>
            <a:r>
              <a:rPr lang="es-ES" sz="2000" b="1" dirty="0"/>
              <a:t>n</a:t>
            </a:r>
            <a:r>
              <a:rPr lang="cs-CZ" sz="2000" b="1" dirty="0" err="1"/>
              <a:t>iel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228600" y="3549402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se ho Jozue ptal, popřel svou příslušnost k nějaké pozemské armádě. Byl to Kníže Boží armády</a:t>
            </a:r>
            <a:r>
              <a:rPr lang="cs-CZ" sz="2000" b="1" dirty="0"/>
              <a:t>                                 </a:t>
            </a:r>
            <a:r>
              <a:rPr lang="es-ES" sz="2000" b="1" dirty="0"/>
              <a:t> (Jo</a:t>
            </a:r>
            <a:r>
              <a:rPr lang="cs-CZ" sz="2000" b="1" dirty="0" err="1"/>
              <a:t>zue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203766" y="57150"/>
            <a:ext cx="8988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VÁLKA V NEBI</a:t>
            </a:r>
            <a:endParaRPr lang="es-ES" sz="4000" b="1" dirty="0">
              <a:ln w="66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bg2">
                    <a:lumMod val="2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3597143" y="650398"/>
            <a:ext cx="8201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Jak jsi spadl z nebe, třpytivá hvězdo, jitřenky synu!                               Jak jsi sražen k zemi, zotročovateli pronárodů!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Izaiáš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253941" y="1283368"/>
            <a:ext cx="8880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Můžeme říci, že válku vynalezl. Narodil se jako princ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cherub nejvyšší hodnosti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přímo po Božím boku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procházel se uprostřed ohnivých kamenů, byl bezúhonný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(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Ezechiel 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12-15).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ED1BBBC-17C0-E37A-74E3-921B19F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2058" y="3137836"/>
            <a:ext cx="2823754" cy="360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819" y="2962745"/>
            <a:ext cx="3024946" cy="3778517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9" y="187548"/>
            <a:ext cx="2878706" cy="2632663"/>
          </a:xfrm>
          <a:prstGeom prst="ellipse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5910A0-892F-413F-C4C8-C31EA707DCD0}"/>
              </a:ext>
            </a:extLst>
          </p:cNvPr>
          <p:cNvSpPr txBox="1"/>
          <p:nvPr/>
        </p:nvSpPr>
        <p:spPr>
          <a:xfrm>
            <a:off x="3289942" y="2963269"/>
            <a:ext cx="34159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když se mu to nepodařilo, vesmír byl od té doby zapleten do války. Tím, že Satan a jeho andělé ovládli zemi, mají jediný účel: zmařit Boží plány 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záchranu lidské rasy.</a:t>
            </a: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784CC07-554B-9002-2809-5E3F8EA17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162" y="3137835"/>
            <a:ext cx="2313643" cy="3603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3253941" y="2277207"/>
            <a:ext cx="893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Obdařen svobodnou vůlí – jako všechny inteligentní bytosti stvořené Bohem – se Lucifer rozhodl vzbouřit a uchvátit Boží trůn (I</a:t>
            </a:r>
            <a:r>
              <a:rPr lang="cs-CZ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zaiáš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</a:t>
            </a:r>
            <a:r>
              <a:rPr lang="cs-CZ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F5715B-6C2F-63B5-5A88-DDCEDD9AE252}"/>
              </a:ext>
            </a:extLst>
          </p:cNvPr>
          <p:cNvSpPr txBox="1"/>
          <p:nvPr/>
        </p:nvSpPr>
        <p:spPr>
          <a:xfrm>
            <a:off x="3322985" y="5803768"/>
            <a:ext cx="33828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Dobytí Kanaánu bylo hlavní bitvou v této válce.</a:t>
            </a: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7915277-6060-884E-15E9-5DE8CAF81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3856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0" y="0"/>
            <a:ext cx="9543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„HOSPODIN JE BOJOVNÝ REK“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574162" y="632232"/>
            <a:ext cx="8336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HOSPODIN je bojovný rek; HOSPODIN je jeho jméno</a:t>
            </a:r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cs-CZ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74509" y="1133475"/>
            <a:ext cx="935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sám je představen jako „</a:t>
            </a:r>
            <a:r>
              <a:rPr lang="cs-CZ" sz="2000" b="1" dirty="0"/>
              <a:t>bojovný rek</a:t>
            </a:r>
            <a:r>
              <a:rPr lang="es-ES" sz="2000" b="1" dirty="0"/>
              <a:t>", nejmocnější válečník v bitvě </a:t>
            </a:r>
            <a:r>
              <a:rPr lang="cs-CZ" sz="2000" b="1" dirty="0"/>
              <a:t>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3; </a:t>
            </a:r>
            <a:r>
              <a:rPr lang="cs-CZ" sz="2000" b="1" dirty="0"/>
              <a:t>Žalm</a:t>
            </a:r>
            <a:r>
              <a:rPr lang="es-ES" sz="2000" b="1" dirty="0"/>
              <a:t> 24</a:t>
            </a:r>
            <a:r>
              <a:rPr lang="cs-CZ" sz="2000" b="1" dirty="0"/>
              <a:t>,</a:t>
            </a:r>
            <a:r>
              <a:rPr lang="es-ES" sz="2000" b="1" dirty="0"/>
              <a:t>8).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9A382B15-5F0E-792A-EC88-24E8549E3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637334" y="3692783"/>
            <a:ext cx="3421166" cy="305008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519" y="102394"/>
            <a:ext cx="25709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2A32"/>
                </a:gs>
                <a:gs pos="69000">
                  <a:srgbClr val="9D2A32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9AD8F63-790B-A28E-4037-85165496C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4" y="2939227"/>
            <a:ext cx="3752680" cy="374464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81CA58-7A32-23EF-F1F6-C1FF59A1706B}"/>
              </a:ext>
            </a:extLst>
          </p:cNvPr>
          <p:cNvSpPr txBox="1"/>
          <p:nvPr/>
        </p:nvSpPr>
        <p:spPr>
          <a:xfrm>
            <a:off x="4055858" y="3034139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si přeje vymýtit zlo ze země. Proto vyhnal z Kanaánu ty, kteří se rozhodli přidat se na satanovu stranu, a dal zemi lidu, který se účastnil na straně Něj.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74509" y="1841361"/>
            <a:ext cx="9356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Bůh však neválčí s lidskými bytostmi, ale s duchovními silami, ke kterým se přichytávají. Z tohoto důvodu jsou morové rány prezentovány jako válka proti egyptským bohům, tedy proti démonům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12; </a:t>
            </a:r>
            <a:r>
              <a:rPr lang="cs-CZ" sz="2000" b="1" dirty="0"/>
              <a:t>5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32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654F35-E26B-E97B-E696-569377D1203E}"/>
              </a:ext>
            </a:extLst>
          </p:cNvPr>
          <p:cNvSpPr txBox="1"/>
          <p:nvPr/>
        </p:nvSpPr>
        <p:spPr>
          <a:xfrm>
            <a:off x="4045728" y="4973131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Dnes válka pokračuje, ale ne </a:t>
            </a:r>
            <a:r>
              <a:rPr lang="cs-CZ" sz="2000" b="1" dirty="0"/>
              <a:t>                         </a:t>
            </a:r>
            <a:r>
              <a:rPr lang="es-ES" sz="2000" b="1" dirty="0"/>
              <a:t>o území. Boj je za každou rodinu, </a:t>
            </a:r>
            <a:r>
              <a:rPr lang="cs-CZ" sz="2000" b="1" dirty="0"/>
              <a:t>           </a:t>
            </a:r>
            <a:r>
              <a:rPr lang="es-ES" sz="2000" b="1" dirty="0"/>
              <a:t>za každého jednotlivce. Neexistuje žádná neutrální půda. Buď jsme s Bohem, nebo jsme s nepřítelem.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167062" y="2481471"/>
            <a:ext cx="5686425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BOJOVÉ STRATEGIE</a:t>
            </a:r>
            <a:endParaRPr lang="es-ES" sz="6600" b="1" dirty="0">
              <a:ln/>
              <a:solidFill>
                <a:schemeClr val="bg2">
                  <a:lumMod val="75000"/>
                </a:schemeClr>
              </a:solidFill>
              <a:effectLst>
                <a:reflection blurRad="6350" stA="55000" endA="300" endPos="36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2104103" y="-47625"/>
            <a:ext cx="10087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BŮH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BOJUJE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ZA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NÁ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2466513" y="646253"/>
            <a:ext cx="93630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Hospodin bude bojovat za vás a vy budete mlčky přihlížet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14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137652" y="2072074"/>
            <a:ext cx="35297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Původním Božím plánem bylo dobýt Kanaán nadpřirozenými prostředky, aniž by bylo třeba, aby Izrael bojoval (</a:t>
            </a:r>
            <a:r>
              <a:rPr lang="cs-CZ" sz="2000" b="1" dirty="0"/>
              <a:t>2. Mojžíšova</a:t>
            </a:r>
            <a:r>
              <a:rPr lang="es-ES" sz="2000" b="1" dirty="0"/>
              <a:t> 23,28). Kdyby nebylo nevíry lidu, stalo by se to.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29B00C-CAF6-0488-774F-EE8B4AF9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973784"/>
              </p:ext>
            </p:extLst>
          </p:nvPr>
        </p:nvGraphicFramePr>
        <p:xfrm>
          <a:off x="3667434" y="1149120"/>
          <a:ext cx="838691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6D634305-DAB2-DF14-4D0A-F9069BD29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6" y="135568"/>
            <a:ext cx="1847067" cy="1847067"/>
          </a:xfrm>
          <a:prstGeom prst="rect">
            <a:avLst/>
          </a:prstGeom>
          <a:ln w="57150">
            <a:solidFill>
              <a:srgbClr val="198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137653" y="4934396"/>
            <a:ext cx="33921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Bible zaznamenává několik příkladů toho, co Bůh může udělat, aby vysvobodil svůj lid, aniž by pozvedl nějakou zbraň proti svým nepřátelům:</a:t>
            </a:r>
          </a:p>
        </p:txBody>
      </p:sp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1107</Words>
  <Application>Microsoft Office PowerPoint</Application>
  <PresentationFormat>Panorámica</PresentationFormat>
  <Paragraphs>52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88</cp:revision>
  <dcterms:created xsi:type="dcterms:W3CDTF">2025-10-04T16:02:48Z</dcterms:created>
  <dcterms:modified xsi:type="dcterms:W3CDTF">2025-10-06T08:23:53Z</dcterms:modified>
</cp:coreProperties>
</file>