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301" r:id="rId4"/>
    <p:sldId id="299" r:id="rId5"/>
    <p:sldId id="258" r:id="rId6"/>
    <p:sldId id="25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r>
            <a:rPr lang="cs-CZ" sz="2400" b="1" dirty="0">
              <a:solidFill>
                <a:srgbClr val="A1730B"/>
              </a:solidFill>
            </a:rPr>
            <a:t>Hříšnost </a:t>
          </a:r>
          <a:r>
            <a:rPr lang="cs-CZ" sz="2400" b="1" dirty="0" err="1">
              <a:solidFill>
                <a:srgbClr val="A1730B"/>
              </a:solidFill>
            </a:rPr>
            <a:t>Kenaanců</a:t>
          </a:r>
          <a:endParaRPr lang="es-ES" sz="2400" dirty="0">
            <a:solidFill>
              <a:srgbClr val="A1730B"/>
            </a:solidFill>
          </a:endParaRP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r>
            <a:rPr lang="cs-CZ" sz="2400" b="1" dirty="0">
              <a:solidFill>
                <a:srgbClr val="207D0D"/>
              </a:solidFill>
            </a:rPr>
            <a:t>Nejvyšší Soudce</a:t>
          </a:r>
          <a:endParaRPr lang="es-ES" sz="2400" dirty="0">
            <a:solidFill>
              <a:srgbClr val="207D0D"/>
            </a:solidFill>
          </a:endParaRP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r>
            <a:rPr lang="cs-CZ" sz="2400" b="1" dirty="0">
              <a:solidFill>
                <a:srgbClr val="0F6F68"/>
              </a:solidFill>
            </a:rPr>
            <a:t>Vyhnání nebo vyhlazení?</a:t>
          </a:r>
          <a:endParaRPr lang="es-ES" sz="2400" dirty="0">
            <a:solidFill>
              <a:srgbClr val="0F6F68"/>
            </a:solidFill>
          </a:endParaRP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r>
            <a:rPr lang="cs-CZ" sz="2400" b="1" dirty="0">
              <a:solidFill>
                <a:srgbClr val="232098"/>
              </a:solidFill>
            </a:rPr>
            <a:t>Možnost volby</a:t>
          </a:r>
          <a:endParaRPr lang="es-ES" sz="2400" dirty="0">
            <a:solidFill>
              <a:srgbClr val="232098"/>
            </a:solidFill>
          </a:endParaRP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r>
            <a:rPr lang="cs-CZ" sz="2400" b="1" dirty="0">
              <a:solidFill>
                <a:srgbClr val="842076"/>
              </a:solidFill>
            </a:rPr>
            <a:t>Vládce pokoje</a:t>
          </a:r>
          <a:endParaRPr lang="es-ES" sz="2400" dirty="0">
            <a:solidFill>
              <a:srgbClr val="842076"/>
            </a:solidFill>
          </a:endParaRP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r>
            <a:rPr lang="es-ES" sz="1800" b="1" dirty="0">
              <a:effectLst>
                <a:outerShdw blurRad="38100" dist="38100" dir="2700000" algn="tl">
                  <a:srgbClr val="000000">
                    <a:alpha val="43137"/>
                  </a:srgbClr>
                </a:outerShdw>
              </a:effectLst>
            </a:rPr>
            <a:t>Profesionální armáda nebyla povolena</a:t>
          </a:r>
          <a:endParaRPr lang="es-ES" sz="1800" dirty="0">
            <a:effectLst>
              <a:outerShdw blurRad="38100" dist="38100" dir="2700000" algn="tl">
                <a:srgbClr val="000000">
                  <a:alpha val="43137"/>
                </a:srgbClr>
              </a:outerShdw>
            </a:effectLst>
          </a:endParaRPr>
        </a:p>
      </dgm:t>
    </dgm:pt>
    <dgm:pt modelId="{54556794-F482-4468-95F2-B983BAF9D3FC}" type="par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r>
            <a:rPr lang="es-ES" sz="1800" b="1" dirty="0">
              <a:effectLst>
                <a:outerShdw blurRad="38100" dist="38100" dir="2700000" algn="tl">
                  <a:srgbClr val="000000">
                    <a:alpha val="43137"/>
                  </a:srgbClr>
                </a:outerShdw>
              </a:effectLst>
            </a:rPr>
            <a:t>Vojáci nebyli placeni a někdy si nemohli ani vzít kořist</a:t>
          </a:r>
          <a:endParaRPr lang="es-ES" sz="1800" dirty="0">
            <a:effectLst>
              <a:outerShdw blurRad="38100" dist="38100" dir="2700000" algn="tl">
                <a:srgbClr val="000000">
                  <a:alpha val="43137"/>
                </a:srgbClr>
              </a:outerShdw>
            </a:effectLst>
          </a:endParaRPr>
        </a:p>
      </dgm:t>
    </dgm:pt>
    <dgm:pt modelId="{732AF0F9-24E0-4A90-BD92-BAFED05B8899}" type="par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r>
            <a:rPr lang="es-ES" sz="1800" b="1" dirty="0">
              <a:effectLst>
                <a:outerShdw blurRad="38100" dist="38100" dir="2700000" algn="tl">
                  <a:srgbClr val="000000">
                    <a:alpha val="43137"/>
                  </a:srgbClr>
                </a:outerShdw>
              </a:effectLst>
            </a:rPr>
            <a:t>Bylo mu dovoleno vést válku za dobytí nebo obranu Zaslíbené země pouze</a:t>
          </a:r>
          <a:r>
            <a:rPr lang="cs-CZ" sz="1800" b="1" dirty="0">
              <a:effectLst>
                <a:outerShdw blurRad="38100" dist="38100" dir="2700000" algn="tl">
                  <a:srgbClr val="000000">
                    <a:alpha val="43137"/>
                  </a:srgbClr>
                </a:outerShdw>
              </a:effectLst>
            </a:rPr>
            <a:t>              </a:t>
          </a:r>
          <a:r>
            <a:rPr lang="es-ES" sz="1800" b="1" dirty="0">
              <a:effectLst>
                <a:outerShdw blurRad="38100" dist="38100" dir="2700000" algn="tl">
                  <a:srgbClr val="000000">
                    <a:alpha val="43137"/>
                  </a:srgbClr>
                </a:outerShdw>
              </a:effectLst>
            </a:rPr>
            <a:t> v tomto konkrétním historickém okamžiku</a:t>
          </a:r>
          <a:endParaRPr lang="es-ES" sz="1800" dirty="0">
            <a:effectLst>
              <a:outerShdw blurRad="38100" dist="38100" dir="2700000" algn="tl">
                <a:srgbClr val="000000">
                  <a:alpha val="43137"/>
                </a:srgbClr>
              </a:outerShdw>
            </a:effectLst>
          </a:endParaRPr>
        </a:p>
      </dgm:t>
    </dgm:pt>
    <dgm:pt modelId="{45F5BC2C-6B18-4829-A846-1408D63D4E4C}" type="par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r>
            <a:rPr lang="es-ES" sz="1800" b="1" dirty="0">
              <a:effectLst>
                <a:outerShdw blurRad="38100" dist="38100" dir="2700000" algn="tl">
                  <a:srgbClr val="000000">
                    <a:alpha val="43137"/>
                  </a:srgbClr>
                </a:outerShdw>
              </a:effectLst>
            </a:rPr>
            <a:t>Vedli je proroci inspirovaní Bohem (například Mojžíš nebo Jozue)</a:t>
          </a:r>
          <a:endParaRPr lang="es-ES" sz="1800" dirty="0">
            <a:effectLst>
              <a:outerShdw blurRad="38100" dist="38100" dir="2700000" algn="tl">
                <a:srgbClr val="000000">
                  <a:alpha val="43137"/>
                </a:srgbClr>
              </a:outerShdw>
            </a:effectLst>
          </a:endParaRPr>
        </a:p>
      </dgm:t>
    </dgm:pt>
    <dgm:pt modelId="{91F51059-CDD8-4FBD-B466-74521E05F3F0}" type="par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r>
            <a:rPr lang="es-ES" sz="1800" b="1" dirty="0">
              <a:effectLst>
                <a:outerShdw blurRad="38100" dist="38100" dir="2700000" algn="tl">
                  <a:srgbClr val="000000">
                    <a:alpha val="43137"/>
                  </a:srgbClr>
                </a:outerShdw>
              </a:effectLst>
            </a:rPr>
            <a:t>Před bitvou byla nutná duchovní příprava</a:t>
          </a:r>
          <a:endParaRPr lang="es-ES" sz="1800" dirty="0">
            <a:effectLst>
              <a:outerShdw blurRad="38100" dist="38100" dir="2700000" algn="tl">
                <a:srgbClr val="000000">
                  <a:alpha val="43137"/>
                </a:srgbClr>
              </a:outerShdw>
            </a:effectLst>
          </a:endParaRPr>
        </a:p>
      </dgm:t>
    </dgm:pt>
    <dgm:pt modelId="{C639B923-72A8-4B35-B2F7-699CED0FB4A8}" type="par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r>
            <a:rPr lang="es-ES" sz="1600" b="1" dirty="0">
              <a:effectLst>
                <a:outerShdw blurRad="38100" dist="38100" dir="2700000" algn="tl">
                  <a:srgbClr val="000000">
                    <a:alpha val="43137"/>
                  </a:srgbClr>
                </a:outerShdw>
              </a:effectLst>
            </a:rPr>
            <a:t>S Izraelitou, který se nepodřídil pravidlům války, bylo zacházeno jako s nepřítelem</a:t>
          </a:r>
          <a:endParaRPr lang="es-ES" sz="1600" dirty="0">
            <a:effectLst>
              <a:outerShdw blurRad="38100" dist="38100" dir="2700000" algn="tl">
                <a:srgbClr val="000000">
                  <a:alpha val="43137"/>
                </a:srgbClr>
              </a:outerShdw>
            </a:effectLst>
          </a:endParaRPr>
        </a:p>
      </dgm:t>
    </dgm:pt>
    <dgm:pt modelId="{9D0B9892-321B-4CC8-A7F2-F4B103480627}" type="par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r>
            <a:rPr lang="es-ES" sz="1800" b="1" dirty="0">
              <a:effectLst>
                <a:outerShdw blurRad="38100" dist="38100" dir="2700000" algn="tl">
                  <a:srgbClr val="000000">
                    <a:alpha val="43137"/>
                  </a:srgbClr>
                </a:outerShdw>
              </a:effectLst>
            </a:rPr>
            <a:t>Při mnoha příležitostech Bůh zasáhl přímo do bitvy</a:t>
          </a:r>
          <a:endParaRPr lang="es-ES" sz="1800" dirty="0">
            <a:effectLst>
              <a:outerShdw blurRad="38100" dist="38100" dir="2700000" algn="tl">
                <a:srgbClr val="000000">
                  <a:alpha val="43137"/>
                </a:srgbClr>
              </a:outerShdw>
            </a:effectLst>
          </a:endParaRPr>
        </a:p>
      </dgm:t>
    </dgm:pt>
    <dgm:pt modelId="{27F8A350-264A-4F41-872E-0124CDBBA1EE}" type="par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r>
            <a:rPr lang="es-ES" sz="2000" b="1" dirty="0">
              <a:effectLst>
                <a:outerShdw blurRad="38100" dist="38100" dir="2700000" algn="tl">
                  <a:srgbClr val="000000">
                    <a:alpha val="43137"/>
                  </a:srgbClr>
                </a:outerShdw>
              </a:effectLst>
            </a:rPr>
            <a:t>Ti, kteří byli určeni</a:t>
          </a:r>
          <a:r>
            <a:rPr lang="cs-CZ"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 k záhubě a poslouchali Boha, mohli žít(</a:t>
          </a:r>
          <a:r>
            <a:rPr lang="cs-CZ" sz="2000" b="1" dirty="0">
              <a:effectLst>
                <a:outerShdw blurRad="38100" dist="38100" dir="2700000" algn="tl">
                  <a:srgbClr val="000000">
                    <a:alpha val="43137"/>
                  </a:srgbClr>
                </a:outerShdw>
              </a:effectLst>
            </a:rPr>
            <a:t>například </a:t>
          </a:r>
          <a:r>
            <a:rPr lang="cs-CZ" sz="2000" b="1" dirty="0" err="1">
              <a:effectLst>
                <a:outerShdw blurRad="38100" dist="38100" dir="2700000" algn="tl">
                  <a:srgbClr val="000000">
                    <a:alpha val="43137"/>
                  </a:srgbClr>
                </a:outerShdw>
              </a:effectLst>
            </a:rPr>
            <a:t>Rachab</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r>
            <a:rPr lang="es-ES" sz="2000" b="1" dirty="0">
              <a:effectLst>
                <a:outerShdw blurRad="38100" dist="38100" dir="2700000" algn="tl">
                  <a:srgbClr val="000000">
                    <a:alpha val="43137"/>
                  </a:srgbClr>
                </a:outerShdw>
              </a:effectLst>
            </a:rPr>
            <a:t>Izraelité, kteří neposlechli Boha, měli zemřít (</a:t>
          </a:r>
          <a:r>
            <a:rPr lang="cs-CZ" sz="2000" b="1" dirty="0">
              <a:effectLst>
                <a:outerShdw blurRad="38100" dist="38100" dir="2700000" algn="tl">
                  <a:srgbClr val="000000">
                    <a:alpha val="43137"/>
                  </a:srgbClr>
                </a:outerShdw>
              </a:effectLst>
            </a:rPr>
            <a:t>například</a:t>
          </a:r>
          <a:r>
            <a:rPr lang="es-ES" sz="2000" b="1" dirty="0">
              <a:effectLst>
                <a:outerShdw blurRad="38100" dist="38100" dir="2700000" algn="tl">
                  <a:srgbClr val="000000">
                    <a:alpha val="43137"/>
                  </a:srgbClr>
                </a:outerShdw>
              </a:effectLst>
            </a:rPr>
            <a:t> A</a:t>
          </a:r>
          <a:r>
            <a:rPr lang="cs-CZ" sz="2000" b="1" dirty="0">
              <a:effectLst>
                <a:outerShdw blurRad="38100" dist="38100" dir="2700000" algn="tl">
                  <a:srgbClr val="000000">
                    <a:alpha val="43137"/>
                  </a:srgbClr>
                </a:outerShdw>
              </a:effectLst>
            </a:rPr>
            <a:t>cha</a:t>
          </a:r>
          <a:r>
            <a:rPr lang="es-ES" sz="2000" b="1" dirty="0">
              <a:effectLst>
                <a:outerShdw blurRad="38100" dist="38100" dir="2700000" algn="tl">
                  <a:srgbClr val="000000">
                    <a:alpha val="43137"/>
                  </a:srgbClr>
                </a:outerShdw>
              </a:effectLst>
            </a:rPr>
            <a:t>n)</a:t>
          </a:r>
          <a:endParaRPr lang="es-ES" sz="2000" dirty="0">
            <a:effectLst>
              <a:outerShdw blurRad="38100" dist="38100" dir="2700000" algn="tl">
                <a:srgbClr val="000000">
                  <a:alpha val="43137"/>
                </a:srgbClr>
              </a:outerShdw>
            </a:effectLst>
          </a:endParaRP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dgm:resizeHandles val="exact"/>
        </dgm:presLayoutVars>
      </dgm:prSet>
      <dgm:spPr/>
    </dgm:pt>
    <dgm:pt modelId="{E3888C61-A3FC-47D8-9C8A-06939183A8E0}" type="pres">
      <dgm:prSet presAssocID="{700D6962-527A-456D-B91F-63CAB74E891E}" presName="node" presStyleLbl="node1" presStyleIdx="0" presStyleCnt="2">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0" y="0"/>
          <a:ext cx="2793204" cy="279320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1396602"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cs-CZ" sz="2400" b="1" kern="1200" dirty="0">
              <a:solidFill>
                <a:srgbClr val="A1730B"/>
              </a:solidFill>
            </a:rPr>
            <a:t>Hříšnost </a:t>
          </a:r>
          <a:r>
            <a:rPr lang="cs-CZ" sz="2400" b="1" kern="1200" dirty="0" err="1">
              <a:solidFill>
                <a:srgbClr val="A1730B"/>
              </a:solidFill>
            </a:rPr>
            <a:t>Kenaanců</a:t>
          </a:r>
          <a:endParaRPr lang="es-ES" sz="2400" kern="1200" dirty="0">
            <a:solidFill>
              <a:srgbClr val="A1730B"/>
            </a:solidFill>
          </a:endParaRPr>
        </a:p>
      </dsp:txBody>
      <dsp:txXfrm>
        <a:off x="1396602" y="0"/>
        <a:ext cx="6042422" cy="446912"/>
      </dsp:txXfrm>
    </dsp:sp>
    <dsp:sp modelId="{70FA5046-234F-49C1-A7DB-A934C6D5A7FB}">
      <dsp:nvSpPr>
        <dsp:cNvPr id="0" name=""/>
        <dsp:cNvSpPr/>
      </dsp:nvSpPr>
      <dsp:spPr>
        <a:xfrm>
          <a:off x="293286" y="446912"/>
          <a:ext cx="2206631" cy="2206631"/>
        </a:xfrm>
        <a:prstGeom prst="pie">
          <a:avLst>
            <a:gd name="adj1" fmla="val 5400000"/>
            <a:gd name="adj2" fmla="val 162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1396602"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cs-CZ" sz="2400" b="1" kern="1200" dirty="0">
              <a:solidFill>
                <a:srgbClr val="207D0D"/>
              </a:solidFill>
            </a:rPr>
            <a:t>Nejvyšší Soudce</a:t>
          </a:r>
          <a:endParaRPr lang="es-ES" sz="2400" kern="1200" dirty="0">
            <a:solidFill>
              <a:srgbClr val="207D0D"/>
            </a:solidFill>
          </a:endParaRPr>
        </a:p>
      </dsp:txBody>
      <dsp:txXfrm>
        <a:off x="1396602" y="446912"/>
        <a:ext cx="6042422" cy="446912"/>
      </dsp:txXfrm>
    </dsp:sp>
    <dsp:sp modelId="{2C343801-7DFB-4419-A2C6-0702909ED7A9}">
      <dsp:nvSpPr>
        <dsp:cNvPr id="0" name=""/>
        <dsp:cNvSpPr/>
      </dsp:nvSpPr>
      <dsp:spPr>
        <a:xfrm>
          <a:off x="586573" y="893825"/>
          <a:ext cx="1620058" cy="1620058"/>
        </a:xfrm>
        <a:prstGeom prst="pie">
          <a:avLst>
            <a:gd name="adj1" fmla="val 5400000"/>
            <a:gd name="adj2" fmla="val 162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1396602"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cs-CZ" sz="2400" b="1" kern="1200" dirty="0">
              <a:solidFill>
                <a:srgbClr val="0F6F68"/>
              </a:solidFill>
            </a:rPr>
            <a:t>Vyhnání nebo vyhlazení?</a:t>
          </a:r>
          <a:endParaRPr lang="es-ES" sz="2400" kern="1200" dirty="0">
            <a:solidFill>
              <a:srgbClr val="0F6F68"/>
            </a:solidFill>
          </a:endParaRPr>
        </a:p>
      </dsp:txBody>
      <dsp:txXfrm>
        <a:off x="1396602" y="893825"/>
        <a:ext cx="6042422" cy="446912"/>
      </dsp:txXfrm>
    </dsp:sp>
    <dsp:sp modelId="{D3EA1FA7-2952-42BA-832A-482A7A02E1B9}">
      <dsp:nvSpPr>
        <dsp:cNvPr id="0" name=""/>
        <dsp:cNvSpPr/>
      </dsp:nvSpPr>
      <dsp:spPr>
        <a:xfrm>
          <a:off x="879859" y="1340738"/>
          <a:ext cx="1033485" cy="1033485"/>
        </a:xfrm>
        <a:prstGeom prst="pie">
          <a:avLst>
            <a:gd name="adj1" fmla="val 5400000"/>
            <a:gd name="adj2" fmla="val 162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1396602"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cs-CZ" sz="2400" b="1" kern="1200" dirty="0">
              <a:solidFill>
                <a:srgbClr val="232098"/>
              </a:solidFill>
            </a:rPr>
            <a:t>Možnost volby</a:t>
          </a:r>
          <a:endParaRPr lang="es-ES" sz="2400" kern="1200" dirty="0">
            <a:solidFill>
              <a:srgbClr val="232098"/>
            </a:solidFill>
          </a:endParaRPr>
        </a:p>
      </dsp:txBody>
      <dsp:txXfrm>
        <a:off x="1396602" y="1340738"/>
        <a:ext cx="6042422" cy="446912"/>
      </dsp:txXfrm>
    </dsp:sp>
    <dsp:sp modelId="{71446DB9-0538-4BBB-8AD0-73B4BDD479C5}">
      <dsp:nvSpPr>
        <dsp:cNvPr id="0" name=""/>
        <dsp:cNvSpPr/>
      </dsp:nvSpPr>
      <dsp:spPr>
        <a:xfrm>
          <a:off x="1173146" y="1787651"/>
          <a:ext cx="446912" cy="446912"/>
        </a:xfrm>
        <a:prstGeom prst="pie">
          <a:avLst>
            <a:gd name="adj1" fmla="val 5400000"/>
            <a:gd name="adj2" fmla="val 162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1396602"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cs-CZ" sz="2400" b="1" kern="1200" dirty="0">
              <a:solidFill>
                <a:srgbClr val="842076"/>
              </a:solidFill>
            </a:rPr>
            <a:t>Vládce pokoje</a:t>
          </a:r>
          <a:endParaRPr lang="es-ES" sz="2400" kern="1200" dirty="0">
            <a:solidFill>
              <a:srgbClr val="842076"/>
            </a:solidFill>
          </a:endParaRPr>
        </a:p>
      </dsp:txBody>
      <dsp:txXfrm>
        <a:off x="1396602"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5108802" y="-782931"/>
          <a:ext cx="6086397" cy="6086397"/>
        </a:xfrm>
        <a:prstGeom prst="blockArc">
          <a:avLst>
            <a:gd name="adj1" fmla="val 18900000"/>
            <a:gd name="adj2" fmla="val 27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317115"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Profesionální armáda nebyla povolena</a:t>
          </a:r>
          <a:endParaRPr lang="es-ES" sz="1800" kern="1200" dirty="0">
            <a:effectLst>
              <a:outerShdw blurRad="38100" dist="38100" dir="2700000" algn="tl">
                <a:srgbClr val="000000">
                  <a:alpha val="43137"/>
                </a:srgbClr>
              </a:outerShdw>
            </a:effectLst>
          </a:endParaRPr>
        </a:p>
      </dsp:txBody>
      <dsp:txXfrm>
        <a:off x="317115" y="205503"/>
        <a:ext cx="9081486" cy="410826"/>
      </dsp:txXfrm>
    </dsp:sp>
    <dsp:sp modelId="{AE74F7CC-BEAC-4A37-851F-82FF8547FEF0}">
      <dsp:nvSpPr>
        <dsp:cNvPr id="0" name=""/>
        <dsp:cNvSpPr/>
      </dsp:nvSpPr>
      <dsp:spPr>
        <a:xfrm>
          <a:off x="6034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89155" y="822104"/>
          <a:ext cx="8709446" cy="410826"/>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Vojáci nebyli placeni a někdy si nemohli ani vzít kořist</a:t>
          </a:r>
          <a:endParaRPr lang="es-ES" sz="1800" kern="1200" dirty="0">
            <a:effectLst>
              <a:outerShdw blurRad="38100" dist="38100" dir="2700000" algn="tl">
                <a:srgbClr val="000000">
                  <a:alpha val="43137"/>
                </a:srgbClr>
              </a:outerShdw>
            </a:effectLst>
          </a:endParaRPr>
        </a:p>
      </dsp:txBody>
      <dsp:txXfrm>
        <a:off x="689155" y="822104"/>
        <a:ext cx="8709446" cy="410826"/>
      </dsp:txXfrm>
    </dsp:sp>
    <dsp:sp modelId="{084B62E5-F22E-4F07-B5B1-770FC4A73F38}">
      <dsp:nvSpPr>
        <dsp:cNvPr id="0" name=""/>
        <dsp:cNvSpPr/>
      </dsp:nvSpPr>
      <dsp:spPr>
        <a:xfrm>
          <a:off x="43238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893031"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Bylo mu dovoleno vést válku za dobytí nebo obranu Zaslíbené země pouze</a:t>
          </a:r>
          <a:r>
            <a:rPr lang="cs-CZ" sz="1800" b="1" kern="1200" dirty="0">
              <a:effectLst>
                <a:outerShdw blurRad="38100" dist="38100" dir="2700000" algn="tl">
                  <a:srgbClr val="000000">
                    <a:alpha val="43137"/>
                  </a:srgbClr>
                </a:outerShdw>
              </a:effectLst>
            </a:rPr>
            <a:t>              </a:t>
          </a:r>
          <a:r>
            <a:rPr lang="es-ES" sz="1800" b="1" kern="1200" dirty="0">
              <a:effectLst>
                <a:outerShdw blurRad="38100" dist="38100" dir="2700000" algn="tl">
                  <a:srgbClr val="000000">
                    <a:alpha val="43137"/>
                  </a:srgbClr>
                </a:outerShdw>
              </a:effectLst>
            </a:rPr>
            <a:t> v tomto konkrétním historickém okamžiku</a:t>
          </a:r>
          <a:endParaRPr lang="es-ES" sz="1800" kern="1200" dirty="0">
            <a:effectLst>
              <a:outerShdw blurRad="38100" dist="38100" dir="2700000" algn="tl">
                <a:srgbClr val="000000">
                  <a:alpha val="43137"/>
                </a:srgbClr>
              </a:outerShdw>
            </a:effectLst>
          </a:endParaRPr>
        </a:p>
      </dsp:txBody>
      <dsp:txXfrm>
        <a:off x="893031" y="1328765"/>
        <a:ext cx="8505570" cy="629800"/>
      </dsp:txXfrm>
    </dsp:sp>
    <dsp:sp modelId="{281349C6-0B2D-4342-BA0D-1069848ADF44}">
      <dsp:nvSpPr>
        <dsp:cNvPr id="0" name=""/>
        <dsp:cNvSpPr/>
      </dsp:nvSpPr>
      <dsp:spPr>
        <a:xfrm>
          <a:off x="636265"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958127" y="2054853"/>
          <a:ext cx="8440474" cy="410826"/>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Vedli je proroci inspirovaní Bohem (například Mojžíš nebo Jozue)</a:t>
          </a:r>
          <a:endParaRPr lang="es-ES" sz="1800" kern="1200" dirty="0">
            <a:effectLst>
              <a:outerShdw blurRad="38100" dist="38100" dir="2700000" algn="tl">
                <a:srgbClr val="000000">
                  <a:alpha val="43137"/>
                </a:srgbClr>
              </a:outerShdw>
            </a:effectLst>
          </a:endParaRPr>
        </a:p>
      </dsp:txBody>
      <dsp:txXfrm>
        <a:off x="958127" y="2054853"/>
        <a:ext cx="8440474" cy="410826"/>
      </dsp:txXfrm>
    </dsp:sp>
    <dsp:sp modelId="{65A11B11-D3EA-424D-9450-54F6BB2D110C}">
      <dsp:nvSpPr>
        <dsp:cNvPr id="0" name=""/>
        <dsp:cNvSpPr/>
      </dsp:nvSpPr>
      <dsp:spPr>
        <a:xfrm>
          <a:off x="701360"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893031"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Před bitvou byla nutná duchovní příprava</a:t>
          </a:r>
          <a:endParaRPr lang="es-ES" sz="1800" kern="1200" dirty="0">
            <a:effectLst>
              <a:outerShdw blurRad="38100" dist="38100" dir="2700000" algn="tl">
                <a:srgbClr val="000000">
                  <a:alpha val="43137"/>
                </a:srgbClr>
              </a:outerShdw>
            </a:effectLst>
          </a:endParaRPr>
        </a:p>
      </dsp:txBody>
      <dsp:txXfrm>
        <a:off x="893031" y="2671454"/>
        <a:ext cx="8505570" cy="410826"/>
      </dsp:txXfrm>
    </dsp:sp>
    <dsp:sp modelId="{8831F3A7-B6A1-4F0C-9F12-00A36A593EC3}">
      <dsp:nvSpPr>
        <dsp:cNvPr id="0" name=""/>
        <dsp:cNvSpPr/>
      </dsp:nvSpPr>
      <dsp:spPr>
        <a:xfrm>
          <a:off x="636265"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89155" y="3287603"/>
          <a:ext cx="8709446" cy="41082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kern="1200" dirty="0">
              <a:effectLst>
                <a:outerShdw blurRad="38100" dist="38100" dir="2700000" algn="tl">
                  <a:srgbClr val="000000">
                    <a:alpha val="43137"/>
                  </a:srgbClr>
                </a:outerShdw>
              </a:effectLst>
            </a:rPr>
            <a:t>S Izraelitou, který se nepodřídil pravidlům války, bylo zacházeno jako s nepřítelem</a:t>
          </a:r>
          <a:endParaRPr lang="es-ES" sz="1600" kern="1200" dirty="0">
            <a:effectLst>
              <a:outerShdw blurRad="38100" dist="38100" dir="2700000" algn="tl">
                <a:srgbClr val="000000">
                  <a:alpha val="43137"/>
                </a:srgbClr>
              </a:outerShdw>
            </a:effectLst>
          </a:endParaRPr>
        </a:p>
      </dsp:txBody>
      <dsp:txXfrm>
        <a:off x="689155" y="3287603"/>
        <a:ext cx="8709446" cy="410826"/>
      </dsp:txXfrm>
    </dsp:sp>
    <dsp:sp modelId="{25949BFB-8531-4404-AC7B-DE8EACFB641D}">
      <dsp:nvSpPr>
        <dsp:cNvPr id="0" name=""/>
        <dsp:cNvSpPr/>
      </dsp:nvSpPr>
      <dsp:spPr>
        <a:xfrm>
          <a:off x="43238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317115"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Při mnoha příležitostech Bůh zasáhl přímo do bitvy</a:t>
          </a:r>
          <a:endParaRPr lang="es-ES" sz="1800" kern="1200" dirty="0">
            <a:effectLst>
              <a:outerShdw blurRad="38100" dist="38100" dir="2700000" algn="tl">
                <a:srgbClr val="000000">
                  <a:alpha val="43137"/>
                </a:srgbClr>
              </a:outerShdw>
            </a:effectLst>
          </a:endParaRPr>
        </a:p>
      </dsp:txBody>
      <dsp:txXfrm>
        <a:off x="317115" y="3904204"/>
        <a:ext cx="9081486" cy="410826"/>
      </dsp:txXfrm>
    </dsp:sp>
    <dsp:sp modelId="{FEF755CF-ECD6-4835-8D5C-EA830F06A519}">
      <dsp:nvSpPr>
        <dsp:cNvPr id="0" name=""/>
        <dsp:cNvSpPr/>
      </dsp:nvSpPr>
      <dsp:spPr>
        <a:xfrm>
          <a:off x="6034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359738" y="2025"/>
          <a:ext cx="2526090" cy="1515654"/>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Ti, kteří byli určeni</a:t>
          </a:r>
          <a:r>
            <a:rPr lang="cs-CZ"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 k záhubě a poslouchali Boha, mohli žít(</a:t>
          </a:r>
          <a:r>
            <a:rPr lang="cs-CZ" sz="2000" b="1" kern="1200" dirty="0">
              <a:effectLst>
                <a:outerShdw blurRad="38100" dist="38100" dir="2700000" algn="tl">
                  <a:srgbClr val="000000">
                    <a:alpha val="43137"/>
                  </a:srgbClr>
                </a:outerShdw>
              </a:effectLst>
            </a:rPr>
            <a:t>například </a:t>
          </a:r>
          <a:r>
            <a:rPr lang="cs-CZ" sz="2000" b="1" kern="1200" dirty="0" err="1">
              <a:effectLst>
                <a:outerShdw blurRad="38100" dist="38100" dir="2700000" algn="tl">
                  <a:srgbClr val="000000">
                    <a:alpha val="43137"/>
                  </a:srgbClr>
                </a:outerShdw>
              </a:effectLst>
            </a:rPr>
            <a:t>Rachab</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59738" y="2025"/>
        <a:ext cx="2526090" cy="1515654"/>
      </dsp:txXfrm>
    </dsp:sp>
    <dsp:sp modelId="{3128F560-8630-45CC-81ED-844341F038CC}">
      <dsp:nvSpPr>
        <dsp:cNvPr id="0" name=""/>
        <dsp:cNvSpPr/>
      </dsp:nvSpPr>
      <dsp:spPr>
        <a:xfrm>
          <a:off x="359738" y="1770289"/>
          <a:ext cx="2526090" cy="1515654"/>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Izraelité, kteří neposlechli Boha, měli zemřít (</a:t>
          </a:r>
          <a:r>
            <a:rPr lang="cs-CZ" sz="2000" b="1" kern="1200" dirty="0">
              <a:effectLst>
                <a:outerShdw blurRad="38100" dist="38100" dir="2700000" algn="tl">
                  <a:srgbClr val="000000">
                    <a:alpha val="43137"/>
                  </a:srgbClr>
                </a:outerShdw>
              </a:effectLst>
            </a:rPr>
            <a:t>například</a:t>
          </a:r>
          <a:r>
            <a:rPr lang="es-ES" sz="2000" b="1" kern="1200" dirty="0">
              <a:effectLst>
                <a:outerShdw blurRad="38100" dist="38100" dir="2700000" algn="tl">
                  <a:srgbClr val="000000">
                    <a:alpha val="43137"/>
                  </a:srgbClr>
                </a:outerShdw>
              </a:effectLst>
            </a:rPr>
            <a:t> A</a:t>
          </a:r>
          <a:r>
            <a:rPr lang="cs-CZ" sz="2000" b="1" kern="1200" dirty="0">
              <a:effectLst>
                <a:outerShdw blurRad="38100" dist="38100" dir="2700000" algn="tl">
                  <a:srgbClr val="000000">
                    <a:alpha val="43137"/>
                  </a:srgbClr>
                </a:outerShdw>
              </a:effectLst>
            </a:rPr>
            <a:t>cha</a:t>
          </a:r>
          <a:r>
            <a:rPr lang="es-ES" sz="2000" b="1" kern="1200" dirty="0">
              <a:effectLst>
                <a:outerShdw blurRad="38100" dist="38100" dir="2700000" algn="tl">
                  <a:srgbClr val="000000">
                    <a:alpha val="43137"/>
                  </a:srgbClr>
                </a:outerShdw>
              </a:effectLst>
            </a:rPr>
            <a:t>n)</a:t>
          </a:r>
          <a:endParaRPr lang="es-ES" sz="2000" kern="1200" dirty="0">
            <a:effectLst>
              <a:outerShdw blurRad="38100" dist="38100" dir="2700000" algn="tl">
                <a:srgbClr val="000000">
                  <a:alpha val="43137"/>
                </a:srgbClr>
              </a:outerShdw>
            </a:effectLst>
          </a:endParaRPr>
        </a:p>
      </dsp:txBody>
      <dsp:txXfrm>
        <a:off x="359738" y="1770289"/>
        <a:ext cx="2526090" cy="15156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11/10/2025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jpg"/><Relationship Id="rId7"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9.jp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6934200" y="111294"/>
            <a:ext cx="5372100" cy="1754326"/>
          </a:xfrm>
          <a:prstGeom prst="rect">
            <a:avLst/>
          </a:prstGeom>
          <a:noFill/>
        </p:spPr>
        <p:txBody>
          <a:bodyPr wrap="square" rtlCol="0">
            <a:spAutoFit/>
            <a:scene3d>
              <a:camera prst="orthographicFront"/>
              <a:lightRig rig="brightRoom" dir="t"/>
            </a:scene3d>
            <a:sp3d extrusionH="57150">
              <a:bevelT w="69850" h="38100" prst="cross"/>
            </a:sp3d>
          </a:bodyPr>
          <a:lstStyle/>
          <a:p>
            <a:pPr algn="ctr"/>
            <a:r>
              <a:rPr lang="cs-CZ"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HOSPODIN BOJUJE ZA VÁS</a:t>
            </a:r>
            <a:endPar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endParaRPr>
          </a:p>
        </p:txBody>
      </p:sp>
      <p:sp>
        <p:nvSpPr>
          <p:cNvPr id="5" name="CuadroTexto 4">
            <a:extLst>
              <a:ext uri="{FF2B5EF4-FFF2-40B4-BE49-F238E27FC236}">
                <a16:creationId xmlns:a16="http://schemas.microsoft.com/office/drawing/2014/main" id="{A83F102F-C706-09F1-2B1C-F5EEF4B0E39F}"/>
              </a:ext>
            </a:extLst>
          </p:cNvPr>
          <p:cNvSpPr txBox="1"/>
          <p:nvPr/>
        </p:nvSpPr>
        <p:spPr>
          <a:xfrm>
            <a:off x="114300" y="5646152"/>
            <a:ext cx="2019300" cy="830997"/>
          </a:xfrm>
          <a:prstGeom prst="rect">
            <a:avLst/>
          </a:prstGeom>
          <a:noFill/>
        </p:spPr>
        <p:txBody>
          <a:bodyPr wrap="square" rtlCol="0">
            <a:spAutoFit/>
          </a:bodyPr>
          <a:lstStyle/>
          <a:p>
            <a:r>
              <a:rPr lang="es-ES" sz="1600" b="1" dirty="0">
                <a:solidFill>
                  <a:srgbClr val="7B4F3D"/>
                </a:solidFill>
              </a:rPr>
              <a:t>Le</a:t>
            </a:r>
            <a:r>
              <a:rPr lang="cs-CZ" sz="1600" b="1" dirty="0">
                <a:solidFill>
                  <a:srgbClr val="7B4F3D"/>
                </a:solidFill>
              </a:rPr>
              <a:t>k</a:t>
            </a:r>
            <a:r>
              <a:rPr lang="es-ES" sz="1600" b="1" dirty="0">
                <a:solidFill>
                  <a:srgbClr val="7B4F3D"/>
                </a:solidFill>
              </a:rPr>
              <a:t>c</a:t>
            </a:r>
            <a:r>
              <a:rPr lang="cs-CZ" sz="1600" b="1" dirty="0">
                <a:solidFill>
                  <a:srgbClr val="7B4F3D"/>
                </a:solidFill>
              </a:rPr>
              <a:t>e</a:t>
            </a:r>
            <a:r>
              <a:rPr lang="es-ES" sz="1600" b="1" dirty="0">
                <a:solidFill>
                  <a:srgbClr val="7B4F3D"/>
                </a:solidFill>
              </a:rPr>
              <a:t> 5 </a:t>
            </a:r>
            <a:r>
              <a:rPr lang="cs-CZ" sz="1600" b="1" dirty="0">
                <a:solidFill>
                  <a:srgbClr val="7B4F3D"/>
                </a:solidFill>
              </a:rPr>
              <a:t>                           od 26. října                  do</a:t>
            </a:r>
            <a:r>
              <a:rPr lang="es-ES" sz="1600" b="1" dirty="0">
                <a:solidFill>
                  <a:srgbClr val="7B4F3D"/>
                </a:solidFill>
              </a:rPr>
              <a:t> 1</a:t>
            </a:r>
            <a:r>
              <a:rPr lang="cs-CZ" sz="1600" b="1" dirty="0">
                <a:solidFill>
                  <a:srgbClr val="7B4F3D"/>
                </a:solidFill>
              </a:rPr>
              <a:t>. listopadu</a:t>
            </a:r>
            <a:r>
              <a:rPr lang="es-ES" sz="1600" b="1" dirty="0">
                <a:solidFill>
                  <a:srgbClr val="7B4F3D"/>
                </a:solidFill>
              </a:rPr>
              <a:t> 2025</a:t>
            </a:r>
          </a:p>
        </p:txBody>
      </p:sp>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9A28D66-7DE8-9847-D819-2E899BE8F2E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0067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2789154437"/>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409575" y="256475"/>
            <a:ext cx="6800850" cy="707886"/>
          </a:xfrm>
          <a:prstGeom prst="rect">
            <a:avLst/>
          </a:prstGeom>
          <a:noFill/>
        </p:spPr>
        <p:txBody>
          <a:bodyPr wrap="square" rtlCol="0">
            <a:spAutoFit/>
          </a:bodyPr>
          <a:lstStyle/>
          <a:p>
            <a:pPr>
              <a:spcBef>
                <a:spcPts val="600"/>
              </a:spcBef>
            </a:pPr>
            <a:r>
              <a:rPr lang="es-ES" sz="2000" b="1" dirty="0"/>
              <a:t>Pochopit válku, která vedla Izrael k tomu, aby se zmocnil země Kanaán, není snadná záležitost.</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419F85F8-A90E-23BC-3615-B74F86241908}"/>
              </a:ext>
            </a:extLst>
          </p:cNvPr>
          <p:cNvSpPr txBox="1"/>
          <p:nvPr/>
        </p:nvSpPr>
        <p:spPr>
          <a:xfrm>
            <a:off x="409575" y="2349356"/>
            <a:ext cx="6800850" cy="1323439"/>
          </a:xfrm>
          <a:prstGeom prst="rect">
            <a:avLst/>
          </a:prstGeom>
          <a:noFill/>
        </p:spPr>
        <p:txBody>
          <a:bodyPr wrap="square">
            <a:spAutoFit/>
          </a:bodyPr>
          <a:lstStyle/>
          <a:p>
            <a:pPr>
              <a:spcBef>
                <a:spcPts val="600"/>
              </a:spcBef>
            </a:pPr>
            <a:r>
              <a:rPr lang="es-ES" sz="2000" b="1" dirty="0"/>
              <a:t>Abychom porozuměli některým z těchto problémů, musíme se ponořit do biblického pojetí války a do morálních hodnot, které byly v tomto kritickém okamžiku dějin v sázce.</a:t>
            </a:r>
          </a:p>
        </p:txBody>
      </p:sp>
      <p:sp>
        <p:nvSpPr>
          <p:cNvPr id="8" name="CuadroTexto 7">
            <a:extLst>
              <a:ext uri="{FF2B5EF4-FFF2-40B4-BE49-F238E27FC236}">
                <a16:creationId xmlns:a16="http://schemas.microsoft.com/office/drawing/2014/main" id="{A7F3E65F-4EB7-1E41-B190-A4D735E23632}"/>
              </a:ext>
            </a:extLst>
          </p:cNvPr>
          <p:cNvSpPr txBox="1"/>
          <p:nvPr/>
        </p:nvSpPr>
        <p:spPr>
          <a:xfrm>
            <a:off x="409575" y="1656858"/>
            <a:ext cx="6800850" cy="707886"/>
          </a:xfrm>
          <a:prstGeom prst="rect">
            <a:avLst/>
          </a:prstGeom>
          <a:noFill/>
        </p:spPr>
        <p:txBody>
          <a:bodyPr wrap="square">
            <a:spAutoFit/>
          </a:bodyPr>
          <a:lstStyle/>
          <a:p>
            <a:pPr>
              <a:spcBef>
                <a:spcPts val="600"/>
              </a:spcBef>
            </a:pPr>
            <a:r>
              <a:rPr lang="cs-CZ" sz="2000" b="1" dirty="0"/>
              <a:t>P</a:t>
            </a:r>
            <a:r>
              <a:rPr lang="es-ES" sz="2000" b="1" dirty="0"/>
              <a:t>roč </a:t>
            </a:r>
            <a:r>
              <a:rPr lang="cs-CZ" sz="2000" b="1" dirty="0"/>
              <a:t>tedy muselo zemřít</a:t>
            </a:r>
            <a:r>
              <a:rPr lang="es-ES" sz="2000" b="1" dirty="0"/>
              <a:t> tolik lidí? Může být tato válka považována za "svatou"?</a:t>
            </a:r>
          </a:p>
        </p:txBody>
      </p:sp>
      <p:sp>
        <p:nvSpPr>
          <p:cNvPr id="11" name="CuadroTexto 10">
            <a:extLst>
              <a:ext uri="{FF2B5EF4-FFF2-40B4-BE49-F238E27FC236}">
                <a16:creationId xmlns:a16="http://schemas.microsoft.com/office/drawing/2014/main" id="{C1BA3ABD-9338-ABC4-EE61-3D2ADDFFC365}"/>
              </a:ext>
            </a:extLst>
          </p:cNvPr>
          <p:cNvSpPr txBox="1"/>
          <p:nvPr/>
        </p:nvSpPr>
        <p:spPr>
          <a:xfrm>
            <a:off x="409575" y="964361"/>
            <a:ext cx="6800850" cy="707886"/>
          </a:xfrm>
          <a:prstGeom prst="rect">
            <a:avLst/>
          </a:prstGeom>
          <a:noFill/>
        </p:spPr>
        <p:txBody>
          <a:bodyPr wrap="square">
            <a:spAutoFit/>
          </a:bodyPr>
          <a:lstStyle/>
          <a:p>
            <a:pPr>
              <a:spcBef>
                <a:spcPts val="600"/>
              </a:spcBef>
            </a:pPr>
            <a:r>
              <a:rPr lang="es-ES" sz="2000" b="1" dirty="0"/>
              <a:t>Stejně jako nikdy nebylo Božím záměrem, aby existoval hřích, nebylo ani záměrem, aby byla válka.</a:t>
            </a:r>
          </a:p>
        </p:txBody>
      </p:sp>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left)">
                                      <p:cBhvr>
                                        <p:cTn id="38" dur="500"/>
                                        <p:tgtEl>
                                          <p:spTgt spid="4">
                                            <p:graphicEl>
                                              <a:dgm id="{AF6B4EAE-865B-4500-A4C9-40F519E4D2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3" dur="500"/>
                                        <p:tgtEl>
                                          <p:spTgt spid="4">
                                            <p:graphicEl>
                                              <a:dgm id="{70FA5046-234F-49C1-A7DB-A934C6D5A7FB}"/>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left)">
                                      <p:cBhvr>
                                        <p:cTn id="46" dur="500"/>
                                        <p:tgtEl>
                                          <p:spTgt spid="4">
                                            <p:graphicEl>
                                              <a:dgm id="{165CA017-8E2B-4B9D-810D-609940850FB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1" dur="500"/>
                                        <p:tgtEl>
                                          <p:spTgt spid="4">
                                            <p:graphicEl>
                                              <a:dgm id="{2C343801-7DFB-4419-A2C6-0702909ED7A9}"/>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left)">
                                      <p:cBhvr>
                                        <p:cTn id="54" dur="500"/>
                                        <p:tgtEl>
                                          <p:spTgt spid="4">
                                            <p:graphicEl>
                                              <a:dgm id="{A41CD4EF-5E4C-4702-9728-A1108EAD514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59" dur="500"/>
                                        <p:tgtEl>
                                          <p:spTgt spid="4">
                                            <p:graphicEl>
                                              <a:dgm id="{D3EA1FA7-2952-42BA-832A-482A7A02E1B9}"/>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left)">
                                      <p:cBhvr>
                                        <p:cTn id="62" dur="500"/>
                                        <p:tgtEl>
                                          <p:spTgt spid="4">
                                            <p:graphicEl>
                                              <a:dgm id="{6EF1FB0D-3FAB-45D8-A1E5-71F2832C367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67" dur="500"/>
                                        <p:tgtEl>
                                          <p:spTgt spid="4">
                                            <p:graphicEl>
                                              <a:dgm id="{71446DB9-0538-4BBB-8AD0-73B4BDD479C5}"/>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left)">
                                      <p:cBhvr>
                                        <p:cTn id="70"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cs-CZ" sz="4400" b="1" dirty="0">
                <a:ln/>
                <a:solidFill>
                  <a:schemeClr val="accent3"/>
                </a:solidFill>
              </a:rPr>
              <a:t>HŘÍŠNOST KANAANCŮ</a:t>
            </a:r>
            <a:endParaRPr lang="es-ES" sz="4400" b="1" dirty="0">
              <a:ln/>
              <a:solidFill>
                <a:schemeClr val="accent3"/>
              </a:solidFill>
            </a:endParaRPr>
          </a:p>
        </p:txBody>
      </p:sp>
      <p:sp>
        <p:nvSpPr>
          <p:cNvPr id="5" name="CuadroTexto 4">
            <a:extLst>
              <a:ext uri="{FF2B5EF4-FFF2-40B4-BE49-F238E27FC236}">
                <a16:creationId xmlns:a16="http://schemas.microsoft.com/office/drawing/2014/main" id="{0CB22E68-1730-D699-44A4-C97130B6A79D}"/>
              </a:ext>
            </a:extLst>
          </p:cNvPr>
          <p:cNvSpPr txBox="1"/>
          <p:nvPr/>
        </p:nvSpPr>
        <p:spPr>
          <a:xfrm>
            <a:off x="1638299" y="607516"/>
            <a:ext cx="89154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1B91A1"/>
                </a:solidFill>
                <a:latin typeface="Comic Sans MS" panose="030F0702030302020204" pitchFamily="66" charset="0"/>
              </a:rPr>
              <a:t>“</a:t>
            </a:r>
            <a:r>
              <a:rPr lang="cs-CZ" b="1" dirty="0">
                <a:solidFill>
                  <a:srgbClr val="1B91A1"/>
                </a:solidFill>
                <a:latin typeface="Comic Sans MS" panose="030F0702030302020204" pitchFamily="66" charset="0"/>
              </a:rPr>
              <a:t>Sem se vrací teprve čtvrté pokolení, neboť dosud není dovršena míra </a:t>
            </a:r>
            <a:r>
              <a:rPr lang="cs-CZ" b="1" dirty="0" err="1">
                <a:solidFill>
                  <a:srgbClr val="1B91A1"/>
                </a:solidFill>
                <a:latin typeface="Comic Sans MS" panose="030F0702030302020204" pitchFamily="66" charset="0"/>
              </a:rPr>
              <a:t>Emorejcovy</a:t>
            </a:r>
            <a:r>
              <a:rPr lang="cs-CZ" b="1" dirty="0">
                <a:solidFill>
                  <a:srgbClr val="1B91A1"/>
                </a:solidFill>
                <a:latin typeface="Comic Sans MS" panose="030F0702030302020204" pitchFamily="66" charset="0"/>
              </a:rPr>
              <a:t> nepravosti</a:t>
            </a:r>
            <a:r>
              <a:rPr lang="es-ES" b="1" dirty="0">
                <a:solidFill>
                  <a:srgbClr val="1B91A1"/>
                </a:solidFill>
                <a:latin typeface="Comic Sans MS" panose="030F0702030302020204" pitchFamily="66" charset="0"/>
              </a:rPr>
              <a:t>” </a:t>
            </a:r>
            <a:r>
              <a:rPr lang="es-ES" sz="1400" b="1" dirty="0">
                <a:solidFill>
                  <a:srgbClr val="1B91A1"/>
                </a:solidFill>
                <a:latin typeface="Comic Sans MS" panose="030F0702030302020204" pitchFamily="66" charset="0"/>
              </a:rPr>
              <a:t>(</a:t>
            </a:r>
            <a:r>
              <a:rPr lang="cs-CZ" sz="1400" b="1" dirty="0">
                <a:solidFill>
                  <a:srgbClr val="1B91A1"/>
                </a:solidFill>
                <a:latin typeface="Comic Sans MS" panose="030F0702030302020204" pitchFamily="66" charset="0"/>
              </a:rPr>
              <a:t>1. Mojžíšova</a:t>
            </a:r>
            <a:r>
              <a:rPr lang="es-ES" sz="1400" b="1" dirty="0">
                <a:solidFill>
                  <a:srgbClr val="1B91A1"/>
                </a:solidFill>
                <a:latin typeface="Comic Sans MS" panose="030F0702030302020204" pitchFamily="66" charset="0"/>
              </a:rPr>
              <a:t> 15</a:t>
            </a:r>
            <a:r>
              <a:rPr lang="cs-CZ" sz="1400" b="1" dirty="0">
                <a:solidFill>
                  <a:srgbClr val="1B91A1"/>
                </a:solidFill>
                <a:latin typeface="Comic Sans MS" panose="030F0702030302020204" pitchFamily="66" charset="0"/>
              </a:rPr>
              <a:t>,</a:t>
            </a:r>
            <a:r>
              <a:rPr lang="es-ES" sz="1400" b="1" dirty="0">
                <a:solidFill>
                  <a:srgbClr val="1B91A1"/>
                </a:solidFill>
                <a:latin typeface="Comic Sans MS" panose="030F0702030302020204" pitchFamily="66" charset="0"/>
              </a:rPr>
              <a:t>16)</a:t>
            </a: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1015663"/>
          </a:xfrm>
          <a:prstGeom prst="rect">
            <a:avLst/>
          </a:prstGeom>
          <a:noFill/>
        </p:spPr>
        <p:txBody>
          <a:bodyPr wrap="square" rtlCol="0">
            <a:spAutoFit/>
          </a:bodyPr>
          <a:lstStyle/>
          <a:p>
            <a:pPr>
              <a:spcBef>
                <a:spcPts val="600"/>
              </a:spcBef>
            </a:pPr>
            <a:r>
              <a:rPr lang="es-ES" sz="2000" b="1" dirty="0"/>
              <a:t>Archeologie odhalila, že náboženství Kanaánu bylo přesně to, co říká Bible: čarodějnictví, věštění, komunikace s mrtvými, spiritismus – a obětování dětí! </a:t>
            </a:r>
            <a:r>
              <a:rPr lang="cs-CZ" sz="2000" b="1" dirty="0"/>
              <a:t>       </a:t>
            </a:r>
            <a:r>
              <a:rPr lang="es-ES" sz="2000" b="1" dirty="0"/>
              <a:t>(</a:t>
            </a:r>
            <a:r>
              <a:rPr lang="cs-CZ" sz="2000" b="1" dirty="0"/>
              <a:t>5</a:t>
            </a:r>
            <a:r>
              <a:rPr lang="es-ES" sz="2000" b="1" dirty="0"/>
              <a:t>.</a:t>
            </a:r>
            <a:r>
              <a:rPr lang="cs-CZ" sz="2000" b="1" dirty="0"/>
              <a:t> Mojžíšova</a:t>
            </a:r>
            <a:r>
              <a:rPr lang="es-ES" sz="2000" b="1" dirty="0"/>
              <a:t> 18</a:t>
            </a:r>
            <a:r>
              <a:rPr lang="cs-CZ" sz="2000" b="1" dirty="0"/>
              <a:t>,</a:t>
            </a:r>
            <a:r>
              <a:rPr lang="es-ES" sz="2000" b="1" dirty="0"/>
              <a:t>9-12).</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203061" y="3910574"/>
            <a:ext cx="5791200" cy="2710282"/>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800349" y="3649801"/>
            <a:ext cx="3402711" cy="2862322"/>
          </a:xfrm>
          <a:prstGeom prst="rect">
            <a:avLst/>
          </a:prstGeom>
          <a:noFill/>
        </p:spPr>
        <p:txBody>
          <a:bodyPr wrap="square">
            <a:spAutoFit/>
          </a:bodyPr>
          <a:lstStyle/>
          <a:p>
            <a:pPr>
              <a:spcBef>
                <a:spcPts val="600"/>
              </a:spcBef>
            </a:pPr>
            <a:r>
              <a:rPr lang="es-ES" sz="2000" b="1" dirty="0"/>
              <a:t>Nakonec bylo nutné skoncovat s těmito úchylnými obřady, které snižovaly morálku lidí a povzbuzovaly všechny druhy neřestí. Vyhlazení Kananejců by zabránilo – alespoň na čas – morálnímu úpadku lidstva.</a:t>
            </a: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A92BA91-94B6-F88F-2B13-E0A560DC5ACD}"/>
              </a:ext>
            </a:extLst>
          </p:cNvPr>
          <p:cNvSpPr txBox="1"/>
          <p:nvPr/>
        </p:nvSpPr>
        <p:spPr>
          <a:xfrm>
            <a:off x="2800348" y="2975967"/>
            <a:ext cx="9315452" cy="707886"/>
          </a:xfrm>
          <a:prstGeom prst="rect">
            <a:avLst/>
          </a:prstGeom>
          <a:noFill/>
        </p:spPr>
        <p:txBody>
          <a:bodyPr wrap="square">
            <a:spAutoFit/>
          </a:bodyPr>
          <a:lstStyle/>
          <a:p>
            <a:pPr>
              <a:spcBef>
                <a:spcPts val="600"/>
              </a:spcBef>
            </a:pPr>
            <a:r>
              <a:rPr lang="es-ES" sz="2000" b="1" dirty="0"/>
              <a:t>Ačkoli tyto praktiky byly běžné již v Abrahamově době, Bůh jim dal více než 400 let času, aby své chování napravili.</a:t>
            </a:r>
          </a:p>
        </p:txBody>
      </p:sp>
      <p:sp>
        <p:nvSpPr>
          <p:cNvPr id="9" name="CuadroTexto 8">
            <a:extLst>
              <a:ext uri="{FF2B5EF4-FFF2-40B4-BE49-F238E27FC236}">
                <a16:creationId xmlns:a16="http://schemas.microsoft.com/office/drawing/2014/main" id="{28446076-8980-220A-0F74-D910EF5BE49F}"/>
              </a:ext>
            </a:extLst>
          </p:cNvPr>
          <p:cNvSpPr txBox="1"/>
          <p:nvPr/>
        </p:nvSpPr>
        <p:spPr>
          <a:xfrm>
            <a:off x="2800347" y="2302133"/>
            <a:ext cx="9315452" cy="707886"/>
          </a:xfrm>
          <a:prstGeom prst="rect">
            <a:avLst/>
          </a:prstGeom>
          <a:noFill/>
        </p:spPr>
        <p:txBody>
          <a:bodyPr wrap="square">
            <a:spAutoFit/>
          </a:bodyPr>
          <a:lstStyle/>
          <a:p>
            <a:pPr>
              <a:spcBef>
                <a:spcPts val="600"/>
              </a:spcBef>
            </a:pPr>
            <a:r>
              <a:rPr lang="es-ES" sz="2000" b="1" dirty="0"/>
              <a:t>K tomu je třeba připočíst obřad "posvátné prostituce" – který obsahoval velmi málo posvátného – praktikovaný jak kněžími, tak kněžkami.</a:t>
            </a:r>
          </a:p>
        </p:txBody>
      </p:sp>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A6C686-8E64-640E-9879-CFD360855672}"/>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es-ES" sz="4400" b="1" dirty="0">
                <a:ln/>
                <a:solidFill>
                  <a:srgbClr val="118B9D"/>
                </a:solidFill>
                <a:effectLst>
                  <a:outerShdw blurRad="38100" dist="38100" dir="2700000" algn="tl">
                    <a:srgbClr val="000000">
                      <a:alpha val="43137"/>
                    </a:srgbClr>
                  </a:outerShdw>
                </a:effectLst>
              </a:rPr>
              <a:t>N</a:t>
            </a:r>
            <a:r>
              <a:rPr lang="cs-CZ" sz="4400" b="1" dirty="0">
                <a:ln/>
                <a:solidFill>
                  <a:srgbClr val="118B9D"/>
                </a:solidFill>
                <a:effectLst>
                  <a:outerShdw blurRad="38100" dist="38100" dir="2700000" algn="tl">
                    <a:srgbClr val="000000">
                      <a:alpha val="43137"/>
                    </a:srgbClr>
                  </a:outerShdw>
                </a:effectLst>
              </a:rPr>
              <a:t>EJVYŠŠÍ</a:t>
            </a:r>
            <a:r>
              <a:rPr lang="es-ES" sz="4400" b="1" dirty="0">
                <a:ln/>
                <a:solidFill>
                  <a:srgbClr val="118B9D"/>
                </a:solidFill>
                <a:effectLst>
                  <a:outerShdw blurRad="38100" dist="38100" dir="2700000" algn="tl">
                    <a:srgbClr val="000000">
                      <a:alpha val="43137"/>
                    </a:srgbClr>
                  </a:outerShdw>
                </a:effectLst>
              </a:rPr>
              <a:t> </a:t>
            </a:r>
            <a:r>
              <a:rPr lang="cs-CZ" sz="4400" b="1" dirty="0">
                <a:ln/>
                <a:solidFill>
                  <a:srgbClr val="118B9D"/>
                </a:solidFill>
                <a:effectLst>
                  <a:outerShdw blurRad="38100" dist="38100" dir="2700000" algn="tl">
                    <a:srgbClr val="000000">
                      <a:alpha val="43137"/>
                    </a:srgbClr>
                  </a:outerShdw>
                </a:effectLst>
              </a:rPr>
              <a:t>SOUDCE</a:t>
            </a:r>
            <a:endParaRPr lang="es-ES" sz="4400" b="1" dirty="0">
              <a:ln/>
              <a:solidFill>
                <a:srgbClr val="118B9D"/>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263949E-1CA8-59A1-B650-D4FDC84EBD80}"/>
              </a:ext>
            </a:extLst>
          </p:cNvPr>
          <p:cNvSpPr txBox="1"/>
          <p:nvPr/>
        </p:nvSpPr>
        <p:spPr>
          <a:xfrm>
            <a:off x="828675" y="683716"/>
            <a:ext cx="105346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a:t>
            </a:r>
            <a:r>
              <a:rPr lang="cs-CZ" b="1" dirty="0">
                <a:solidFill>
                  <a:schemeClr val="accent2">
                    <a:lumMod val="50000"/>
                  </a:schemeClr>
                </a:solidFill>
                <a:latin typeface="Comic Sans MS" panose="030F0702030302020204" pitchFamily="66" charset="0"/>
              </a:rPr>
              <a:t>Štítem je mi Bůh, on zachraňuje ty, kdo mají přímé srdce.                                            Bůh je spravedlivý soudce; každý den má Bůh proč vzplanout hněvem</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a:t>
            </a:r>
            <a:r>
              <a:rPr lang="cs-CZ" sz="1400" b="1" dirty="0">
                <a:solidFill>
                  <a:schemeClr val="accent2">
                    <a:lumMod val="50000"/>
                  </a:schemeClr>
                </a:solidFill>
                <a:latin typeface="Comic Sans MS" panose="030F0702030302020204" pitchFamily="66" charset="0"/>
              </a:rPr>
              <a:t>Ž</a:t>
            </a:r>
            <a:r>
              <a:rPr lang="es-ES" sz="1400" b="1" dirty="0">
                <a:solidFill>
                  <a:schemeClr val="accent2">
                    <a:lumMod val="50000"/>
                  </a:schemeClr>
                </a:solidFill>
                <a:latin typeface="Comic Sans MS" panose="030F0702030302020204" pitchFamily="66" charset="0"/>
              </a:rPr>
              <a:t>alm 7</a:t>
            </a:r>
            <a:r>
              <a:rPr lang="cs-CZ" sz="1400" b="1" dirty="0">
                <a:solidFill>
                  <a:schemeClr val="accent2">
                    <a:lumMod val="50000"/>
                  </a:schemeClr>
                </a:solidFill>
                <a:latin typeface="Comic Sans MS" panose="030F0702030302020204" pitchFamily="66" charset="0"/>
              </a:rPr>
              <a:t>,</a:t>
            </a:r>
            <a:r>
              <a:rPr lang="es-ES" sz="1400" b="1" dirty="0">
                <a:solidFill>
                  <a:schemeClr val="accent2">
                    <a:lumMod val="50000"/>
                  </a:schemeClr>
                </a:solidFill>
                <a:latin typeface="Comic Sans MS" panose="030F0702030302020204" pitchFamily="66" charset="0"/>
              </a:rPr>
              <a:t>11</a:t>
            </a:r>
            <a:r>
              <a:rPr lang="cs-CZ" sz="1400" b="1" dirty="0">
                <a:solidFill>
                  <a:schemeClr val="accent2">
                    <a:lumMod val="50000"/>
                  </a:schemeClr>
                </a:solidFill>
                <a:latin typeface="Comic Sans MS" panose="030F0702030302020204" pitchFamily="66" charset="0"/>
              </a:rPr>
              <a:t>.</a:t>
            </a:r>
            <a:r>
              <a:rPr lang="es-ES" sz="1400" b="1" dirty="0">
                <a:solidFill>
                  <a:schemeClr val="accent2">
                    <a:lumMod val="50000"/>
                  </a:schemeClr>
                </a:solidFill>
                <a:latin typeface="Comic Sans MS" panose="030F0702030302020204" pitchFamily="66" charset="0"/>
              </a:rPr>
              <a:t>12)</a:t>
            </a:r>
            <a:endParaRPr lang="es-ES" sz="11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82FB6D4-0E5F-E54D-1E10-4FF5387612FE}"/>
              </a:ext>
            </a:extLst>
          </p:cNvPr>
          <p:cNvSpPr txBox="1"/>
          <p:nvPr/>
        </p:nvSpPr>
        <p:spPr>
          <a:xfrm>
            <a:off x="123825" y="1460256"/>
            <a:ext cx="7771644" cy="1015663"/>
          </a:xfrm>
          <a:prstGeom prst="rect">
            <a:avLst/>
          </a:prstGeom>
          <a:noFill/>
        </p:spPr>
        <p:txBody>
          <a:bodyPr wrap="square" rtlCol="0">
            <a:spAutoFit/>
          </a:bodyPr>
          <a:lstStyle/>
          <a:p>
            <a:pPr>
              <a:spcBef>
                <a:spcPts val="600"/>
              </a:spcBef>
            </a:pPr>
            <a:r>
              <a:rPr lang="es-ES" sz="2000" b="1" dirty="0"/>
              <a:t>Láska a spravedlnost jsou základem Božího charakteru. To z něj dělá spravedlivého a nestranného soudce, který odkládá trest, aby se hříšník obrátil, ale který nebude tolerovat zlo navždy.</a:t>
            </a: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6995" y="1353054"/>
            <a:ext cx="4071180" cy="5404843"/>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162" y="3606401"/>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752724" y="3495675"/>
            <a:ext cx="5129971" cy="2246769"/>
          </a:xfrm>
          <a:prstGeom prst="rect">
            <a:avLst/>
          </a:prstGeom>
          <a:noFill/>
        </p:spPr>
        <p:txBody>
          <a:bodyPr wrap="square">
            <a:spAutoFit/>
          </a:bodyPr>
          <a:lstStyle/>
          <a:p>
            <a:pPr>
              <a:spcBef>
                <a:spcPts val="600"/>
              </a:spcBef>
            </a:pPr>
            <a:r>
              <a:rPr lang="es-ES" sz="2000" b="1" dirty="0"/>
              <a:t>Boží touhou bylo ustanovit na tomto území spravedlivou vládu, která by byla příkladem pro všechny národy a motivovala je k tomu, aby pozvedly své mravní názory, a tak dosáhly stavu míru a spravedlnosti na světové úrovni</a:t>
            </a:r>
            <a:r>
              <a:rPr lang="cs-CZ" sz="2000" b="1" dirty="0"/>
              <a:t>                              </a:t>
            </a:r>
            <a:r>
              <a:rPr lang="es-ES" sz="2000" b="1" dirty="0"/>
              <a:t> (</a:t>
            </a:r>
            <a:r>
              <a:rPr lang="cs-CZ" sz="2000" b="1" dirty="0"/>
              <a:t>5</a:t>
            </a:r>
            <a:r>
              <a:rPr lang="es-ES" sz="2000" b="1" dirty="0"/>
              <a:t>.</a:t>
            </a:r>
            <a:r>
              <a:rPr lang="cs-CZ" sz="2000" b="1" dirty="0"/>
              <a:t> Mojžíšova</a:t>
            </a:r>
            <a:r>
              <a:rPr lang="es-ES" sz="2000" b="1" dirty="0"/>
              <a:t> 4</a:t>
            </a:r>
            <a:r>
              <a:rPr lang="cs-CZ" sz="2000" b="1" dirty="0"/>
              <a:t>,</a:t>
            </a:r>
            <a:r>
              <a:rPr lang="es-ES" sz="2000" b="1" dirty="0"/>
              <a:t>5</a:t>
            </a:r>
            <a:r>
              <a:rPr lang="cs-CZ" sz="2000" b="1" dirty="0"/>
              <a:t>.</a:t>
            </a:r>
            <a:r>
              <a:rPr lang="es-ES" sz="2000" b="1" dirty="0"/>
              <a:t>6).</a:t>
            </a:r>
          </a:p>
        </p:txBody>
      </p:sp>
      <p:sp>
        <p:nvSpPr>
          <p:cNvPr id="7" name="CuadroTexto 6">
            <a:extLst>
              <a:ext uri="{FF2B5EF4-FFF2-40B4-BE49-F238E27FC236}">
                <a16:creationId xmlns:a16="http://schemas.microsoft.com/office/drawing/2014/main" id="{29F6289A-A81A-3FEF-DB12-4FC4322740A1}"/>
              </a:ext>
            </a:extLst>
          </p:cNvPr>
          <p:cNvSpPr txBox="1"/>
          <p:nvPr/>
        </p:nvSpPr>
        <p:spPr>
          <a:xfrm>
            <a:off x="123824" y="2475919"/>
            <a:ext cx="7771643" cy="1015663"/>
          </a:xfrm>
          <a:prstGeom prst="rect">
            <a:avLst/>
          </a:prstGeom>
          <a:noFill/>
        </p:spPr>
        <p:txBody>
          <a:bodyPr wrap="square">
            <a:spAutoFit/>
          </a:bodyPr>
          <a:lstStyle/>
          <a:p>
            <a:pPr>
              <a:spcBef>
                <a:spcPts val="600"/>
              </a:spcBef>
            </a:pPr>
            <a:r>
              <a:rPr lang="es-ES" sz="2000" b="1" dirty="0"/>
              <a:t>Válka za dobytí Kanaánu nebyla vedena z imperialistických pohnutek, ale na Boží příkaz vykonat trest, který si jeho zlí obyvatelé zasloužili.</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752724" y="5742444"/>
            <a:ext cx="5142743" cy="1015663"/>
          </a:xfrm>
          <a:prstGeom prst="rect">
            <a:avLst/>
          </a:prstGeom>
          <a:noFill/>
        </p:spPr>
        <p:txBody>
          <a:bodyPr wrap="square">
            <a:spAutoFit/>
          </a:bodyPr>
          <a:lstStyle/>
          <a:p>
            <a:pPr>
              <a:spcBef>
                <a:spcPts val="600"/>
              </a:spcBef>
            </a:pPr>
            <a:r>
              <a:rPr lang="es-ES" sz="2000" b="1" dirty="0"/>
              <a:t>Jako bojovník a soudce je Bůh odhodlán zavádět, stabilizovat a udržovat právní stát, který je odrazem Jeho charakteru.</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458"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59"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0" y="0"/>
            <a:ext cx="12192000" cy="769441"/>
          </a:xfrm>
          <a:prstGeom prst="rect">
            <a:avLst/>
          </a:prstGeom>
          <a:noFill/>
        </p:spPr>
        <p:txBody>
          <a:bodyPr wrap="square">
            <a:spAutoFit/>
          </a:bodyPr>
          <a:lstStyle/>
          <a:p>
            <a:pPr algn="ctr"/>
            <a:r>
              <a:rPr lang="cs-CZ" sz="4400" b="1" spc="50" dirty="0">
                <a:ln w="0"/>
                <a:solidFill>
                  <a:schemeClr val="bg2">
                    <a:lumMod val="60000"/>
                    <a:lumOff val="40000"/>
                  </a:schemeClr>
                </a:solidFill>
                <a:effectLst>
                  <a:innerShdw blurRad="63500" dist="50800" dir="13500000">
                    <a:srgbClr val="000000">
                      <a:alpha val="50000"/>
                    </a:srgbClr>
                  </a:innerShdw>
                </a:effectLst>
              </a:rPr>
              <a:t>VYHNÁNÍ NEBO VYHLAZENÍ?</a:t>
            </a:r>
            <a:endParaRPr lang="es-ES" sz="4400" b="1" spc="50" dirty="0">
              <a:ln w="0"/>
              <a:solidFill>
                <a:schemeClr val="bg2">
                  <a:lumMod val="60000"/>
                  <a:lumOff val="40000"/>
                </a:schemeClr>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BA298BCF-C03B-2046-4033-E19FB1C3D54B}"/>
              </a:ext>
            </a:extLst>
          </p:cNvPr>
          <p:cNvSpPr txBox="1"/>
          <p:nvPr/>
        </p:nvSpPr>
        <p:spPr>
          <a:xfrm>
            <a:off x="700087" y="645616"/>
            <a:ext cx="10791825" cy="923330"/>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Dnes poznáš, že Hospodin, tvůj Bůh, který jde před tebou, je jako sžírající oheň.            On je vyhladí a on je před tebou pokoří, takže  si je podrobíš a rychle je vyhubíš,                 jak ti Hospodin slíbil</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cs-CZ"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5. Mojžíšova</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9</a:t>
            </a:r>
            <a:r>
              <a:rPr lang="cs-CZ"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3)</a:t>
            </a: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10373032" cy="707886"/>
          </a:xfrm>
          <a:prstGeom prst="rect">
            <a:avLst/>
          </a:prstGeom>
          <a:noFill/>
        </p:spPr>
        <p:txBody>
          <a:bodyPr wrap="square" rtlCol="0">
            <a:spAutoFit/>
          </a:bodyPr>
          <a:lstStyle/>
          <a:p>
            <a:pPr>
              <a:spcBef>
                <a:spcPts val="600"/>
              </a:spcBef>
            </a:pPr>
            <a:r>
              <a:rPr lang="es-ES" sz="2000" b="1" dirty="0"/>
              <a:t>Biblicky měly být války omezeny na specifické situace a byly definovány samotným Bohem. Toto jsou pravidla, kterými se řídily Bohem schválené války:</a:t>
            </a: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2817326193"/>
              </p:ext>
            </p:extLst>
          </p:nvPr>
        </p:nvGraphicFramePr>
        <p:xfrm>
          <a:off x="2703554" y="2279136"/>
          <a:ext cx="9458951" cy="4520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lef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lef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lef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lef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lef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lef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lef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2282336" y="0"/>
            <a:ext cx="9909663" cy="769441"/>
          </a:xfrm>
          <a:prstGeom prst="rect">
            <a:avLst/>
          </a:prstGeom>
          <a:noFill/>
        </p:spPr>
        <p:txBody>
          <a:bodyPr wrap="square">
            <a:spAutoFit/>
          </a:bodyPr>
          <a:lstStyle/>
          <a:p>
            <a:pPr algn="ctr"/>
            <a:r>
              <a:rPr lang="cs-CZ"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MOŽNOST VOLBY</a:t>
            </a:r>
            <a:endPar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3A6E1E90-FACD-4D7C-2AC4-875A408269A8}"/>
              </a:ext>
            </a:extLst>
          </p:cNvPr>
          <p:cNvSpPr txBox="1"/>
          <p:nvPr/>
        </p:nvSpPr>
        <p:spPr>
          <a:xfrm>
            <a:off x="2360367" y="616636"/>
            <a:ext cx="9753600" cy="923330"/>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a:t>
            </a:r>
            <a:r>
              <a:rPr lang="cs-CZ" b="1" dirty="0">
                <a:solidFill>
                  <a:schemeClr val="accent5">
                    <a:lumMod val="75000"/>
                  </a:schemeClr>
                </a:solidFill>
                <a:latin typeface="Comic Sans MS" panose="030F0702030302020204" pitchFamily="66" charset="0"/>
              </a:rPr>
              <a:t>Tak vybil Jozue celou zemi, pohoří i </a:t>
            </a:r>
            <a:r>
              <a:rPr lang="cs-CZ" b="1" dirty="0" err="1">
                <a:solidFill>
                  <a:schemeClr val="accent5">
                    <a:lumMod val="75000"/>
                  </a:schemeClr>
                </a:solidFill>
                <a:latin typeface="Comic Sans MS" panose="030F0702030302020204" pitchFamily="66" charset="0"/>
              </a:rPr>
              <a:t>Negeb</a:t>
            </a:r>
            <a:r>
              <a:rPr lang="cs-CZ" b="1" dirty="0">
                <a:solidFill>
                  <a:schemeClr val="accent5">
                    <a:lumMod val="75000"/>
                  </a:schemeClr>
                </a:solidFill>
                <a:latin typeface="Comic Sans MS" panose="030F0702030302020204" pitchFamily="66" charset="0"/>
              </a:rPr>
              <a:t>, Přímořskou nížinu i srázy, a všechny jejich krále. Nikoho nenechal vyváznout, vše, co dýchalo, vyhubil jako </a:t>
            </a:r>
            <a:r>
              <a:rPr lang="cs-CZ" b="1" dirty="0" err="1">
                <a:solidFill>
                  <a:schemeClr val="accent5">
                    <a:lumMod val="75000"/>
                  </a:schemeClr>
                </a:solidFill>
                <a:latin typeface="Comic Sans MS" panose="030F0702030302020204" pitchFamily="66" charset="0"/>
              </a:rPr>
              <a:t>klaté</a:t>
            </a:r>
            <a:r>
              <a:rPr lang="cs-CZ" b="1" dirty="0">
                <a:solidFill>
                  <a:schemeClr val="accent5">
                    <a:lumMod val="75000"/>
                  </a:schemeClr>
                </a:solidFill>
                <a:latin typeface="Comic Sans MS" panose="030F0702030302020204" pitchFamily="66" charset="0"/>
              </a:rPr>
              <a:t>, jak přikázal Hospodin, Bůh Izraele</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(J</a:t>
            </a:r>
            <a:r>
              <a:rPr lang="cs-CZ" sz="1400" b="1" dirty="0" err="1">
                <a:solidFill>
                  <a:schemeClr val="accent5">
                    <a:lumMod val="75000"/>
                  </a:schemeClr>
                </a:solidFill>
                <a:latin typeface="Comic Sans MS" panose="030F0702030302020204" pitchFamily="66" charset="0"/>
              </a:rPr>
              <a:t>ozue</a:t>
            </a:r>
            <a:r>
              <a:rPr lang="es-ES" sz="1400" b="1" dirty="0">
                <a:solidFill>
                  <a:schemeClr val="accent5">
                    <a:lumMod val="75000"/>
                  </a:schemeClr>
                </a:solidFill>
                <a:latin typeface="Comic Sans MS" panose="030F0702030302020204" pitchFamily="66" charset="0"/>
              </a:rPr>
              <a:t> 10</a:t>
            </a:r>
            <a:r>
              <a:rPr lang="cs-CZ" sz="1400" b="1" dirty="0">
                <a:solidFill>
                  <a:schemeClr val="accent5">
                    <a:lumMod val="75000"/>
                  </a:schemeClr>
                </a:solidFill>
                <a:latin typeface="Comic Sans MS" panose="030F0702030302020204" pitchFamily="66" charset="0"/>
              </a:rPr>
              <a:t>,</a:t>
            </a:r>
            <a:r>
              <a:rPr lang="es-ES" sz="1400" b="1" dirty="0">
                <a:solidFill>
                  <a:schemeClr val="accent5">
                    <a:lumMod val="75000"/>
                  </a:schemeClr>
                </a:solidFill>
                <a:latin typeface="Comic Sans MS" panose="030F0702030302020204" pitchFamily="66" charset="0"/>
              </a:rPr>
              <a:t>40)</a:t>
            </a:r>
          </a:p>
        </p:txBody>
      </p:sp>
      <p:sp>
        <p:nvSpPr>
          <p:cNvPr id="6" name="CuadroTexto 5">
            <a:extLst>
              <a:ext uri="{FF2B5EF4-FFF2-40B4-BE49-F238E27FC236}">
                <a16:creationId xmlns:a16="http://schemas.microsoft.com/office/drawing/2014/main" id="{495D6F0C-59B7-4BC2-F850-E1F8D2191D44}"/>
              </a:ext>
            </a:extLst>
          </p:cNvPr>
          <p:cNvSpPr txBox="1"/>
          <p:nvPr/>
        </p:nvSpPr>
        <p:spPr>
          <a:xfrm>
            <a:off x="145254" y="1694975"/>
            <a:ext cx="6176888" cy="1015663"/>
          </a:xfrm>
          <a:prstGeom prst="rect">
            <a:avLst/>
          </a:prstGeom>
          <a:noFill/>
        </p:spPr>
        <p:txBody>
          <a:bodyPr wrap="square" rtlCol="0">
            <a:spAutoFit/>
          </a:bodyPr>
          <a:lstStyle/>
          <a:p>
            <a:pPr>
              <a:spcBef>
                <a:spcPts val="600"/>
              </a:spcBef>
            </a:pPr>
            <a:r>
              <a:rPr lang="es-ES" sz="2000" b="1" dirty="0"/>
              <a:t>Celé území Kanaánu bylo prohlášeno za anathemu, to znamená zasvěcené zničení. Všechno živé muselo zemřít (</a:t>
            </a:r>
            <a:r>
              <a:rPr lang="cs-CZ" sz="2000" b="1" dirty="0"/>
              <a:t>5</a:t>
            </a:r>
            <a:r>
              <a:rPr lang="es-ES" sz="2000" b="1" dirty="0"/>
              <a:t>.</a:t>
            </a:r>
            <a:r>
              <a:rPr lang="cs-CZ" sz="2000" b="1" dirty="0"/>
              <a:t> Mojžíšova</a:t>
            </a:r>
            <a:r>
              <a:rPr lang="es-ES" sz="2000" b="1" dirty="0"/>
              <a:t> 20</a:t>
            </a:r>
            <a:r>
              <a:rPr lang="cs-CZ" sz="2000" b="1" dirty="0"/>
              <a:t>,</a:t>
            </a:r>
            <a:r>
              <a:rPr lang="es-ES" sz="2000" b="1" dirty="0"/>
              <a:t>16-18; Jo</a:t>
            </a:r>
            <a:r>
              <a:rPr lang="cs-CZ" sz="2000" b="1" dirty="0" err="1"/>
              <a:t>zue</a:t>
            </a:r>
            <a:r>
              <a:rPr lang="es-ES" sz="2000" b="1" dirty="0"/>
              <a:t> 10</a:t>
            </a:r>
            <a:r>
              <a:rPr lang="cs-CZ" sz="2000" b="1" dirty="0"/>
              <a:t>,</a:t>
            </a:r>
            <a:r>
              <a:rPr lang="es-ES" sz="2000" b="1" dirty="0"/>
              <a:t>40).</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982838316"/>
              </p:ext>
            </p:extLst>
          </p:nvPr>
        </p:nvGraphicFramePr>
        <p:xfrm>
          <a:off x="6185175" y="1734303"/>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2606801" y="5162151"/>
            <a:ext cx="9460863" cy="1015663"/>
          </a:xfrm>
          <a:prstGeom prst="rect">
            <a:avLst/>
          </a:prstGeom>
          <a:noFill/>
        </p:spPr>
        <p:txBody>
          <a:bodyPr wrap="square" rtlCol="0">
            <a:spAutoFit/>
          </a:bodyPr>
          <a:lstStyle/>
          <a:p>
            <a:pPr>
              <a:spcBef>
                <a:spcPts val="600"/>
              </a:spcBef>
            </a:pPr>
            <a:r>
              <a:rPr lang="es-ES" sz="2000" b="1" dirty="0"/>
              <a:t>Před Bohem se na Kananejce a Izraelity pohlíželo stejným způsobem: nestranně. Rozdíl byl v tom, že někteří se rozhodli tvrdošíjně vzdorovat Bohu a jiní se rozhodli ho poslouchat.</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07987" y="1570998"/>
            <a:ext cx="2738760"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50432" y="3199656"/>
            <a:ext cx="3245568" cy="1883308"/>
          </a:xfrm>
          <a:prstGeom prst="snip2DiagRect">
            <a:avLst>
              <a:gd name="adj1" fmla="val 18795"/>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905" y="105191"/>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302822" y="3134686"/>
            <a:ext cx="2120633" cy="3618123"/>
            <a:chOff x="262880" y="3113109"/>
            <a:chExt cx="2120633" cy="3618123"/>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65518" y="3113109"/>
              <a:ext cx="2117995" cy="17677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145253" y="2723851"/>
            <a:ext cx="6176888" cy="400110"/>
          </a:xfrm>
          <a:prstGeom prst="rect">
            <a:avLst/>
          </a:prstGeom>
          <a:noFill/>
        </p:spPr>
        <p:txBody>
          <a:bodyPr wrap="square">
            <a:spAutoFit/>
          </a:bodyPr>
          <a:lstStyle/>
          <a:p>
            <a:pPr>
              <a:spcBef>
                <a:spcPts val="600"/>
              </a:spcBef>
            </a:pPr>
            <a:r>
              <a:rPr lang="es-ES" sz="2000" b="1" dirty="0"/>
              <a:t>Existovaly však výjimky:</a:t>
            </a:r>
          </a:p>
        </p:txBody>
      </p:sp>
      <p:sp>
        <p:nvSpPr>
          <p:cNvPr id="11" name="CuadroTexto 10">
            <a:extLst>
              <a:ext uri="{FF2B5EF4-FFF2-40B4-BE49-F238E27FC236}">
                <a16:creationId xmlns:a16="http://schemas.microsoft.com/office/drawing/2014/main" id="{589A78BE-DF31-1F93-AB79-9041F5BBD3BF}"/>
              </a:ext>
            </a:extLst>
          </p:cNvPr>
          <p:cNvSpPr txBox="1"/>
          <p:nvPr/>
        </p:nvSpPr>
        <p:spPr>
          <a:xfrm>
            <a:off x="2606801" y="6177814"/>
            <a:ext cx="9507166" cy="707886"/>
          </a:xfrm>
          <a:prstGeom prst="rect">
            <a:avLst/>
          </a:prstGeom>
          <a:noFill/>
        </p:spPr>
        <p:txBody>
          <a:bodyPr wrap="square">
            <a:spAutoFit/>
          </a:bodyPr>
          <a:lstStyle/>
          <a:p>
            <a:pPr>
              <a:spcBef>
                <a:spcPts val="600"/>
              </a:spcBef>
            </a:pPr>
            <a:r>
              <a:rPr lang="es-ES" sz="2000" b="1" dirty="0"/>
              <a:t>Nyní je rozhodnutí stále na nás. Až Ježíš přijde, budeme spaseni nebo zničeni naší vlastní volbou.</a:t>
            </a: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5804034" y="0"/>
            <a:ext cx="6387965" cy="769441"/>
          </a:xfrm>
          <a:prstGeom prst="rect">
            <a:avLst/>
          </a:prstGeom>
          <a:noFill/>
        </p:spPr>
        <p:txBody>
          <a:bodyPr wrap="square">
            <a:spAutoFit/>
          </a:bodyPr>
          <a:lstStyle/>
          <a:p>
            <a:pPr algn="ctr"/>
            <a:r>
              <a:rPr lang="cs-CZ"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VLÁDCE POKOJE</a:t>
            </a:r>
            <a:endPar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endParaRPr>
          </a:p>
        </p:txBody>
      </p:sp>
      <p:sp>
        <p:nvSpPr>
          <p:cNvPr id="5" name="CuadroTexto 4">
            <a:extLst>
              <a:ext uri="{FF2B5EF4-FFF2-40B4-BE49-F238E27FC236}">
                <a16:creationId xmlns:a16="http://schemas.microsoft.com/office/drawing/2014/main" id="{093E445B-2D02-F6A5-9379-33EA7E6CF684}"/>
              </a:ext>
            </a:extLst>
          </p:cNvPr>
          <p:cNvSpPr txBox="1"/>
          <p:nvPr/>
        </p:nvSpPr>
        <p:spPr>
          <a:xfrm>
            <a:off x="5804034" y="632400"/>
            <a:ext cx="6387965" cy="646331"/>
          </a:xfrm>
          <a:prstGeom prst="rect">
            <a:avLst/>
          </a:prstGeom>
          <a:noFill/>
        </p:spPr>
        <p:txBody>
          <a:bodyPr wrap="square">
            <a:spAutoFit/>
          </a:bodyPr>
          <a:lstStyle/>
          <a:p>
            <a:pPr algn="ctr"/>
            <a:r>
              <a:rPr lang="es-ES"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r>
              <a:rPr lang="cs-CZ"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Za dohlížitele ti dám pokoj a za poháněče spravedlnost</a:t>
            </a:r>
            <a:r>
              <a:rPr lang="es-ES"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(I</a:t>
            </a:r>
            <a:r>
              <a:rPr lang="cs-CZ" sz="1600"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zaiáš</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60</a:t>
            </a:r>
            <a:r>
              <a:rPr lang="cs-CZ"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17b)</a:t>
            </a:r>
          </a:p>
        </p:txBody>
      </p:sp>
      <p:sp>
        <p:nvSpPr>
          <p:cNvPr id="6" name="CuadroTexto 5">
            <a:extLst>
              <a:ext uri="{FF2B5EF4-FFF2-40B4-BE49-F238E27FC236}">
                <a16:creationId xmlns:a16="http://schemas.microsoft.com/office/drawing/2014/main" id="{7F24439E-B76F-5474-FC46-8C9182995B80}"/>
              </a:ext>
            </a:extLst>
          </p:cNvPr>
          <p:cNvSpPr txBox="1"/>
          <p:nvPr/>
        </p:nvSpPr>
        <p:spPr>
          <a:xfrm>
            <a:off x="5906638" y="1325779"/>
            <a:ext cx="6317411" cy="923330"/>
          </a:xfrm>
          <a:prstGeom prst="rect">
            <a:avLst/>
          </a:prstGeom>
          <a:noFill/>
        </p:spPr>
        <p:txBody>
          <a:bodyPr wrap="square" rtlCol="0">
            <a:spAutoFit/>
          </a:bodyPr>
          <a:lstStyle/>
          <a:p>
            <a:pPr>
              <a:spcBef>
                <a:spcPts val="600"/>
              </a:spcBef>
            </a:pPr>
            <a:r>
              <a:rPr lang="cs-CZ" b="1" dirty="0"/>
              <a:t>Jedním z Ježíšových jmen je</a:t>
            </a:r>
            <a:r>
              <a:rPr lang="es-ES" b="1" dirty="0"/>
              <a:t> “</a:t>
            </a:r>
            <a:r>
              <a:rPr lang="cs-CZ" b="1" dirty="0"/>
              <a:t>Vládce pokoje</a:t>
            </a:r>
            <a:r>
              <a:rPr lang="es-ES" b="1" dirty="0"/>
              <a:t>” (I</a:t>
            </a:r>
            <a:r>
              <a:rPr lang="cs-CZ" b="1" dirty="0" err="1"/>
              <a:t>zaiáš</a:t>
            </a:r>
            <a:r>
              <a:rPr lang="es-ES" b="1" dirty="0"/>
              <a:t> 9</a:t>
            </a:r>
            <a:r>
              <a:rPr lang="cs-CZ" b="1" dirty="0"/>
              <a:t>,</a:t>
            </a:r>
            <a:r>
              <a:rPr lang="es-ES" b="1" dirty="0"/>
              <a:t>6). </a:t>
            </a:r>
            <a:r>
              <a:rPr lang="cs-CZ" b="1" dirty="0"/>
              <a:t> </a:t>
            </a:r>
            <a:r>
              <a:rPr lang="es-ES" b="1" dirty="0"/>
              <a:t>On přišel, aby přinesl pokoj, a bude vládnout v pokoji </a:t>
            </a:r>
            <a:r>
              <a:rPr lang="cs-CZ" b="1" dirty="0"/>
              <a:t>                    </a:t>
            </a:r>
            <a:r>
              <a:rPr lang="es-ES" b="1" dirty="0"/>
              <a:t>(J</a:t>
            </a:r>
            <a:r>
              <a:rPr lang="cs-CZ" b="1" dirty="0"/>
              <a:t>a</a:t>
            </a:r>
            <a:r>
              <a:rPr lang="es-ES" b="1" dirty="0"/>
              <a:t>n 14</a:t>
            </a:r>
            <a:r>
              <a:rPr lang="cs-CZ" b="1" dirty="0"/>
              <a:t>,</a:t>
            </a:r>
            <a:r>
              <a:rPr lang="es-ES" b="1" dirty="0"/>
              <a:t>27; I</a:t>
            </a:r>
            <a:r>
              <a:rPr lang="cs-CZ" b="1" dirty="0" err="1"/>
              <a:t>zaiáš</a:t>
            </a:r>
            <a:r>
              <a:rPr lang="es-ES" b="1" dirty="0"/>
              <a:t> 60</a:t>
            </a:r>
            <a:r>
              <a:rPr lang="cs-CZ" b="1" dirty="0"/>
              <a:t>,</a:t>
            </a:r>
            <a:r>
              <a:rPr lang="es-ES" b="1" dirty="0"/>
              <a:t>17).</a:t>
            </a:r>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4589" y="3153205"/>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65344" y="3153206"/>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4589" y="5046004"/>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69203" y="5046005"/>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0" y="3615850"/>
            <a:ext cx="5804034" cy="1938992"/>
          </a:xfrm>
          <a:prstGeom prst="rect">
            <a:avLst/>
          </a:prstGeom>
          <a:noFill/>
        </p:spPr>
        <p:txBody>
          <a:bodyPr wrap="square">
            <a:spAutoFit/>
          </a:bodyPr>
          <a:lstStyle/>
          <a:p>
            <a:pPr>
              <a:spcBef>
                <a:spcPts val="600"/>
              </a:spcBef>
            </a:pPr>
            <a:r>
              <a:rPr lang="es-ES" sz="2000" b="1" dirty="0"/>
              <a:t>Když syrská armáda obléhala Dótan, aby zajala proroka Elizea, neprosil Boha, aby nebeská armáda kolem něj zničila Syřany. Místo toho volal po tom, aby byla oslepená syrská armáda přivedena do Samaří, aby nastolila mír mezi dvěma válčícími národy (2.</a:t>
            </a:r>
            <a:r>
              <a:rPr lang="cs-CZ" sz="2000" b="1" dirty="0"/>
              <a:t> Královská</a:t>
            </a:r>
            <a:r>
              <a:rPr lang="es-ES" sz="2000" b="1" dirty="0"/>
              <a:t> 6</a:t>
            </a:r>
            <a:r>
              <a:rPr lang="cs-CZ" sz="2000" b="1" dirty="0"/>
              <a:t>,</a:t>
            </a:r>
            <a:r>
              <a:rPr lang="es-ES" sz="2000" b="1" dirty="0"/>
              <a:t>12-23).</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25128" y="144045"/>
            <a:ext cx="5499625" cy="33884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55113" y="4641502"/>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593192A-7A98-1414-E81F-1352CBCC36EE}"/>
              </a:ext>
            </a:extLst>
          </p:cNvPr>
          <p:cNvSpPr txBox="1"/>
          <p:nvPr/>
        </p:nvSpPr>
        <p:spPr>
          <a:xfrm>
            <a:off x="5938688" y="2143314"/>
            <a:ext cx="6285361" cy="923330"/>
          </a:xfrm>
          <a:prstGeom prst="rect">
            <a:avLst/>
          </a:prstGeom>
          <a:noFill/>
        </p:spPr>
        <p:txBody>
          <a:bodyPr wrap="square">
            <a:spAutoFit/>
          </a:bodyPr>
          <a:lstStyle/>
          <a:p>
            <a:pPr>
              <a:spcBef>
                <a:spcPts val="600"/>
              </a:spcBef>
            </a:pPr>
            <a:r>
              <a:rPr lang="es-ES" b="1" dirty="0"/>
              <a:t>Dokud se však jeho království pokoje nestane skutečností, zůstáváme na území zmítaném válkou, ponořeni do</a:t>
            </a:r>
            <a:r>
              <a:rPr lang="cs-CZ" b="1" dirty="0"/>
              <a:t> ves-mírného sporu</a:t>
            </a:r>
            <a:r>
              <a:rPr lang="es-ES" b="1" dirty="0"/>
              <a:t> mezi dobrem a zlem.</a:t>
            </a:r>
          </a:p>
        </p:txBody>
      </p:sp>
      <p:sp>
        <p:nvSpPr>
          <p:cNvPr id="9" name="CuadroTexto 8">
            <a:extLst>
              <a:ext uri="{FF2B5EF4-FFF2-40B4-BE49-F238E27FC236}">
                <a16:creationId xmlns:a16="http://schemas.microsoft.com/office/drawing/2014/main" id="{5FC79913-EC90-0DEE-3577-17A8656DA5B3}"/>
              </a:ext>
            </a:extLst>
          </p:cNvPr>
          <p:cNvSpPr txBox="1"/>
          <p:nvPr/>
        </p:nvSpPr>
        <p:spPr>
          <a:xfrm>
            <a:off x="0" y="5717768"/>
            <a:ext cx="5804034" cy="1015663"/>
          </a:xfrm>
          <a:prstGeom prst="rect">
            <a:avLst/>
          </a:prstGeom>
          <a:noFill/>
        </p:spPr>
        <p:txBody>
          <a:bodyPr wrap="square">
            <a:spAutoFit/>
          </a:bodyPr>
          <a:lstStyle/>
          <a:p>
            <a:pPr>
              <a:spcBef>
                <a:spcPts val="600"/>
              </a:spcBef>
            </a:pPr>
            <a:r>
              <a:rPr lang="es-ES" sz="2000" b="1" dirty="0"/>
              <a:t>To je příklad, který nás učil Ježíš. Vždy hledejte mír v konfliktu. Přemáhejte zlo dobrem</a:t>
            </a:r>
            <a:r>
              <a:rPr lang="cs-CZ" sz="2000" b="1" dirty="0"/>
              <a:t>                          </a:t>
            </a:r>
            <a:r>
              <a:rPr lang="es-ES" sz="2000" b="1" dirty="0"/>
              <a:t>(</a:t>
            </a:r>
            <a:r>
              <a:rPr lang="cs-CZ" sz="2000" b="1" dirty="0"/>
              <a:t>list Římanům</a:t>
            </a:r>
            <a:r>
              <a:rPr lang="es-ES" sz="2000" b="1" dirty="0"/>
              <a:t> 12</a:t>
            </a:r>
            <a:r>
              <a:rPr lang="cs-CZ" sz="2000" b="1" dirty="0"/>
              <a:t>,</a:t>
            </a:r>
            <a:r>
              <a:rPr lang="es-ES" sz="2000" b="1" dirty="0"/>
              <a:t>20</a:t>
            </a:r>
            <a:r>
              <a:rPr lang="cs-CZ" sz="2000" b="1" dirty="0"/>
              <a:t>,</a:t>
            </a:r>
            <a:r>
              <a:rPr lang="es-ES" sz="2000" b="1" dirty="0"/>
              <a:t>21).</a:t>
            </a: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9" grpId="0" animBg="1"/>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377604" y="1710427"/>
            <a:ext cx="10532344" cy="4154984"/>
          </a:xfrm>
          <a:prstGeom prst="rect">
            <a:avLst/>
          </a:prstGeom>
          <a:noFill/>
        </p:spPr>
        <p:txBody>
          <a:bodyPr wrap="square">
            <a:spAutoFit/>
          </a:bodyPr>
          <a:lstStyle/>
          <a:p>
            <a:pPr>
              <a:spcBef>
                <a:spcPts val="600"/>
              </a:spcBef>
            </a:pPr>
            <a:r>
              <a:rPr lang="es-ES" sz="2400" b="1" dirty="0">
                <a:solidFill>
                  <a:srgbClr val="11471E"/>
                </a:solidFill>
                <a:latin typeface="Constantia" panose="02030602050306030303" pitchFamily="18" charset="0"/>
              </a:rPr>
              <a:t>“Naprostá záhuba obyvatel Jericha byla jen vyplněním rozkazu, který dal Mojžíš Izraeli a který se týkal obyvatel Kanaánu [...] Mnohým se zdá, že tyto rozkazy jsou v rozporu s duchem lásky a milosrdenství, který je předpisován na jiných místech bible, ve skutečnosti však byly diktovány nekonečnou moudrostí a spravedlností. Bůh měl v úmyslu usadit Izraelské v Kanaánu, utvořit z nich národ s takovou správou, která by byla zjevením království Božího na zemi. Izraelští neměli být pouze dědici pravého náboženství, nýbrž měli šířit jeho zásady po celém světě. Kananejští propadli nejohavnějšímu a nejzvrhlejšímu pohanství a bylo nezbytné očistit zemi od všeho, co by mohlo zmařit splnění milostivých úmyslů Božíc</a:t>
            </a:r>
            <a:r>
              <a:rPr lang="cs-CZ" sz="2400" b="1" dirty="0">
                <a:solidFill>
                  <a:srgbClr val="11471E"/>
                </a:solidFill>
                <a:latin typeface="Constantia" panose="02030602050306030303" pitchFamily="18" charset="0"/>
              </a:rPr>
              <a:t>h</a:t>
            </a:r>
            <a:r>
              <a:rPr lang="es-ES" sz="2400" b="1" dirty="0">
                <a:solidFill>
                  <a:srgbClr val="11471E"/>
                </a:solidFill>
                <a:latin typeface="Constantia" panose="02030602050306030303" pitchFamily="18" charset="0"/>
              </a:rPr>
              <a:t>”</a:t>
            </a:r>
          </a:p>
        </p:txBody>
      </p:sp>
      <p:sp>
        <p:nvSpPr>
          <p:cNvPr id="4" name="CuadroTexto 3">
            <a:extLst>
              <a:ext uri="{FF2B5EF4-FFF2-40B4-BE49-F238E27FC236}">
                <a16:creationId xmlns:a16="http://schemas.microsoft.com/office/drawing/2014/main" id="{A468C5AB-FDB0-7778-3705-B99ADC5DA315}"/>
              </a:ext>
            </a:extLst>
          </p:cNvPr>
          <p:cNvSpPr txBox="1"/>
          <p:nvPr/>
        </p:nvSpPr>
        <p:spPr>
          <a:xfrm>
            <a:off x="5684955" y="6406324"/>
            <a:ext cx="4167872" cy="338554"/>
          </a:xfrm>
          <a:prstGeom prst="rect">
            <a:avLst/>
          </a:prstGeom>
          <a:noFill/>
        </p:spPr>
        <p:txBody>
          <a:bodyPr wrap="none" rtlCol="0">
            <a:spAutoFit/>
          </a:bodyPr>
          <a:lstStyle/>
          <a:p>
            <a:pPr algn="r"/>
            <a:r>
              <a:rPr lang="cs-CZ" sz="1600" b="1" dirty="0">
                <a:solidFill>
                  <a:srgbClr val="11471E"/>
                </a:solidFill>
              </a:rPr>
              <a:t>(</a:t>
            </a:r>
            <a:r>
              <a:rPr lang="es-ES" sz="1600" b="1" dirty="0">
                <a:solidFill>
                  <a:srgbClr val="11471E"/>
                </a:solidFill>
              </a:rPr>
              <a:t>E. G. W.</a:t>
            </a:r>
            <a:r>
              <a:rPr lang="cs-CZ" sz="1600" b="1" dirty="0">
                <a:solidFill>
                  <a:srgbClr val="11471E"/>
                </a:solidFill>
              </a:rPr>
              <a:t>: </a:t>
            </a:r>
            <a:r>
              <a:rPr lang="es-ES" sz="1600" b="1" dirty="0">
                <a:solidFill>
                  <a:srgbClr val="11471E"/>
                </a:solidFill>
              </a:rPr>
              <a:t>Patriarc</a:t>
            </a:r>
            <a:r>
              <a:rPr lang="cs-CZ" sz="1600" b="1" dirty="0" err="1">
                <a:solidFill>
                  <a:srgbClr val="11471E"/>
                </a:solidFill>
              </a:rPr>
              <a:t>hové</a:t>
            </a:r>
            <a:r>
              <a:rPr lang="cs-CZ" sz="1600" b="1" dirty="0">
                <a:solidFill>
                  <a:srgbClr val="11471E"/>
                </a:solidFill>
              </a:rPr>
              <a:t> a proroci strana 365</a:t>
            </a:r>
            <a:r>
              <a:rPr lang="es-ES" sz="1600" b="1" dirty="0">
                <a:solidFill>
                  <a:srgbClr val="11471E"/>
                </a:solidFill>
              </a:rPr>
              <a:t>)</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505</TotalTime>
  <Words>1043</Words>
  <Application>Microsoft Office PowerPoint</Application>
  <PresentationFormat>Panorámica</PresentationFormat>
  <Paragraphs>49</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80</cp:revision>
  <dcterms:created xsi:type="dcterms:W3CDTF">2025-10-06T14:35:36Z</dcterms:created>
  <dcterms:modified xsi:type="dcterms:W3CDTF">2025-10-11T15:46:26Z</dcterms:modified>
</cp:coreProperties>
</file>