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38" r:id="rId3"/>
    <p:sldId id="327" r:id="rId4"/>
    <p:sldId id="331" r:id="rId5"/>
    <p:sldId id="332" r:id="rId6"/>
    <p:sldId id="335" r:id="rId7"/>
    <p:sldId id="336" r:id="rId8"/>
    <p:sldId id="337" r:id="rId9"/>
    <p:sldId id="26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07/relationships/hdphoto" Target="../media/hdphoto1.wdp"/><Relationship Id="rId1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07/relationships/hdphoto" Target="../media/hdphoto1.wdp"/><Relationship Id="rId1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cs-CZ" sz="2000" b="1" dirty="0"/>
            <a:t>Šíření evangelia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 </a:t>
          </a:r>
          <a:r>
            <a:rPr lang="cs-CZ" sz="2000" b="1" dirty="0" err="1"/>
            <a:t>Tychikus</a:t>
          </a:r>
          <a:r>
            <a:rPr lang="cs-CZ" sz="2000" b="1" dirty="0"/>
            <a:t> a </a:t>
          </a:r>
          <a:r>
            <a:rPr lang="cs-CZ" sz="2000" b="1" dirty="0" err="1"/>
            <a:t>Onezimus</a:t>
          </a:r>
          <a:r>
            <a:rPr lang="cs-CZ" sz="2000" b="1" dirty="0"/>
            <a:t> </a:t>
          </a:r>
          <a:r>
            <a:rPr lang="es-ES" sz="2000" b="1" dirty="0"/>
            <a:t>(</a:t>
          </a:r>
          <a:r>
            <a:rPr lang="cs-CZ" sz="2000" b="1" dirty="0"/>
            <a:t>list K</a:t>
          </a:r>
          <a:r>
            <a:rPr lang="es-ES" sz="2000" b="1" dirty="0"/>
            <a:t>olos</a:t>
          </a:r>
          <a:r>
            <a:rPr lang="cs-CZ" sz="2000" b="1" dirty="0"/>
            <a:t>kým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cs-CZ" sz="2000" b="1" dirty="0"/>
            <a:t>Propojení církve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 </a:t>
          </a:r>
          <a:r>
            <a:rPr lang="cs-CZ" sz="2000" b="1" dirty="0" err="1"/>
            <a:t>Aristarchos</a:t>
          </a:r>
          <a:r>
            <a:rPr lang="cs-CZ" sz="2000" b="1" dirty="0"/>
            <a:t>, Marek a Ježíš </a:t>
          </a:r>
          <a:r>
            <a:rPr lang="es-ES" sz="2000" b="1" dirty="0"/>
            <a:t>(</a:t>
          </a:r>
          <a:r>
            <a:rPr lang="cs-CZ" sz="2000" b="1" dirty="0"/>
            <a:t>list K</a:t>
          </a:r>
          <a:r>
            <a:rPr lang="es-ES" sz="2000" b="1" dirty="0"/>
            <a:t>olos</a:t>
          </a:r>
          <a:r>
            <a:rPr lang="cs-CZ" sz="2000" b="1" dirty="0"/>
            <a:t>kým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cs-CZ" sz="2000" b="1" dirty="0"/>
            <a:t>Věrně plňte Boží vůli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cs-CZ" sz="2000" b="1" dirty="0" err="1"/>
            <a:t>Epafras</a:t>
          </a:r>
          <a:r>
            <a:rPr lang="es-ES" sz="2000" b="1" dirty="0"/>
            <a:t> (</a:t>
          </a:r>
          <a:r>
            <a:rPr lang="cs-CZ" sz="2000" b="1" dirty="0"/>
            <a:t>list K</a:t>
          </a:r>
          <a:r>
            <a:rPr lang="es-ES" sz="2000" b="1" dirty="0"/>
            <a:t>olos</a:t>
          </a:r>
          <a:r>
            <a:rPr lang="cs-CZ" sz="2000" b="1" dirty="0"/>
            <a:t>kým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cs-CZ" sz="2000" b="1" dirty="0"/>
            <a:t>Nemilujte svět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cs-CZ" sz="2000" b="1" dirty="0"/>
            <a:t>Lukáš a </a:t>
          </a:r>
          <a:r>
            <a:rPr lang="cs-CZ" sz="2000" b="1" dirty="0" err="1"/>
            <a:t>Démas</a:t>
          </a:r>
          <a:r>
            <a:rPr lang="es-ES" sz="2000" b="1" dirty="0"/>
            <a:t> (</a:t>
          </a:r>
          <a:r>
            <a:rPr lang="cs-CZ" sz="2000" b="1" dirty="0"/>
            <a:t>list K</a:t>
          </a:r>
          <a:r>
            <a:rPr lang="es-ES" sz="2000" b="1" dirty="0"/>
            <a:t>olos</a:t>
          </a:r>
          <a:r>
            <a:rPr lang="cs-CZ" sz="2000" b="1" dirty="0"/>
            <a:t>kým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Poselství pro 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Laodikeu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N</a:t>
          </a:r>
          <a:r>
            <a:rPr lang="cs-CZ" sz="2000" b="1" dirty="0" err="1"/>
            <a:t>ymfas</a:t>
          </a:r>
          <a:r>
            <a:rPr lang="es-ES" sz="2000" b="1" dirty="0"/>
            <a:t> </a:t>
          </a:r>
          <a:r>
            <a:rPr lang="cs-CZ" sz="2000" b="1" dirty="0"/>
            <a:t>a</a:t>
          </a:r>
          <a:r>
            <a:rPr lang="es-ES" sz="2000" b="1" dirty="0"/>
            <a:t> A</a:t>
          </a:r>
          <a:r>
            <a:rPr lang="cs-CZ" sz="2000" b="1" dirty="0"/>
            <a:t>ch</a:t>
          </a:r>
          <a:r>
            <a:rPr lang="es-ES" sz="2000" b="1" dirty="0"/>
            <a:t>rip</a:t>
          </a:r>
          <a:r>
            <a:rPr lang="cs-CZ" sz="2000" b="1" dirty="0"/>
            <a:t>pus</a:t>
          </a:r>
          <a:r>
            <a:rPr lang="es-ES" sz="2000" b="1" dirty="0"/>
            <a:t> (</a:t>
          </a:r>
          <a:r>
            <a:rPr lang="cs-CZ" sz="2000" b="1" dirty="0"/>
            <a:t>list K</a:t>
          </a:r>
          <a:r>
            <a:rPr lang="es-ES" sz="2000" b="1" dirty="0"/>
            <a:t>olos</a:t>
          </a:r>
          <a:r>
            <a:rPr lang="cs-CZ" sz="2000" b="1" dirty="0"/>
            <a:t>kým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>
              <a:solidFill>
                <a:schemeClr val="tx1"/>
              </a:solidFill>
            </a:rPr>
            <a:t>ARISTARC</a:t>
          </a:r>
          <a:r>
            <a:rPr lang="cs-CZ" sz="2400" b="1" spc="300" dirty="0">
              <a:solidFill>
                <a:schemeClr val="tx1"/>
              </a:solidFill>
            </a:rPr>
            <a:t>H</a:t>
          </a:r>
          <a:r>
            <a:rPr lang="es-ES" sz="2400" b="1" spc="300" dirty="0">
              <a:solidFill>
                <a:schemeClr val="tx1"/>
              </a:solidFill>
            </a:rPr>
            <a:t>O</a:t>
          </a:r>
          <a:r>
            <a:rPr lang="cs-CZ" sz="2400" b="1" spc="300" dirty="0">
              <a:solidFill>
                <a:schemeClr val="tx1"/>
              </a:solidFill>
            </a:rPr>
            <a:t>S</a:t>
          </a:r>
          <a:endParaRPr lang="es-ES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cs-CZ" sz="1800" b="1" dirty="0"/>
            <a:t>Pocházel</a:t>
          </a:r>
          <a:r>
            <a:rPr lang="es-ES" sz="1800" b="1" dirty="0"/>
            <a:t> z</a:t>
          </a:r>
          <a:r>
            <a:rPr lang="cs-CZ" sz="1800" b="1" dirty="0"/>
            <a:t> </a:t>
          </a:r>
          <a:r>
            <a:rPr lang="cs-CZ" sz="1800" b="1" dirty="0" err="1"/>
            <a:t>Tesaloniky</a:t>
          </a:r>
          <a:r>
            <a:rPr lang="es-ES" sz="1800" b="1" dirty="0"/>
            <a:t> (Skutky 27</a:t>
          </a:r>
          <a:r>
            <a:rPr lang="cs-CZ" sz="1800" b="1" dirty="0"/>
            <a:t>,</a:t>
          </a:r>
          <a:r>
            <a:rPr lang="es-ES" sz="1800" b="1" dirty="0"/>
            <a:t>2). Měl potíže během řádění v Efesu (Skutky 1</a:t>
          </a:r>
          <a:r>
            <a:rPr lang="cs-CZ" sz="1800" b="1" dirty="0"/>
            <a:t>9,</a:t>
          </a:r>
          <a:r>
            <a:rPr lang="es-ES" sz="1800" b="1" dirty="0"/>
            <a:t>29). Doprovázel Pavla při předání oběti v Jeruzalémě.</a:t>
          </a:r>
          <a:r>
            <a:rPr lang="cs-CZ" sz="1800" b="1" dirty="0"/>
            <a:t> </a:t>
          </a:r>
          <a:r>
            <a:rPr lang="es-ES" sz="1800" b="1" dirty="0"/>
            <a:t>Skutky 20</a:t>
          </a:r>
          <a:r>
            <a:rPr lang="cs-CZ" sz="1800" b="1" dirty="0"/>
            <a:t>,</a:t>
          </a:r>
          <a:r>
            <a:rPr lang="es-ES" sz="1800" b="1" dirty="0"/>
            <a:t>4</a:t>
          </a:r>
          <a:r>
            <a:rPr lang="cs-CZ" sz="1800" b="1" dirty="0"/>
            <a:t>)</a:t>
          </a:r>
          <a:r>
            <a:rPr lang="es-ES" sz="1800" b="1" dirty="0"/>
            <a:t>. Byl uvězněn spolu s Pavlem v Římě a posílal pozdravy Koloským a Filemonovi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list </a:t>
          </a:r>
          <a:r>
            <a:rPr lang="es-ES" sz="1800" b="1" dirty="0"/>
            <a:t>Kol</a:t>
          </a:r>
          <a:r>
            <a:rPr lang="cs-CZ" sz="1800" b="1" dirty="0" err="1"/>
            <a:t>oským</a:t>
          </a:r>
          <a:r>
            <a:rPr lang="es-ES" sz="1800" b="1" dirty="0"/>
            <a:t> 4</a:t>
          </a:r>
          <a:r>
            <a:rPr lang="cs-CZ" sz="1800" b="1" dirty="0"/>
            <a:t>,</a:t>
          </a:r>
          <a:r>
            <a:rPr lang="es-ES" sz="1800" b="1" dirty="0"/>
            <a:t>10;</a:t>
          </a:r>
          <a:r>
            <a:rPr lang="cs-CZ" sz="1800" b="1" dirty="0"/>
            <a:t> list</a:t>
          </a:r>
          <a:r>
            <a:rPr lang="es-ES" sz="1800" b="1" dirty="0"/>
            <a:t> Fil</a:t>
          </a:r>
          <a:r>
            <a:rPr lang="cs-CZ" sz="1800" b="1" dirty="0" err="1"/>
            <a:t>ipským</a:t>
          </a:r>
          <a:r>
            <a:rPr lang="es-ES" sz="1800" b="1" dirty="0"/>
            <a:t> 1</a:t>
          </a:r>
          <a:r>
            <a:rPr lang="cs-CZ" sz="1800" b="1" dirty="0"/>
            <a:t>,</a:t>
          </a:r>
          <a:r>
            <a:rPr lang="es-ES" sz="1800" b="1" dirty="0"/>
            <a:t>24)</a:t>
          </a:r>
          <a:r>
            <a:rPr lang="cs-CZ" sz="1800" b="1" dirty="0"/>
            <a:t> </a:t>
          </a:r>
          <a:endParaRPr lang="es-ES" sz="18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endParaRPr lang="es-ES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es-ES" sz="1600" b="1" dirty="0"/>
            <a:t>Synovec Pavlova prvního společníka Barnabáše, opustil misi v Pamfýlii a Pavel odmítl vzít ho</a:t>
          </a:r>
          <a:r>
            <a:rPr lang="cs-CZ" sz="1600" b="1" dirty="0"/>
            <a:t>          </a:t>
          </a:r>
          <a:r>
            <a:rPr lang="es-ES" sz="1600" b="1" dirty="0"/>
            <a:t> na druhou cestu (Skutky 15</a:t>
          </a:r>
          <a:r>
            <a:rPr lang="cs-CZ" sz="1600" b="1" dirty="0"/>
            <a:t>,</a:t>
          </a:r>
          <a:r>
            <a:rPr lang="es-ES" sz="1600" b="1" dirty="0"/>
            <a:t>37-38). Doprovázel svého strýce a stal se užitečným evangelistou pro Pavla (Skutky 15</a:t>
          </a:r>
          <a:r>
            <a:rPr lang="cs-CZ" sz="1600" b="1" dirty="0"/>
            <a:t>,</a:t>
          </a:r>
          <a:r>
            <a:rPr lang="es-ES" sz="1600" b="1" dirty="0"/>
            <a:t>39; 2</a:t>
          </a:r>
          <a:r>
            <a:rPr lang="cs-CZ" sz="1600" b="1" dirty="0"/>
            <a:t>. list</a:t>
          </a:r>
          <a:r>
            <a:rPr lang="es-ES" sz="1600" b="1" dirty="0"/>
            <a:t> Tim</a:t>
          </a:r>
          <a:r>
            <a:rPr lang="cs-CZ" sz="1600" b="1" dirty="0" err="1"/>
            <a:t>oteovi</a:t>
          </a:r>
          <a:r>
            <a:rPr lang="es-ES" sz="1600" b="1" dirty="0"/>
            <a:t> 4</a:t>
          </a:r>
          <a:r>
            <a:rPr lang="cs-CZ" sz="1600" b="1" dirty="0"/>
            <a:t>,</a:t>
          </a:r>
          <a:r>
            <a:rPr lang="es-ES" sz="1600" b="1" dirty="0"/>
            <a:t>11). Petr s ním zacházel jako se synem (1. </a:t>
          </a:r>
          <a:r>
            <a:rPr lang="cs-CZ" sz="1600" b="1" dirty="0"/>
            <a:t>list </a:t>
          </a:r>
          <a:r>
            <a:rPr lang="es-ES" sz="1600" b="1" dirty="0"/>
            <a:t>Petr</a:t>
          </a:r>
          <a:r>
            <a:rPr lang="cs-CZ" sz="1600" b="1" dirty="0"/>
            <a:t>ů</a:t>
          </a:r>
          <a:r>
            <a:rPr lang="es-ES" sz="1600" b="1" dirty="0"/>
            <a:t>v 5</a:t>
          </a:r>
          <a:r>
            <a:rPr lang="cs-CZ" sz="1600" b="1" dirty="0"/>
            <a:t>,</a:t>
          </a:r>
          <a:r>
            <a:rPr lang="es-ES" sz="1600" b="1" dirty="0"/>
            <a:t>13). Byl autorem evangelia podle Marka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es-ES" sz="1800" b="1" dirty="0"/>
            <a:t>O něm víme jen to, že byl Žid a že byl znám pod přezdívkou "Spravedlivý" (Kol</a:t>
          </a:r>
          <a:r>
            <a:rPr lang="cs-CZ" sz="1800" b="1" dirty="0" err="1"/>
            <a:t>oským</a:t>
          </a:r>
          <a:r>
            <a:rPr lang="es-ES" sz="1800" b="1" dirty="0"/>
            <a:t> 4</a:t>
          </a:r>
          <a:r>
            <a:rPr lang="cs-CZ" sz="1800" b="1" dirty="0"/>
            <a:t>,</a:t>
          </a:r>
          <a:r>
            <a:rPr lang="es-ES" sz="1800" b="1" dirty="0"/>
            <a:t>11)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s-ES" sz="2400" b="1" spc="0" dirty="0">
              <a:solidFill>
                <a:schemeClr val="tx1"/>
              </a:solidFill>
            </a:rPr>
            <a:t>JE</a:t>
          </a:r>
          <a:r>
            <a:rPr lang="cs-CZ" sz="2400" b="1" spc="0" dirty="0">
              <a:solidFill>
                <a:schemeClr val="tx1"/>
              </a:solidFill>
            </a:rPr>
            <a:t>ŽÍŠ</a:t>
          </a:r>
          <a:endParaRPr lang="es-ES" sz="2400" b="1" spc="0" dirty="0">
            <a:solidFill>
              <a:schemeClr val="tx1"/>
            </a:solidFill>
          </a:endParaRP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s-ES" sz="2000" b="1" dirty="0"/>
            <a:t>Vyučoval církev v Kolosách, čímž jim široce zpřístupnil evangelium (</a:t>
          </a:r>
          <a:r>
            <a:rPr lang="cs-CZ" sz="2000" b="1" dirty="0"/>
            <a:t>list </a:t>
          </a:r>
          <a:r>
            <a:rPr lang="es-ES" sz="2000" b="1" dirty="0"/>
            <a:t>Kol</a:t>
          </a:r>
          <a:r>
            <a:rPr lang="cs-CZ" sz="2000" b="1" dirty="0" err="1"/>
            <a:t>oským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7). Pavel ho představuje třemi tituly: "milovaný spoluslužebník"</a:t>
          </a:r>
          <a:r>
            <a:rPr lang="cs-CZ" sz="2000" b="1" dirty="0"/>
            <a:t>,</a:t>
          </a:r>
          <a:r>
            <a:rPr lang="es-ES" sz="2000" b="1" dirty="0"/>
            <a:t> "služebník Krista" a "spoluvěz</a:t>
          </a:r>
          <a:r>
            <a:rPr lang="cs-CZ" sz="2000" b="1" dirty="0" err="1"/>
            <a:t>eň</a:t>
          </a:r>
          <a:r>
            <a:rPr lang="es-ES" sz="2000" b="1" dirty="0"/>
            <a:t>" </a:t>
          </a:r>
          <a:r>
            <a:rPr lang="cs-CZ" sz="2000" b="1" dirty="0"/>
            <a:t>list </a:t>
          </a:r>
          <a:r>
            <a:rPr lang="es-ES" sz="2000" b="1" dirty="0"/>
            <a:t>(Kol</a:t>
          </a:r>
          <a:r>
            <a:rPr lang="cs-CZ" sz="2000" b="1" dirty="0" err="1"/>
            <a:t>oskkým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7; 4</a:t>
          </a:r>
          <a:r>
            <a:rPr lang="cs-CZ" sz="2000" b="1" dirty="0"/>
            <a:t>,</a:t>
          </a:r>
          <a:r>
            <a:rPr lang="es-ES" sz="2000" b="1" dirty="0"/>
            <a:t>12;</a:t>
          </a:r>
          <a:r>
            <a:rPr lang="cs-CZ" sz="2000" b="1" dirty="0"/>
            <a:t> list</a:t>
          </a:r>
          <a:r>
            <a:rPr lang="es-ES" sz="2000" b="1" dirty="0"/>
            <a:t> Filip</a:t>
          </a:r>
          <a:r>
            <a:rPr lang="cs-CZ" sz="2000" b="1" dirty="0" err="1"/>
            <a:t>ským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Že jsi pevný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Musí zůstat nehybní, zvláště tváří v tvář pastem nepřítele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Ať jsi dokonalý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Tato dokonalost je dosažena obětavou láskou (Mat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i když v ní vždy roste (Filip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Že jsi kompletní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Být naplněni vším, co jsme schopni od Boha přijmout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cs-CZ" sz="2400" b="1" dirty="0">
              <a:solidFill>
                <a:schemeClr val="accent2">
                  <a:lumMod val="50000"/>
                </a:schemeClr>
              </a:solidFill>
            </a:rPr>
            <a:t>KÁŠ</a:t>
          </a:r>
          <a:endParaRPr lang="es-E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s-ES" sz="2000" b="1" dirty="0"/>
            <a:t>Autor Lukášova evangelia a Skutků apoštolů je považován za životopisce Pavla (Lukáš 1</a:t>
          </a:r>
          <a:r>
            <a:rPr lang="cs-CZ" sz="2000" b="1" dirty="0"/>
            <a:t>,</a:t>
          </a:r>
          <a:r>
            <a:rPr lang="es-ES" sz="2000" b="1" dirty="0"/>
            <a:t>1-4; Skutky 1</a:t>
          </a:r>
          <a:r>
            <a:rPr lang="cs-CZ" sz="2000" b="1" dirty="0"/>
            <a:t>,</a:t>
          </a:r>
          <a:r>
            <a:rPr lang="es-ES" sz="2000" b="1" dirty="0"/>
            <a:t>1). </a:t>
          </a:r>
          <a:r>
            <a:rPr lang="cs-CZ" sz="2000" b="1" dirty="0"/>
            <a:t>P</a:t>
          </a:r>
          <a:r>
            <a:rPr lang="es-ES" sz="2000" b="1" dirty="0"/>
            <a:t>ovoláním</a:t>
          </a:r>
          <a:r>
            <a:rPr lang="cs-CZ" sz="2000" b="1" dirty="0"/>
            <a:t> byl l</a:t>
          </a:r>
          <a:r>
            <a:rPr lang="es-ES" sz="2000" b="1" dirty="0"/>
            <a:t>ékař</a:t>
          </a:r>
          <a:r>
            <a:rPr lang="cs-CZ" sz="2000" b="1" dirty="0"/>
            <a:t> a</a:t>
          </a:r>
          <a:r>
            <a:rPr lang="es-ES" sz="2000" b="1" dirty="0"/>
            <a:t> Pa</a:t>
          </a:r>
          <a:r>
            <a:rPr lang="cs-CZ" sz="2000" b="1" dirty="0"/>
            <a:t>ve</a:t>
          </a:r>
          <a:r>
            <a:rPr lang="es-ES" sz="2000" b="1" dirty="0"/>
            <a:t>l ho nazývá "milovaný". Zůstal s Pavlem až do </a:t>
          </a:r>
          <a:r>
            <a:rPr lang="es-ES" sz="2000" b="1" dirty="0" err="1"/>
            <a:t>jeho</a:t>
          </a:r>
          <a:r>
            <a:rPr lang="es-ES" sz="2000" b="1" dirty="0"/>
            <a:t> </a:t>
          </a:r>
          <a:r>
            <a:rPr lang="es-ES" sz="2000" b="1" dirty="0" err="1"/>
            <a:t>smrti</a:t>
          </a:r>
          <a:br>
            <a:rPr lang="es-ES" sz="2000" b="1" dirty="0"/>
          </a:br>
          <a:r>
            <a:rPr lang="es-ES" sz="2000" b="1" dirty="0"/>
            <a:t>(2</a:t>
          </a:r>
          <a:r>
            <a:rPr lang="cs-CZ" sz="2000" b="1" dirty="0"/>
            <a:t>. list</a:t>
          </a:r>
          <a:r>
            <a:rPr lang="es-ES" sz="2000" b="1" dirty="0"/>
            <a:t> Tim</a:t>
          </a:r>
          <a:r>
            <a:rPr lang="cs-CZ" sz="2000" b="1" dirty="0" err="1"/>
            <a:t>oteovi</a:t>
          </a:r>
          <a:r>
            <a:rPr lang="es-ES" sz="2000" b="1" dirty="0"/>
            <a:t> 4</a:t>
          </a:r>
          <a:r>
            <a:rPr lang="cs-CZ" sz="2000" b="1" dirty="0"/>
            <a:t>,</a:t>
          </a:r>
          <a:r>
            <a:rPr lang="es-ES" sz="2000" b="1" dirty="0"/>
            <a:t>11)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</a:t>
          </a:r>
          <a:r>
            <a:rPr lang="cs-CZ" sz="2400" b="1" dirty="0">
              <a:solidFill>
                <a:schemeClr val="accent4">
                  <a:lumMod val="50000"/>
                </a:schemeClr>
              </a:solidFill>
            </a:rPr>
            <a:t>É</a:t>
          </a:r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MAS</a:t>
          </a: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s-ES" sz="2000" b="1" kern="1200" dirty="0"/>
            <a:t>Byl Pavlovým spolupracovníkem během jeho prvního věznění v Římě (</a:t>
          </a:r>
          <a:r>
            <a:rPr lang="cs-CZ" sz="2000" b="1" kern="1200" dirty="0"/>
            <a:t>list </a:t>
          </a:r>
          <a:r>
            <a:rPr lang="es-ES" sz="2000" b="1" kern="1200" dirty="0"/>
            <a:t>Filip</a:t>
          </a:r>
          <a:r>
            <a:rPr lang="cs-CZ" sz="2000" b="1" kern="1200" dirty="0" err="1"/>
            <a:t>ským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24). Během svého posledního věznění však opustil Pavla</a:t>
          </a:r>
          <a:r>
            <a:rPr lang="cs-CZ" sz="2000" b="1" kern="1200" dirty="0"/>
            <a:t>, protože</a:t>
          </a:r>
          <a:r>
            <a:rPr lang="es-ES" sz="2000" b="1" kern="1200" dirty="0"/>
            <a:t> „</a:t>
          </a:r>
          <a:r>
            <a:rPr lang="cs-CZ" sz="2000" b="1" kern="1200" dirty="0"/>
            <a:t>více </a:t>
          </a:r>
          <a:r>
            <a:rPr lang="es-ES" sz="2000" b="1" kern="1200" dirty="0"/>
            <a:t>milov</a:t>
          </a:r>
          <a:r>
            <a:rPr lang="cs-CZ" sz="2000" b="1" kern="1200" dirty="0"/>
            <a:t>al</a:t>
          </a:r>
          <a:r>
            <a:rPr lang="es-ES" sz="2000" b="1" kern="1200" dirty="0"/>
            <a:t> t</a:t>
          </a:r>
          <a:r>
            <a:rPr lang="cs-CZ" sz="2000" b="1" kern="1200" dirty="0"/>
            <a:t>en</a:t>
          </a:r>
          <a:r>
            <a:rPr lang="es-ES" sz="2000" b="1" kern="1200" dirty="0"/>
            <a:t>to svět"</a:t>
          </a:r>
          <a:r>
            <a:rPr lang="cs-CZ" sz="2000" b="1" kern="1200" dirty="0"/>
            <a:t> </a:t>
          </a:r>
          <a:r>
            <a:rPr lang="es-ES" sz="2000" b="1" kern="1200" dirty="0"/>
            <a:t> </a:t>
          </a:r>
          <a:r>
            <a:rPr lang="cs-CZ" sz="2000" b="1" kern="1200" dirty="0"/>
            <a:t>                 </a:t>
          </a:r>
          <a:r>
            <a:rPr lang="es-ES" sz="2000" b="1" kern="1200" dirty="0"/>
            <a:t>(2</a:t>
          </a:r>
          <a:r>
            <a:rPr lang="cs-CZ" sz="2000" b="1" kern="1200" dirty="0"/>
            <a:t>. list</a:t>
          </a:r>
          <a:r>
            <a:rPr lang="es-ES" sz="2000" b="1" kern="1200" dirty="0"/>
            <a:t> Tim</a:t>
          </a:r>
          <a:r>
            <a:rPr lang="cs-CZ" sz="2000" b="1" kern="1200" dirty="0" err="1"/>
            <a:t>oteovi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10)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ymf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víme jen, že vedla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sbor v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Ani nevíme, zda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šlo 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muže nebo ženu, protože některé rukopisy uvádějí "jeho dům", jiné "jejich dům" a další – nejvíce – "její dům"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Syn Filemona, rodáka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z Kolos, byl kdysi Pavlovým společníkem (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Filip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ským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1-2). Pavel ho žádá, aby pokračoval v práci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   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ve službě (jako jáhen, pastor nebo starší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sboru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 Kolosech)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 </a:t>
          </a:r>
          <a:r>
            <a:rPr lang="cs-CZ" sz="2000" b="1" kern="1200" dirty="0" err="1"/>
            <a:t>Tychikus</a:t>
          </a:r>
          <a:r>
            <a:rPr lang="cs-CZ" sz="2000" b="1" kern="1200" dirty="0"/>
            <a:t> a </a:t>
          </a:r>
          <a:r>
            <a:rPr lang="cs-CZ" sz="2000" b="1" kern="1200" dirty="0" err="1"/>
            <a:t>Onezimus</a:t>
          </a:r>
          <a:r>
            <a:rPr lang="cs-CZ" sz="2000" b="1" kern="1200" dirty="0"/>
            <a:t> </a:t>
          </a:r>
          <a:r>
            <a:rPr lang="es-ES" sz="2000" b="1" kern="1200" dirty="0"/>
            <a:t>(</a:t>
          </a:r>
          <a:r>
            <a:rPr lang="cs-CZ" sz="2000" b="1" kern="1200" dirty="0"/>
            <a:t>list K</a:t>
          </a:r>
          <a:r>
            <a:rPr lang="es-ES" sz="2000" b="1" kern="1200" dirty="0"/>
            <a:t>olos</a:t>
          </a:r>
          <a:r>
            <a:rPr lang="cs-CZ" sz="2000" b="1" kern="1200" dirty="0"/>
            <a:t>kým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7-9)</a:t>
          </a:r>
          <a:endParaRPr lang="es-ES" sz="2000" kern="120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Šíření evangelia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 </a:t>
          </a:r>
          <a:r>
            <a:rPr lang="cs-CZ" sz="2000" b="1" kern="1200" dirty="0" err="1"/>
            <a:t>Aristarchos</a:t>
          </a:r>
          <a:r>
            <a:rPr lang="cs-CZ" sz="2000" b="1" kern="1200" dirty="0"/>
            <a:t>, Marek a Ježíš </a:t>
          </a:r>
          <a:r>
            <a:rPr lang="es-ES" sz="2000" b="1" kern="1200" dirty="0"/>
            <a:t>(</a:t>
          </a:r>
          <a:r>
            <a:rPr lang="cs-CZ" sz="2000" b="1" kern="1200" dirty="0"/>
            <a:t>list K</a:t>
          </a:r>
          <a:r>
            <a:rPr lang="es-ES" sz="2000" b="1" kern="1200" dirty="0"/>
            <a:t>olos</a:t>
          </a:r>
          <a:r>
            <a:rPr lang="cs-CZ" sz="2000" b="1" kern="1200" dirty="0"/>
            <a:t>kým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10-11)</a:t>
          </a:r>
          <a:endParaRPr lang="es-ES" sz="2000" kern="120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Propojení církve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000" b="1" kern="1200" dirty="0" err="1"/>
            <a:t>Epafras</a:t>
          </a:r>
          <a:r>
            <a:rPr lang="es-ES" sz="2000" b="1" kern="1200" dirty="0"/>
            <a:t> (</a:t>
          </a:r>
          <a:r>
            <a:rPr lang="cs-CZ" sz="2000" b="1" kern="1200" dirty="0"/>
            <a:t>list K</a:t>
          </a:r>
          <a:r>
            <a:rPr lang="es-ES" sz="2000" b="1" kern="1200" dirty="0"/>
            <a:t>olos</a:t>
          </a:r>
          <a:r>
            <a:rPr lang="cs-CZ" sz="2000" b="1" kern="1200" dirty="0"/>
            <a:t>kým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12-13)</a:t>
          </a:r>
          <a:endParaRPr lang="es-ES" sz="2000" kern="1200" dirty="0"/>
        </a:p>
      </dsp:txBody>
      <dsp:txXfrm>
        <a:off x="0" y="2815919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Věrně plňte Boží vůli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000" b="1" kern="1200" dirty="0"/>
            <a:t>Lukáš a </a:t>
          </a:r>
          <a:r>
            <a:rPr lang="cs-CZ" sz="2000" b="1" kern="1200" dirty="0" err="1"/>
            <a:t>Démas</a:t>
          </a:r>
          <a:r>
            <a:rPr lang="es-ES" sz="2000" b="1" kern="1200" dirty="0"/>
            <a:t> (</a:t>
          </a:r>
          <a:r>
            <a:rPr lang="cs-CZ" sz="2000" b="1" kern="1200" dirty="0"/>
            <a:t>list K</a:t>
          </a:r>
          <a:r>
            <a:rPr lang="es-ES" sz="2000" b="1" kern="1200" dirty="0"/>
            <a:t>olos</a:t>
          </a:r>
          <a:r>
            <a:rPr lang="cs-CZ" sz="2000" b="1" kern="1200" dirty="0"/>
            <a:t>kým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14)</a:t>
          </a:r>
          <a:endParaRPr lang="es-ES" sz="2000" kern="120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Nemilujte svět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N</a:t>
          </a:r>
          <a:r>
            <a:rPr lang="cs-CZ" sz="2000" b="1" kern="1200" dirty="0" err="1"/>
            <a:t>ymfas</a:t>
          </a:r>
          <a:r>
            <a:rPr lang="es-ES" sz="2000" b="1" kern="1200" dirty="0"/>
            <a:t> </a:t>
          </a:r>
          <a:r>
            <a:rPr lang="cs-CZ" sz="2000" b="1" kern="1200" dirty="0"/>
            <a:t>a</a:t>
          </a:r>
          <a:r>
            <a:rPr lang="es-ES" sz="2000" b="1" kern="1200" dirty="0"/>
            <a:t> A</a:t>
          </a:r>
          <a:r>
            <a:rPr lang="cs-CZ" sz="2000" b="1" kern="1200" dirty="0"/>
            <a:t>ch</a:t>
          </a:r>
          <a:r>
            <a:rPr lang="es-ES" sz="2000" b="1" kern="1200" dirty="0"/>
            <a:t>rip</a:t>
          </a:r>
          <a:r>
            <a:rPr lang="cs-CZ" sz="2000" b="1" kern="1200" dirty="0"/>
            <a:t>pus</a:t>
          </a:r>
          <a:r>
            <a:rPr lang="es-ES" sz="2000" b="1" kern="1200" dirty="0"/>
            <a:t> (</a:t>
          </a:r>
          <a:r>
            <a:rPr lang="cs-CZ" sz="2000" b="1" kern="1200" dirty="0"/>
            <a:t>list K</a:t>
          </a:r>
          <a:r>
            <a:rPr lang="es-ES" sz="2000" b="1" kern="1200" dirty="0"/>
            <a:t>olos</a:t>
          </a:r>
          <a:r>
            <a:rPr lang="cs-CZ" sz="2000" b="1" kern="1200" dirty="0"/>
            <a:t>kým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16-18)</a:t>
          </a:r>
          <a:endParaRPr lang="es-ES" sz="2000" kern="120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Poselství pro 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Laodikeu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Pocházel</a:t>
          </a:r>
          <a:r>
            <a:rPr lang="es-ES" sz="1800" b="1" kern="1200" dirty="0"/>
            <a:t> z</a:t>
          </a:r>
          <a:r>
            <a:rPr lang="cs-CZ" sz="1800" b="1" kern="1200" dirty="0"/>
            <a:t> </a:t>
          </a:r>
          <a:r>
            <a:rPr lang="cs-CZ" sz="1800" b="1" kern="1200" dirty="0" err="1"/>
            <a:t>Tesaloniky</a:t>
          </a:r>
          <a:r>
            <a:rPr lang="es-ES" sz="1800" b="1" kern="1200" dirty="0"/>
            <a:t> (Skutky 27</a:t>
          </a:r>
          <a:r>
            <a:rPr lang="cs-CZ" sz="1800" b="1" kern="1200" dirty="0"/>
            <a:t>,</a:t>
          </a:r>
          <a:r>
            <a:rPr lang="es-ES" sz="1800" b="1" kern="1200" dirty="0"/>
            <a:t>2). Měl potíže během řádění v Efesu (Skutky 1</a:t>
          </a:r>
          <a:r>
            <a:rPr lang="cs-CZ" sz="1800" b="1" kern="1200" dirty="0"/>
            <a:t>9,</a:t>
          </a:r>
          <a:r>
            <a:rPr lang="es-ES" sz="1800" b="1" kern="1200" dirty="0"/>
            <a:t>29). Doprovázel Pavla při předání oběti v Jeruzalémě.</a:t>
          </a:r>
          <a:r>
            <a:rPr lang="cs-CZ" sz="1800" b="1" kern="1200" dirty="0"/>
            <a:t> </a:t>
          </a:r>
          <a:r>
            <a:rPr lang="es-ES" sz="1800" b="1" kern="1200" dirty="0"/>
            <a:t>Skutky 20</a:t>
          </a:r>
          <a:r>
            <a:rPr lang="cs-CZ" sz="1800" b="1" kern="1200" dirty="0"/>
            <a:t>,</a:t>
          </a:r>
          <a:r>
            <a:rPr lang="es-ES" sz="1800" b="1" kern="1200" dirty="0"/>
            <a:t>4</a:t>
          </a:r>
          <a:r>
            <a:rPr lang="cs-CZ" sz="1800" b="1" kern="1200" dirty="0"/>
            <a:t>)</a:t>
          </a:r>
          <a:r>
            <a:rPr lang="es-ES" sz="1800" b="1" kern="1200" dirty="0"/>
            <a:t>. Byl uvězněn spolu s Pavlem v Římě a posílal pozdravy Koloským a Filemonovi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list </a:t>
          </a:r>
          <a:r>
            <a:rPr lang="es-ES" sz="1800" b="1" kern="1200" dirty="0"/>
            <a:t>Kol</a:t>
          </a:r>
          <a:r>
            <a:rPr lang="cs-CZ" sz="1800" b="1" kern="1200" dirty="0" err="1"/>
            <a:t>oským</a:t>
          </a:r>
          <a:r>
            <a:rPr lang="es-ES" sz="1800" b="1" kern="1200" dirty="0"/>
            <a:t> 4</a:t>
          </a:r>
          <a:r>
            <a:rPr lang="cs-CZ" sz="1800" b="1" kern="1200" dirty="0"/>
            <a:t>,</a:t>
          </a:r>
          <a:r>
            <a:rPr lang="es-ES" sz="1800" b="1" kern="1200" dirty="0"/>
            <a:t>10;</a:t>
          </a:r>
          <a:r>
            <a:rPr lang="cs-CZ" sz="1800" b="1" kern="1200" dirty="0"/>
            <a:t> list</a:t>
          </a:r>
          <a:r>
            <a:rPr lang="es-ES" sz="1800" b="1" kern="1200" dirty="0"/>
            <a:t> Fil</a:t>
          </a:r>
          <a:r>
            <a:rPr lang="cs-CZ" sz="1800" b="1" kern="1200" dirty="0" err="1"/>
            <a:t>ipským</a:t>
          </a:r>
          <a:r>
            <a:rPr lang="es-ES" sz="1800" b="1" kern="1200" dirty="0"/>
            <a:t> 1</a:t>
          </a:r>
          <a:r>
            <a:rPr lang="cs-CZ" sz="1800" b="1" kern="1200" dirty="0"/>
            <a:t>,</a:t>
          </a:r>
          <a:r>
            <a:rPr lang="es-ES" sz="1800" b="1" kern="1200" dirty="0"/>
            <a:t>24)</a:t>
          </a:r>
          <a:r>
            <a:rPr lang="cs-CZ" sz="1800" b="1" kern="1200" dirty="0"/>
            <a:t> </a:t>
          </a:r>
          <a:endParaRPr lang="es-ES" sz="1800" b="1" kern="1200" dirty="0"/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solidFill>
                <a:schemeClr val="tx1"/>
              </a:solidFill>
            </a:rPr>
            <a:t>ARISTARC</a:t>
          </a:r>
          <a:r>
            <a:rPr lang="cs-CZ" sz="2400" b="1" kern="1200" spc="300" dirty="0">
              <a:solidFill>
                <a:schemeClr val="tx1"/>
              </a:solidFill>
            </a:rPr>
            <a:t>H</a:t>
          </a:r>
          <a:r>
            <a:rPr lang="es-ES" sz="2400" b="1" kern="1200" spc="300" dirty="0">
              <a:solidFill>
                <a:schemeClr val="tx1"/>
              </a:solidFill>
            </a:rPr>
            <a:t>O</a:t>
          </a:r>
          <a:r>
            <a:rPr lang="cs-CZ" sz="2400" b="1" kern="1200" spc="300" dirty="0">
              <a:solidFill>
                <a:schemeClr val="tx1"/>
              </a:solidFill>
            </a:rPr>
            <a:t>S</a:t>
          </a:r>
          <a:endParaRPr lang="es-ES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Synovec Pavlova prvního společníka Barnabáše, opustil misi v Pamfýlii a Pavel odmítl vzít ho</a:t>
          </a:r>
          <a:r>
            <a:rPr lang="cs-CZ" sz="1600" b="1" kern="1200" dirty="0"/>
            <a:t>          </a:t>
          </a:r>
          <a:r>
            <a:rPr lang="es-ES" sz="1600" b="1" kern="1200" dirty="0"/>
            <a:t> na druhou cestu (Skutky 15</a:t>
          </a:r>
          <a:r>
            <a:rPr lang="cs-CZ" sz="1600" b="1" kern="1200" dirty="0"/>
            <a:t>,</a:t>
          </a:r>
          <a:r>
            <a:rPr lang="es-ES" sz="1600" b="1" kern="1200" dirty="0"/>
            <a:t>37-38). Doprovázel svého strýce a stal se užitečným evangelistou pro Pavla (Skutky 15</a:t>
          </a:r>
          <a:r>
            <a:rPr lang="cs-CZ" sz="1600" b="1" kern="1200" dirty="0"/>
            <a:t>,</a:t>
          </a:r>
          <a:r>
            <a:rPr lang="es-ES" sz="1600" b="1" kern="1200" dirty="0"/>
            <a:t>39; 2</a:t>
          </a:r>
          <a:r>
            <a:rPr lang="cs-CZ" sz="1600" b="1" kern="1200" dirty="0"/>
            <a:t>. list</a:t>
          </a:r>
          <a:r>
            <a:rPr lang="es-ES" sz="1600" b="1" kern="1200" dirty="0"/>
            <a:t> Tim</a:t>
          </a:r>
          <a:r>
            <a:rPr lang="cs-CZ" sz="1600" b="1" kern="1200" dirty="0" err="1"/>
            <a:t>oteovi</a:t>
          </a:r>
          <a:r>
            <a:rPr lang="es-ES" sz="1600" b="1" kern="1200" dirty="0"/>
            <a:t> 4</a:t>
          </a:r>
          <a:r>
            <a:rPr lang="cs-CZ" sz="1600" b="1" kern="1200" dirty="0"/>
            <a:t>,</a:t>
          </a:r>
          <a:r>
            <a:rPr lang="es-ES" sz="1600" b="1" kern="1200" dirty="0"/>
            <a:t>11). Petr s ním zacházel jako se synem (1. </a:t>
          </a:r>
          <a:r>
            <a:rPr lang="cs-CZ" sz="1600" b="1" kern="1200" dirty="0"/>
            <a:t>list </a:t>
          </a:r>
          <a:r>
            <a:rPr lang="es-ES" sz="1600" b="1" kern="1200" dirty="0"/>
            <a:t>Petr</a:t>
          </a:r>
          <a:r>
            <a:rPr lang="cs-CZ" sz="1600" b="1" kern="1200" dirty="0"/>
            <a:t>ů</a:t>
          </a:r>
          <a:r>
            <a:rPr lang="es-ES" sz="1600" b="1" kern="1200" dirty="0"/>
            <a:t>v 5</a:t>
          </a:r>
          <a:r>
            <a:rPr lang="cs-CZ" sz="1600" b="1" kern="1200" dirty="0"/>
            <a:t>,</a:t>
          </a:r>
          <a:r>
            <a:rPr lang="es-ES" sz="1600" b="1" kern="1200" dirty="0"/>
            <a:t>13). Byl autorem evangelia podle Marka</a:t>
          </a:r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endParaRPr lang="es-ES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 něm víme jen to, že byl Žid a že byl znám pod přezdívkou "Spravedlivý" (Kol</a:t>
          </a:r>
          <a:r>
            <a:rPr lang="cs-CZ" sz="1800" b="1" kern="1200" dirty="0" err="1"/>
            <a:t>oským</a:t>
          </a:r>
          <a:r>
            <a:rPr lang="es-ES" sz="1800" b="1" kern="1200" dirty="0"/>
            <a:t> 4</a:t>
          </a:r>
          <a:r>
            <a:rPr lang="cs-CZ" sz="1800" b="1" kern="1200" dirty="0"/>
            <a:t>,</a:t>
          </a:r>
          <a:r>
            <a:rPr lang="es-ES" sz="1800" b="1" kern="1200" dirty="0"/>
            <a:t>11)</a:t>
          </a:r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0" dirty="0">
              <a:solidFill>
                <a:schemeClr val="tx1"/>
              </a:solidFill>
            </a:rPr>
            <a:t>JE</a:t>
          </a:r>
          <a:r>
            <a:rPr lang="cs-CZ" sz="2400" b="1" kern="1200" spc="0" dirty="0">
              <a:solidFill>
                <a:schemeClr val="tx1"/>
              </a:solidFill>
            </a:rPr>
            <a:t>ŽÍŠ</a:t>
          </a:r>
          <a:endParaRPr lang="es-ES" sz="2400" b="1" kern="1200" spc="0" dirty="0">
            <a:solidFill>
              <a:schemeClr val="tx1"/>
            </a:solidFill>
          </a:endParaRP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Vyučoval církev v Kolosách, čímž jim široce zpřístupnil evangelium (</a:t>
          </a:r>
          <a:r>
            <a:rPr lang="cs-CZ" sz="2000" b="1" kern="1200" dirty="0"/>
            <a:t>list </a:t>
          </a:r>
          <a:r>
            <a:rPr lang="es-ES" sz="2000" b="1" kern="1200" dirty="0"/>
            <a:t>Kol</a:t>
          </a:r>
          <a:r>
            <a:rPr lang="cs-CZ" sz="2000" b="1" kern="1200" dirty="0" err="1"/>
            <a:t>oským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7). Pavel ho představuje třemi tituly: "milovaný spoluslužebník"</a:t>
          </a:r>
          <a:r>
            <a:rPr lang="cs-CZ" sz="2000" b="1" kern="1200" dirty="0"/>
            <a:t>,</a:t>
          </a:r>
          <a:r>
            <a:rPr lang="es-ES" sz="2000" b="1" kern="1200" dirty="0"/>
            <a:t> "služebník Krista" a "spoluvěz</a:t>
          </a:r>
          <a:r>
            <a:rPr lang="cs-CZ" sz="2000" b="1" kern="1200" dirty="0" err="1"/>
            <a:t>eň</a:t>
          </a:r>
          <a:r>
            <a:rPr lang="es-ES" sz="2000" b="1" kern="1200" dirty="0"/>
            <a:t>" </a:t>
          </a:r>
          <a:r>
            <a:rPr lang="cs-CZ" sz="2000" b="1" kern="1200" dirty="0"/>
            <a:t>list </a:t>
          </a:r>
          <a:r>
            <a:rPr lang="es-ES" sz="2000" b="1" kern="1200" dirty="0"/>
            <a:t>(Kol</a:t>
          </a:r>
          <a:r>
            <a:rPr lang="cs-CZ" sz="2000" b="1" kern="1200" dirty="0" err="1"/>
            <a:t>oskkým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7; 4</a:t>
          </a:r>
          <a:r>
            <a:rPr lang="cs-CZ" sz="2000" b="1" kern="1200" dirty="0"/>
            <a:t>,</a:t>
          </a:r>
          <a:r>
            <a:rPr lang="es-ES" sz="2000" b="1" kern="1200" dirty="0"/>
            <a:t>12;</a:t>
          </a:r>
          <a:r>
            <a:rPr lang="cs-CZ" sz="2000" b="1" kern="1200" dirty="0"/>
            <a:t> list</a:t>
          </a:r>
          <a:r>
            <a:rPr lang="es-ES" sz="2000" b="1" kern="1200" dirty="0"/>
            <a:t> Filip</a:t>
          </a:r>
          <a:r>
            <a:rPr lang="cs-CZ" sz="2000" b="1" kern="1200" dirty="0" err="1"/>
            <a:t>ským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23)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Že jsi pevný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Musí zůstat nehybní, zvláště tváří v tvář pastem nepřítele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Ať jsi dokonalý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Tato dokonalost je dosažena obětavou láskou (Mat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i když v ní vždy roste (Filip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Že jsi kompletní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Být naplněni vším, co jsme schopni od Boha přijmout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cs-CZ" sz="2400" b="1" kern="1200" dirty="0">
              <a:solidFill>
                <a:schemeClr val="accent2">
                  <a:lumMod val="50000"/>
                </a:schemeClr>
              </a:solidFill>
            </a:rPr>
            <a:t>KÁŠ</a:t>
          </a:r>
          <a:endParaRPr lang="es-E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Autor Lukášova evangelia a Skutků apoštolů je považován za životopisce Pavla (Lukáš 1</a:t>
          </a:r>
          <a:r>
            <a:rPr lang="cs-CZ" sz="2000" b="1" kern="1200" dirty="0"/>
            <a:t>,</a:t>
          </a:r>
          <a:r>
            <a:rPr lang="es-ES" sz="2000" b="1" kern="1200" dirty="0"/>
            <a:t>1-4; Skutky 1</a:t>
          </a:r>
          <a:r>
            <a:rPr lang="cs-CZ" sz="2000" b="1" kern="1200" dirty="0"/>
            <a:t>,</a:t>
          </a:r>
          <a:r>
            <a:rPr lang="es-ES" sz="2000" b="1" kern="1200" dirty="0"/>
            <a:t>1). </a:t>
          </a:r>
          <a:r>
            <a:rPr lang="cs-CZ" sz="2000" b="1" kern="1200" dirty="0"/>
            <a:t>P</a:t>
          </a:r>
          <a:r>
            <a:rPr lang="es-ES" sz="2000" b="1" kern="1200" dirty="0"/>
            <a:t>ovoláním</a:t>
          </a:r>
          <a:r>
            <a:rPr lang="cs-CZ" sz="2000" b="1" kern="1200" dirty="0"/>
            <a:t> byl l</a:t>
          </a:r>
          <a:r>
            <a:rPr lang="es-ES" sz="2000" b="1" kern="1200" dirty="0"/>
            <a:t>ékař</a:t>
          </a:r>
          <a:r>
            <a:rPr lang="cs-CZ" sz="2000" b="1" kern="1200" dirty="0"/>
            <a:t> a</a:t>
          </a:r>
          <a:r>
            <a:rPr lang="es-ES" sz="2000" b="1" kern="1200" dirty="0"/>
            <a:t> Pa</a:t>
          </a:r>
          <a:r>
            <a:rPr lang="cs-CZ" sz="2000" b="1" kern="1200" dirty="0"/>
            <a:t>ve</a:t>
          </a:r>
          <a:r>
            <a:rPr lang="es-ES" sz="2000" b="1" kern="1200" dirty="0"/>
            <a:t>l ho nazývá "milovaný". Zůstal s Pavlem až do </a:t>
          </a:r>
          <a:r>
            <a:rPr lang="es-ES" sz="2000" b="1" kern="1200" dirty="0" err="1"/>
            <a:t>jeho</a:t>
          </a:r>
          <a:r>
            <a:rPr lang="es-ES" sz="2000" b="1" kern="1200" dirty="0"/>
            <a:t> </a:t>
          </a:r>
          <a:r>
            <a:rPr lang="es-ES" sz="2000" b="1" kern="1200" dirty="0" err="1"/>
            <a:t>smrti</a:t>
          </a:r>
          <a:br>
            <a:rPr lang="es-ES" sz="2000" b="1" kern="1200" dirty="0"/>
          </a:br>
          <a:r>
            <a:rPr lang="es-ES" sz="2000" b="1" kern="1200" dirty="0"/>
            <a:t>(2</a:t>
          </a:r>
          <a:r>
            <a:rPr lang="cs-CZ" sz="2000" b="1" kern="1200" dirty="0"/>
            <a:t>. list</a:t>
          </a:r>
          <a:r>
            <a:rPr lang="es-ES" sz="2000" b="1" kern="1200" dirty="0"/>
            <a:t> Tim</a:t>
          </a:r>
          <a:r>
            <a:rPr lang="cs-CZ" sz="2000" b="1" kern="1200" dirty="0" err="1"/>
            <a:t>oteovi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11)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</a:t>
          </a:r>
          <a:r>
            <a:rPr lang="cs-CZ" sz="2400" b="1" kern="1200" dirty="0">
              <a:solidFill>
                <a:schemeClr val="accent4">
                  <a:lumMod val="50000"/>
                </a:schemeClr>
              </a:solidFill>
            </a:rPr>
            <a:t>É</a:t>
          </a: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MAS</a:t>
          </a: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Byl Pavlovým spolupracovníkem během jeho prvního věznění v Římě (</a:t>
          </a:r>
          <a:r>
            <a:rPr lang="cs-CZ" sz="2000" b="1" kern="1200" dirty="0"/>
            <a:t>list </a:t>
          </a:r>
          <a:r>
            <a:rPr lang="es-ES" sz="2000" b="1" kern="1200" dirty="0"/>
            <a:t>Filip</a:t>
          </a:r>
          <a:r>
            <a:rPr lang="cs-CZ" sz="2000" b="1" kern="1200" dirty="0" err="1"/>
            <a:t>ským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24). Během svého posledního věznění však opustil Pavla</a:t>
          </a:r>
          <a:r>
            <a:rPr lang="cs-CZ" sz="2000" b="1" kern="1200" dirty="0"/>
            <a:t>, protože</a:t>
          </a:r>
          <a:r>
            <a:rPr lang="es-ES" sz="2000" b="1" kern="1200" dirty="0"/>
            <a:t> „</a:t>
          </a:r>
          <a:r>
            <a:rPr lang="cs-CZ" sz="2000" b="1" kern="1200" dirty="0"/>
            <a:t>více </a:t>
          </a:r>
          <a:r>
            <a:rPr lang="es-ES" sz="2000" b="1" kern="1200" dirty="0"/>
            <a:t>milov</a:t>
          </a:r>
          <a:r>
            <a:rPr lang="cs-CZ" sz="2000" b="1" kern="1200" dirty="0"/>
            <a:t>al</a:t>
          </a:r>
          <a:r>
            <a:rPr lang="es-ES" sz="2000" b="1" kern="1200" dirty="0"/>
            <a:t> t</a:t>
          </a:r>
          <a:r>
            <a:rPr lang="cs-CZ" sz="2000" b="1" kern="1200" dirty="0"/>
            <a:t>en</a:t>
          </a:r>
          <a:r>
            <a:rPr lang="es-ES" sz="2000" b="1" kern="1200" dirty="0"/>
            <a:t>to svět"</a:t>
          </a:r>
          <a:r>
            <a:rPr lang="cs-CZ" sz="2000" b="1" kern="1200" dirty="0"/>
            <a:t> </a:t>
          </a:r>
          <a:r>
            <a:rPr lang="es-ES" sz="2000" b="1" kern="1200" dirty="0"/>
            <a:t> </a:t>
          </a:r>
          <a:r>
            <a:rPr lang="cs-CZ" sz="2000" b="1" kern="1200" dirty="0"/>
            <a:t>                 </a:t>
          </a:r>
          <a:r>
            <a:rPr lang="es-ES" sz="2000" b="1" kern="1200" dirty="0"/>
            <a:t>(2</a:t>
          </a:r>
          <a:r>
            <a:rPr lang="cs-CZ" sz="2000" b="1" kern="1200" dirty="0"/>
            <a:t>. list</a:t>
          </a:r>
          <a:r>
            <a:rPr lang="es-ES" sz="2000" b="1" kern="1200" dirty="0"/>
            <a:t> Tim</a:t>
          </a:r>
          <a:r>
            <a:rPr lang="cs-CZ" sz="2000" b="1" kern="1200" dirty="0" err="1"/>
            <a:t>oteovi</a:t>
          </a:r>
          <a:r>
            <a:rPr lang="es-ES" sz="2000" b="1" kern="1200" dirty="0"/>
            <a:t> 4</a:t>
          </a:r>
          <a:r>
            <a:rPr lang="cs-CZ" sz="2000" b="1" kern="1200" dirty="0"/>
            <a:t>,</a:t>
          </a:r>
          <a:r>
            <a:rPr lang="es-ES" sz="2000" b="1" kern="1200" dirty="0"/>
            <a:t>10)</a:t>
          </a:r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ymf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víme jen, že vedla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sbor v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Ani nevíme, zda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šlo 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muže nebo ženu, protože některé rukopisy uvádějí "jeho dům", jiné "jejich dům" a další – nejvíce – "její dům"</a:t>
          </a:r>
        </a:p>
      </dsp:txBody>
      <dsp:txXfrm rot="10800000">
        <a:off x="204087" y="2455547"/>
        <a:ext cx="3318134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Syn Filemona, rodáka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z Kolos, byl kdysi Pavlovým společníkem (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Filip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ským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1-2). Pavel ho žádá, aby pokračoval v práci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   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ve službě (jako jáhen, pastor nebo starší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sboru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      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 Kolosech)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15/02/2026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VĚRNĚ PLŇTE BOŽÍ VŮLI</a:t>
            </a:r>
            <a:endParaRPr lang="es-E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738426" y="6519446"/>
            <a:ext cx="3453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22. do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března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021B8D-E507-8CB9-D1DD-8A86EAC7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56096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Paul spolupracoval s různými kolegy a </a:t>
            </a:r>
            <a:r>
              <a:rPr lang="cs-CZ" sz="2000" b="1" dirty="0"/>
              <a:t>     </a:t>
            </a:r>
            <a:r>
              <a:rPr lang="es-ES" sz="2000" b="1" dirty="0"/>
              <a:t>z celého srdce uznával práci těch, kteří byli oddani udržování a posilování církví.</a:t>
            </a: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4" y="2628513"/>
            <a:ext cx="51124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Také vkládá do Epafrasova horlivá přání: "abys byl pevný, dokonalý a úplný </a:t>
            </a:r>
            <a:r>
              <a:rPr lang="cs-CZ" sz="2000" b="1" dirty="0"/>
              <a:t>                      </a:t>
            </a:r>
            <a:r>
              <a:rPr lang="es-ES" sz="2000" b="1" dirty="0"/>
              <a:t>ve všem, co Bůh chce"</a:t>
            </a:r>
            <a:r>
              <a:rPr lang="cs-CZ" sz="2000" b="1" dirty="0"/>
              <a:t> 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4,12).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5" y="1319019"/>
            <a:ext cx="4928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konci dopisu Koloským Pavel posílá pozdravy od svých spolupracovníků a zdraví věrné bratry z Kolosů.</a:t>
            </a:r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ŠÍŘENÍ EVANGELIA</a:t>
            </a:r>
            <a:endParaRPr lang="es-E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345857" y="125056"/>
            <a:ext cx="7846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tom, co je se mnou, vám všechno poví </a:t>
            </a:r>
            <a:r>
              <a:rPr lang="cs-CZ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Tychikus</a:t>
            </a:r>
            <a:r>
              <a:rPr lang="cs-CZ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můj milovaný bratr a věrný pomocník, který se mnou slouží Pánu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[…] </a:t>
            </a:r>
            <a:r>
              <a:rPr lang="cs-CZ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Posílám s ním i </a:t>
            </a:r>
            <a:r>
              <a:rPr lang="cs-CZ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Onezima</a:t>
            </a:r>
            <a:r>
              <a:rPr lang="cs-CZ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věrného a milovaného bratra, vašeho krajana. Oni vám povědí všechno, co se tu děje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cs-CZ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</a:t>
              </a:r>
              <a:r>
                <a:rPr lang="cs-CZ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YCHIKUS</a:t>
              </a:r>
              <a:endParaRPr lang="es-ES" sz="3600" b="1" dirty="0">
                <a:ln/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3" y="3828798"/>
            <a:ext cx="5400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třetí Pavlově misijní cestě ho doprovází, aby přinesl oběť do Jeruzaléma</a:t>
            </a:r>
            <a:r>
              <a:rPr lang="cs-CZ" sz="2000" b="1" dirty="0"/>
              <a:t> (</a:t>
            </a:r>
            <a:r>
              <a:rPr lang="es-ES" sz="2000" b="1" dirty="0"/>
              <a:t>Skutky 20</a:t>
            </a:r>
            <a:r>
              <a:rPr lang="cs-CZ" sz="2000" b="1" dirty="0"/>
              <a:t>,</a:t>
            </a:r>
            <a:r>
              <a:rPr lang="es-ES" sz="2000" b="1" dirty="0"/>
              <a:t>4</a:t>
            </a:r>
            <a:r>
              <a:rPr lang="cs-CZ" sz="2000" b="1" dirty="0"/>
              <a:t>)</a:t>
            </a:r>
            <a:r>
              <a:rPr lang="es-ES" sz="2000" b="1" dirty="0"/>
              <a:t>. Pomáhá Pavlovi v Římě a přináší listy Efezským a Koloským (</a:t>
            </a:r>
            <a:r>
              <a:rPr lang="cs-CZ" sz="2000" b="1" dirty="0"/>
              <a:t>list </a:t>
            </a:r>
            <a:r>
              <a:rPr lang="es-ES" sz="2000" b="1" dirty="0"/>
              <a:t>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21; 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7). Když byl Pavel propuštěn, mohl nahradit Tita na Krétě (</a:t>
            </a:r>
            <a:r>
              <a:rPr lang="cs-CZ" sz="2000" b="1" dirty="0"/>
              <a:t>list </a:t>
            </a:r>
            <a:r>
              <a:rPr lang="es-ES" sz="2000" b="1" dirty="0"/>
              <a:t>Tit</a:t>
            </a:r>
            <a:r>
              <a:rPr lang="cs-CZ" sz="2000" b="1" dirty="0" err="1"/>
              <a:t>ovi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12). Během Pavlova posledního věznění je poslán jako pastor do </a:t>
            </a:r>
            <a:r>
              <a:rPr lang="cs-CZ" sz="2000" b="1" dirty="0"/>
              <a:t>sboru</a:t>
            </a:r>
            <a:r>
              <a:rPr lang="es-ES" sz="2000" b="1" dirty="0"/>
              <a:t> v Efe</a:t>
            </a:r>
            <a:r>
              <a:rPr lang="cs-CZ" sz="2000" b="1" dirty="0"/>
              <a:t>z</a:t>
            </a:r>
            <a:r>
              <a:rPr lang="es-ES" sz="2000" b="1" dirty="0"/>
              <a:t>u (2</a:t>
            </a:r>
            <a:r>
              <a:rPr lang="cs-CZ" sz="2000" b="1" dirty="0"/>
              <a:t>. list</a:t>
            </a:r>
            <a:r>
              <a:rPr lang="es-ES" sz="2000" b="1" dirty="0"/>
              <a:t> Tim</a:t>
            </a:r>
            <a:r>
              <a:rPr lang="cs-CZ" sz="2000" b="1" dirty="0" err="1"/>
              <a:t>oteovi</a:t>
            </a:r>
            <a:r>
              <a:rPr lang="es-ES" sz="2000" b="1" dirty="0"/>
              <a:t>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ON</a:t>
              </a:r>
              <a:r>
                <a:rPr lang="cs-CZ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EZI</a:t>
              </a:r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M</a:t>
              </a:r>
              <a:r>
                <a:rPr lang="cs-CZ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US</a:t>
              </a:r>
              <a:endParaRPr lang="es-ES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395933" y="4358253"/>
            <a:ext cx="5540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Otrok, který utekl před svým pánem Philemonem. Během prvního Pavlova věznění v Římě byl obrácen. Pavel ho poslal zpět svému pánovi spolu s dojemným dopisem, aby s ním zacházel s křesťanskou náklonností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 err="1"/>
              <a:t>ile</a:t>
            </a:r>
            <a:r>
              <a:rPr lang="es-ES" sz="2000" b="1" dirty="0"/>
              <a:t>m</a:t>
            </a:r>
            <a:r>
              <a:rPr lang="cs-CZ" sz="2000" b="1" dirty="0" err="1"/>
              <a:t>onovi</a:t>
            </a:r>
            <a:r>
              <a:rPr lang="es-ES" sz="2000" b="1" dirty="0"/>
              <a:t> 1</a:t>
            </a:r>
            <a:r>
              <a:rPr lang="cs-CZ" sz="2000" b="1"/>
              <a:t>0-16</a:t>
            </a:r>
            <a:r>
              <a:rPr lang="es-ES" sz="2000" b="1"/>
              <a:t>). </a:t>
            </a:r>
            <a:r>
              <a:rPr lang="es-ES" sz="2000" b="1" dirty="0"/>
              <a:t>Spolu s Tychikem předal list Koloským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376059"/>
            <a:ext cx="558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evangelizace v nejdůležitějších městech říše Pavel psal dopisy, aby udržoval kontakt s církvemi nebo povzbuzoval ty, které osobně neznal.</a:t>
            </a: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31863" y="2703072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Tyto dopisy byly posílány přes milované a věrné bratry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PROPOJENÍ CÍRKVE</a:t>
            </a:r>
            <a:endParaRPr lang="es-ES" sz="28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671854" y="572876"/>
            <a:ext cx="809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Jsou to jediní židé, kteří s námi pracují pro království Boží                a jsou také mou útěchou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cs-CZ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1b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Pavel se snažil zbourat zeď, </a:t>
            </a:r>
            <a:r>
              <a:rPr lang="es-ES" b="1" dirty="0"/>
              <a:t>která rozdělila církev. Obklopil se spolupracovníky </a:t>
            </a:r>
            <a:r>
              <a:rPr lang="cs-CZ" b="1" dirty="0"/>
              <a:t>          </a:t>
            </a:r>
            <a:r>
              <a:rPr lang="es-ES" b="1" dirty="0"/>
              <a:t>z celého světa a z různých prostředí. Židé a pohané, Asiaté a Evropané spolupracují v harmonii.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288998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Jeho vizí bylo dosáhnout jednotné církve, která by směřovala ke společnému cíli: kázání evangelia.</a:t>
            </a:r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899233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VĚRNĚ PLŇTE BOŽÍ VŮLI</a:t>
            </a:r>
            <a:endParaRPr lang="es-ES" sz="2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Pozdravuje vás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Epafras, 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váš krajan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</a:t>
            </a:r>
            <a:r>
              <a:rPr lang="cs-CZ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lužebník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rist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Ježíše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který o vás stále zápasí modlitbami,    abyste stáli pevně věrně plnili Boží vůli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EPAFRAS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366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Efafras pomáhal šířit evangelium v Kolosách, Hierapolisu a Laodiceji, církvích, které hluboce miloval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13). Spolu s Epafrasovým pozdravem Pavel přidává i své přání pro Kolosk</a:t>
            </a:r>
            <a:r>
              <a:rPr lang="cs-CZ" sz="2000" b="1" dirty="0"/>
              <a:t>é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824058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NEMILUJTE SVĚT</a:t>
            </a:r>
            <a:endParaRPr lang="es-ES" sz="28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Pozdravuje vás milovaný lékař Lukáš 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Kdyby byl zmíněn pouze v</a:t>
            </a:r>
            <a:r>
              <a:rPr lang="cs-CZ" sz="2000" b="1" dirty="0"/>
              <a:t> listu</a:t>
            </a:r>
            <a:r>
              <a:rPr lang="es-ES" sz="2000" b="1" dirty="0"/>
              <a:t> Koloským 4</a:t>
            </a:r>
            <a:r>
              <a:rPr lang="cs-CZ" sz="2000" b="1" dirty="0"/>
              <a:t>,</a:t>
            </a:r>
            <a:r>
              <a:rPr lang="es-ES" sz="2000" b="1" dirty="0"/>
              <a:t>14, D</a:t>
            </a:r>
            <a:r>
              <a:rPr lang="cs-CZ" sz="2000" b="1" dirty="0"/>
              <a:t>é</a:t>
            </a:r>
            <a:r>
              <a:rPr lang="es-ES" sz="2000" b="1" dirty="0"/>
              <a:t>mas by zůstal věrným spolupracovníkem Pavla.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561604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813911"/>
            <a:ext cx="4029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Přestal milovat Ježíše a dal své srdce světu (1.</a:t>
            </a:r>
            <a:r>
              <a:rPr lang="cs-CZ" sz="2000" b="1" dirty="0"/>
              <a:t>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205609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Luk</a:t>
            </a:r>
            <a:r>
              <a:rPr lang="cs-CZ" sz="2000" b="1" dirty="0" err="1"/>
              <a:t>áš</a:t>
            </a:r>
            <a:r>
              <a:rPr lang="es-ES" sz="2000" b="1" dirty="0"/>
              <a:t> stál pevně v naději na </a:t>
            </a:r>
            <a:r>
              <a:rPr lang="cs-CZ" sz="2000" b="1" dirty="0"/>
              <a:t>d</a:t>
            </a:r>
            <a:r>
              <a:rPr lang="es-ES" sz="2000" b="1" dirty="0"/>
              <a:t>ruhý příchod a Novou </a:t>
            </a:r>
            <a:r>
              <a:rPr lang="cs-CZ" sz="2000" b="1" dirty="0"/>
              <a:t>z</a:t>
            </a:r>
            <a:r>
              <a:rPr lang="es-ES" sz="2000" b="1" dirty="0"/>
              <a:t>emi. D</a:t>
            </a:r>
            <a:r>
              <a:rPr lang="cs-CZ" sz="2000" b="1" dirty="0"/>
              <a:t>é</a:t>
            </a:r>
            <a:r>
              <a:rPr lang="es-ES" sz="2000" b="1" dirty="0"/>
              <a:t>mas miloval slávu tohoto světa víc než slávu, která přijde.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597307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Kontrast mezi Luk</a:t>
            </a:r>
            <a:r>
              <a:rPr lang="cs-CZ" sz="2000" b="1" dirty="0" err="1"/>
              <a:t>áš</a:t>
            </a:r>
            <a:r>
              <a:rPr lang="es-ES" sz="2000" b="1" dirty="0"/>
              <a:t>em a D</a:t>
            </a:r>
            <a:r>
              <a:rPr lang="cs-CZ" sz="2000" b="1" dirty="0"/>
              <a:t>é</a:t>
            </a:r>
            <a:r>
              <a:rPr lang="es-ES" sz="2000" b="1" dirty="0"/>
              <a:t>ma</a:t>
            </a:r>
            <a:r>
              <a:rPr lang="cs-CZ" sz="2000" b="1" dirty="0"/>
              <a:t>-</a:t>
            </a:r>
            <a:r>
              <a:rPr lang="es-ES" sz="2000" b="1" dirty="0"/>
              <a:t>sem se projevil postupem. Luk</a:t>
            </a:r>
            <a:r>
              <a:rPr lang="cs-CZ" sz="2000" b="1" dirty="0" err="1"/>
              <a:t>áš</a:t>
            </a:r>
            <a:r>
              <a:rPr lang="es-ES" sz="2000" b="1" dirty="0"/>
              <a:t> byl milován za svou práci, D</a:t>
            </a:r>
            <a:r>
              <a:rPr lang="cs-CZ" sz="2000" b="1" dirty="0"/>
              <a:t>é</a:t>
            </a:r>
            <a:r>
              <a:rPr lang="es-ES" sz="2000" b="1" dirty="0"/>
              <a:t>mas miloval svět a opustil Pa</a:t>
            </a:r>
            <a:r>
              <a:rPr lang="cs-CZ" sz="2000" b="1" dirty="0"/>
              <a:t>v</a:t>
            </a:r>
            <a:r>
              <a:rPr lang="es-ES" sz="2000" b="1" dirty="0"/>
              <a:t>la.</a:t>
            </a:r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tx2">
                    <a:lumMod val="75000"/>
                  </a:schemeClr>
                </a:solidFill>
              </a:rPr>
              <a:t>POSELSTVÍ PRO LAODIKEU</a:t>
            </a:r>
            <a:endParaRPr lang="es-ES" sz="28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Pozdravujte bratry v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Laodikeji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i Nymfu a církev, která se shromažďuje v jejím domě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žádá Kolosany, aby jeho list byl přečten těm v Laodi</a:t>
            </a:r>
            <a:r>
              <a:rPr lang="cs-CZ" sz="2000" b="1" dirty="0"/>
              <a:t>-k</a:t>
            </a:r>
            <a:r>
              <a:rPr lang="es-ES" sz="2000" b="1" dirty="0"/>
              <a:t>eji, a aby četli dopis, který napsal Laodi</a:t>
            </a:r>
            <a:r>
              <a:rPr lang="cs-CZ" sz="2000" b="1" dirty="0"/>
              <a:t>k</a:t>
            </a:r>
            <a:r>
              <a:rPr lang="es-ES" sz="2000" b="1" dirty="0"/>
              <a:t>ejcům</a:t>
            </a:r>
            <a:r>
              <a:rPr lang="cs-CZ" sz="2000" b="1" dirty="0"/>
              <a:t>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4,16).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166349"/>
              </p:ext>
            </p:extLst>
          </p:nvPr>
        </p:nvGraphicFramePr>
        <p:xfrm>
          <a:off x="233562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cs-CZ" sz="2400" b="1" dirty="0">
                <a:solidFill>
                  <a:schemeClr val="tx2">
                    <a:lumMod val="50000"/>
                  </a:schemeClr>
                </a:solidFill>
              </a:rPr>
              <a:t>YM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FA</a:t>
            </a:r>
            <a:r>
              <a:rPr lang="cs-CZ" sz="24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000472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AR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CH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IP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PUS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726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Neznáme Pavlovo poselství Laodi</a:t>
            </a:r>
            <a:r>
              <a:rPr lang="cs-CZ" sz="2000" b="1" dirty="0"/>
              <a:t>k</a:t>
            </a:r>
            <a:r>
              <a:rPr lang="es-ES" sz="2000" b="1" dirty="0"/>
              <a:t>e</a:t>
            </a:r>
            <a:r>
              <a:rPr lang="cs-CZ" sz="2000" b="1" dirty="0"/>
              <a:t>j</a:t>
            </a:r>
            <a:r>
              <a:rPr lang="es-ES" sz="2000" b="1" dirty="0"/>
              <a:t>i, ale známe poselství, které mu o 30 let později napsal apoštol Jan</a:t>
            </a:r>
            <a:r>
              <a:rPr lang="cs-CZ" sz="2000" b="1" dirty="0"/>
              <a:t>                        </a:t>
            </a:r>
            <a:r>
              <a:rPr lang="es-ES" sz="2000" b="1" dirty="0"/>
              <a:t> (Zjevení 3</a:t>
            </a:r>
            <a:r>
              <a:rPr lang="cs-CZ" sz="2000" b="1" dirty="0"/>
              <a:t>,</a:t>
            </a:r>
            <a:r>
              <a:rPr lang="es-ES" sz="2000" b="1" dirty="0"/>
              <a:t>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557887"/>
            <a:ext cx="37263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Zmiňuje tedy dva hlavní vůdce těchto církví: </a:t>
            </a:r>
            <a:r>
              <a:rPr lang="cs-CZ" sz="2000" b="1" dirty="0"/>
              <a:t>N</a:t>
            </a:r>
            <a:r>
              <a:rPr lang="es-ES" sz="2000" b="1" dirty="0"/>
              <a:t>ymfy [z Laodi</a:t>
            </a:r>
            <a:r>
              <a:rPr lang="cs-CZ" sz="2000" b="1" dirty="0"/>
              <a:t>-k</a:t>
            </a:r>
            <a:r>
              <a:rPr lang="es-ES" sz="2000" b="1" dirty="0"/>
              <a:t>eje] a Archipp</a:t>
            </a:r>
            <a:r>
              <a:rPr lang="cs-CZ" sz="2000" b="1" dirty="0"/>
              <a:t>u</a:t>
            </a:r>
            <a:r>
              <a:rPr lang="es-ES" sz="2000" b="1" dirty="0"/>
              <a:t> [z Kolos.]</a:t>
            </a:r>
            <a:r>
              <a:rPr lang="cs-CZ" sz="2000" b="1" dirty="0"/>
              <a:t>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15</a:t>
            </a:r>
            <a:r>
              <a:rPr lang="cs-CZ" sz="2000" b="1" dirty="0"/>
              <a:t>.</a:t>
            </a:r>
            <a:r>
              <a:rPr lang="es-ES" sz="2000" b="1" dirty="0"/>
              <a:t>17).</a:t>
            </a:r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“Služba, kterou poskytujeme Bohu, vyžaduje integritu mysli, duše a síly. Máme se bez výhrad zasvětit Bohu, abychom nabídli nebeský, nikoli pozemský obraz. Musí se projevit oživení citlivosti, aby se mysl mohla plně probudit k práci, kterou je třeba vykonávat ve všech vrstvách společnosti, vysokých i nižších, bohatých i chudých, vzdělaných i nevědomých. Musíme odhalit něhu podobnou velké pastýři, který nese beránky v náručí, chrání své stádo před vším zlem a vede je bezpečnými cestami. Následovníci Krista by měli projevovat něhu, soucit a intenzivní touhu předávat pravdy, které budou věčným životem všem, kdo je přijmou”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5023162" y="5986911"/>
            <a:ext cx="6087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 : </a:t>
            </a:r>
            <a:r>
              <a:rPr lang="es-ES" sz="1600" b="1" dirty="0"/>
              <a:t> C</a:t>
            </a:r>
            <a:r>
              <a:rPr lang="cs-CZ" sz="1600" b="1" dirty="0"/>
              <a:t>h</a:t>
            </a:r>
            <a:r>
              <a:rPr lang="es-ES" sz="1600" b="1" dirty="0"/>
              <a:t>rist triu</a:t>
            </a:r>
            <a:r>
              <a:rPr lang="cs-CZ" sz="1600" b="1" dirty="0"/>
              <a:t>m</a:t>
            </a:r>
            <a:r>
              <a:rPr lang="es-ES" sz="1600" b="1" dirty="0"/>
              <a:t>fan</a:t>
            </a:r>
            <a:r>
              <a:rPr lang="cs-CZ" sz="1600" b="1" dirty="0"/>
              <a:t> strana 46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1457</Words>
  <Application>Microsoft Office PowerPoint</Application>
  <PresentationFormat>Panorámica</PresentationFormat>
  <Paragraphs>65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Aptos</vt:lpstr>
      <vt:lpstr>Constantia</vt:lpstr>
      <vt:lpstr>Comic Sans MS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145</cp:revision>
  <dcterms:created xsi:type="dcterms:W3CDTF">2026-02-13T17:36:38Z</dcterms:created>
  <dcterms:modified xsi:type="dcterms:W3CDTF">2026-02-15T14:53:04Z</dcterms:modified>
</cp:coreProperties>
</file>