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7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cs-CZ" sz="2000" b="1" dirty="0">
              <a:solidFill>
                <a:schemeClr val="tx1"/>
              </a:solidFill>
            </a:rPr>
            <a:t>Nejsilnější zbraň</a:t>
          </a:r>
          <a:endParaRPr lang="es-ES" sz="200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cs-CZ" sz="2000" b="1" dirty="0">
              <a:solidFill>
                <a:schemeClr val="tx1"/>
              </a:solidFill>
            </a:rPr>
            <a:t>Písmo jako autorita</a:t>
          </a:r>
          <a:endParaRPr lang="es-ES" sz="200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es-ES" sz="2000" b="1" dirty="0">
              <a:solidFill>
                <a:schemeClr val="tx1"/>
              </a:solidFill>
            </a:rPr>
            <a:t>Bibli</a:t>
          </a:r>
          <a:r>
            <a:rPr lang="cs-CZ" sz="2000" b="1" dirty="0" err="1">
              <a:solidFill>
                <a:schemeClr val="tx1"/>
              </a:solidFill>
            </a:rPr>
            <a:t>cká</a:t>
          </a:r>
          <a:r>
            <a:rPr lang="cs-CZ" sz="2000" b="1" dirty="0">
              <a:solidFill>
                <a:schemeClr val="tx1"/>
              </a:solidFill>
            </a:rPr>
            <a:t> pravda</a:t>
          </a:r>
          <a:endParaRPr lang="es-ES" sz="200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cs-CZ" sz="2000" b="1" dirty="0">
              <a:solidFill>
                <a:schemeClr val="tx1"/>
              </a:solidFill>
            </a:rPr>
            <a:t>Co říká</a:t>
          </a:r>
          <a:r>
            <a:rPr lang="es-ES" sz="2000" b="1" dirty="0">
              <a:solidFill>
                <a:schemeClr val="tx1"/>
              </a:solidFill>
            </a:rPr>
            <a:t> Bibl</a:t>
          </a:r>
          <a:r>
            <a:rPr lang="cs-CZ" sz="2000" b="1" dirty="0">
              <a:solidFill>
                <a:schemeClr val="tx1"/>
              </a:solidFill>
            </a:rPr>
            <a:t>e</a:t>
          </a:r>
          <a:endParaRPr lang="es-ES" sz="200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cs-CZ" sz="2000" b="1" dirty="0">
              <a:solidFill>
                <a:schemeClr val="tx1"/>
              </a:solidFill>
            </a:rPr>
            <a:t>Stav srdce</a:t>
          </a:r>
          <a:endParaRPr lang="es-ES" sz="200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es-ES" sz="2400" b="1" dirty="0">
              <a:effectLst>
                <a:outerShdw blurRad="38100" dist="38100" dir="2700000" algn="tl">
                  <a:srgbClr val="000000"/>
                </a:outerShdw>
              </a:effectLst>
            </a:rPr>
            <a:t>Nesprávné formy</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Snažíme se souhlasit  </a:t>
          </a:r>
          <a:r>
            <a:rPr lang="cs-CZ" sz="2000" b="1" dirty="0"/>
            <a:t>se svým </a:t>
          </a:r>
          <a:r>
            <a:rPr lang="es-ES" sz="2000" b="1" dirty="0"/>
            <a:t>naším názorem</a:t>
          </a: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Náhodný výběr textů, bez účelu</a:t>
          </a: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es-ES" sz="2400" b="1" dirty="0">
              <a:effectLst>
                <a:outerShdw blurRad="38100" dist="38100" dir="2700000" algn="tl">
                  <a:srgbClr val="000000"/>
                </a:outerShdw>
              </a:effectLst>
            </a:rPr>
            <a:t>Správné formy</a:t>
          </a: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Snaž</a:t>
          </a:r>
          <a:r>
            <a:rPr lang="cs-CZ" sz="2000" b="1" dirty="0" err="1"/>
            <a:t>ím</a:t>
          </a:r>
          <a:r>
            <a:rPr lang="es-ES" sz="2000" b="1" dirty="0"/>
            <a:t>e se poznat Boží vůli</a:t>
          </a: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Prov</a:t>
          </a:r>
          <a:r>
            <a:rPr lang="cs-CZ" sz="2000" b="1" dirty="0" err="1"/>
            <a:t>ádíme</a:t>
          </a:r>
          <a:r>
            <a:rPr lang="es-ES" sz="2000" b="1" dirty="0"/>
            <a:t> systematickou studii</a:t>
          </a: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Vybír</a:t>
          </a:r>
          <a:r>
            <a:rPr lang="cs-CZ" sz="2000" b="1" dirty="0" err="1"/>
            <a:t>áme</a:t>
          </a:r>
          <a:r>
            <a:rPr lang="es-ES" sz="2000" b="1" dirty="0"/>
            <a:t> si části, které máme rádi, a odmítat ty, které nemáme rádi</a:t>
          </a: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1800" b="1" dirty="0"/>
            <a:t>Ne proto, abych odmítl nějaký text, ale aby je všechny analyzoval</a:t>
          </a: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Díky </a:t>
          </a:r>
          <a:r>
            <a:rPr lang="cs-CZ" sz="1800" b="1" dirty="0">
              <a:effectLst>
                <a:outerShdw blurRad="38100" dist="38100" dir="2700000" algn="tl">
                  <a:srgbClr val="000000"/>
                </a:outerShdw>
              </a:effectLst>
            </a:rPr>
            <a:t>ně</a:t>
          </a:r>
          <a:r>
            <a:rPr lang="es-ES" sz="1800" b="1" dirty="0">
              <a:effectLst>
                <a:outerShdw blurRad="38100" dist="38100" dir="2700000" algn="tl">
                  <a:srgbClr val="000000"/>
                </a:outerShdw>
              </a:effectLst>
            </a:rPr>
            <a:t>mu vidíme sami sebe takové, jací skutečně jsme</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list Židům</a:t>
          </a:r>
          <a:r>
            <a:rPr lang="es-ES" sz="1800" b="1" dirty="0">
              <a:effectLst>
                <a:outerShdw blurRad="38100" dist="38100" dir="2700000" algn="tl">
                  <a:srgbClr val="000000"/>
                </a:outerShdw>
              </a:effectLst>
            </a:rPr>
            <a:t> 4,12)</a:t>
          </a:r>
          <a:endParaRPr lang="es-ES" sz="180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Odvrací nás od hříchu</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(Žalm 119</a:t>
          </a:r>
          <a:r>
            <a:rPr lang="cs-CZ" sz="1800" b="1" dirty="0">
              <a:effectLst>
                <a:outerShdw blurRad="38100" dist="38100" dir="2700000" algn="tl">
                  <a:srgbClr val="000000"/>
                </a:outerShdw>
              </a:effectLst>
            </a:rPr>
            <a:t>,</a:t>
          </a:r>
          <a:r>
            <a:rPr lang="es-ES" sz="1800" b="1" dirty="0">
              <a:effectLst>
                <a:outerShdw blurRad="38100" dist="38100" dir="2700000" algn="tl">
                  <a:srgbClr val="000000"/>
                </a:outerShdw>
              </a:effectLst>
            </a:rPr>
            <a:t>11)</a:t>
          </a:r>
          <a:endParaRPr lang="es-ES" sz="180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l-PL" sz="1800" b="1" dirty="0">
              <a:effectLst>
                <a:outerShdw blurRad="38100" dist="38100" dir="2700000" algn="tl">
                  <a:srgbClr val="000000"/>
                </a:outerShdw>
              </a:effectLst>
            </a:rPr>
            <a:t>Je potravou         pro naši duši           (Jeremiáš 15,16)</a:t>
          </a:r>
          <a:endParaRPr lang="es-ES" sz="180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Duchovně nás posiluje</a:t>
          </a:r>
          <a:r>
            <a:rPr lang="cs-CZ" sz="1800" b="1" dirty="0">
              <a:effectLst>
                <a:outerShdw blurRad="38100" dist="38100" dir="2700000" algn="tl">
                  <a:srgbClr val="000000"/>
                </a:outerShdw>
              </a:effectLst>
            </a:rPr>
            <a:t>              </a:t>
          </a:r>
          <a:r>
            <a:rPr lang="es-ES" sz="1800" b="1" dirty="0">
              <a:effectLst>
                <a:outerShdw blurRad="38100" dist="38100" dir="2700000" algn="tl">
                  <a:srgbClr val="000000"/>
                </a:outerShdw>
              </a:effectLst>
            </a:rPr>
            <a:t> (1.</a:t>
          </a:r>
          <a:r>
            <a:rPr lang="cs-CZ" sz="1800" b="1" dirty="0">
              <a:effectLst>
                <a:outerShdw blurRad="38100" dist="38100" dir="2700000" algn="tl">
                  <a:srgbClr val="000000"/>
                </a:outerShdw>
              </a:effectLst>
            </a:rPr>
            <a:t> list</a:t>
          </a:r>
          <a:r>
            <a:rPr lang="es-ES" sz="1800" b="1" dirty="0">
              <a:effectLst>
                <a:outerShdw blurRad="38100" dist="38100" dir="2700000" algn="tl">
                  <a:srgbClr val="000000"/>
                </a:outerShdw>
              </a:effectLst>
            </a:rPr>
            <a:t> Petr</a:t>
          </a:r>
          <a:r>
            <a:rPr lang="cs-CZ" sz="1800" b="1" dirty="0">
              <a:effectLst>
                <a:outerShdw blurRad="38100" dist="38100" dir="2700000" algn="tl">
                  <a:srgbClr val="000000"/>
                </a:outerShdw>
              </a:effectLst>
            </a:rPr>
            <a:t>ů</a:t>
          </a:r>
          <a:r>
            <a:rPr lang="es-ES" sz="1800" b="1" dirty="0">
              <a:effectLst>
                <a:outerShdw blurRad="38100" dist="38100" dir="2700000" algn="tl">
                  <a:srgbClr val="000000"/>
                </a:outerShdw>
              </a:effectLst>
            </a:rPr>
            <a:t>v 2</a:t>
          </a:r>
          <a:r>
            <a:rPr lang="cs-CZ" sz="1800" b="1" dirty="0">
              <a:effectLst>
                <a:outerShdw blurRad="38100" dist="38100" dir="2700000" algn="tl">
                  <a:srgbClr val="000000"/>
                </a:outerShdw>
              </a:effectLst>
            </a:rPr>
            <a:t>,</a:t>
          </a:r>
          <a:r>
            <a:rPr lang="es-ES" sz="1800" b="1" dirty="0">
              <a:effectLst>
                <a:outerShdw blurRad="38100" dist="38100" dir="2700000" algn="tl">
                  <a:srgbClr val="000000"/>
                </a:outerShdw>
              </a:effectLst>
            </a:rPr>
            <a:t>2)</a:t>
          </a:r>
          <a:endParaRPr lang="es-ES" sz="1800" dirty="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Dává život</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(J</a:t>
          </a:r>
          <a:r>
            <a:rPr lang="cs-CZ" sz="1800" b="1" dirty="0">
              <a:effectLst>
                <a:outerShdw blurRad="38100" dist="38100" dir="2700000" algn="tl">
                  <a:srgbClr val="000000"/>
                </a:outerShdw>
              </a:effectLst>
            </a:rPr>
            <a:t>a</a:t>
          </a:r>
          <a:r>
            <a:rPr lang="es-ES" sz="1800" b="1" dirty="0">
              <a:effectLst>
                <a:outerShdw blurRad="38100" dist="38100" dir="2700000" algn="tl">
                  <a:srgbClr val="000000"/>
                </a:outerShdw>
              </a:effectLst>
            </a:rPr>
            <a:t>n 6</a:t>
          </a:r>
          <a:r>
            <a:rPr lang="cs-CZ" sz="1800" b="1" dirty="0">
              <a:effectLst>
                <a:outerShdw blurRad="38100" dist="38100" dir="2700000" algn="tl">
                  <a:srgbClr val="000000"/>
                </a:outerShdw>
              </a:effectLst>
            </a:rPr>
            <a:t>,</a:t>
          </a:r>
          <a:r>
            <a:rPr lang="es-ES" sz="1800" b="1" dirty="0">
              <a:effectLst>
                <a:outerShdw blurRad="38100" dist="38100" dir="2700000" algn="tl">
                  <a:srgbClr val="000000"/>
                </a:outerShdw>
              </a:effectLst>
            </a:rPr>
            <a:t>63)</a:t>
          </a:r>
          <a:endParaRPr lang="es-ES" sz="180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es-ES" sz="2000" b="1" dirty="0"/>
            <a:t>Když přijímáme Bibli tímto způsobem...</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es-ES" sz="2000" b="1" dirty="0">
              <a:solidFill>
                <a:schemeClr val="tx1"/>
              </a:solidFill>
            </a:rPr>
            <a:t>Ukazuje nám stav našeho vztahu s Bohem</a:t>
          </a: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Říká nám, jak tento vztah posílit</a:t>
          </a: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es-ES" sz="2000" b="1" dirty="0">
              <a:solidFill>
                <a:schemeClr val="tx1"/>
              </a:solidFill>
            </a:rPr>
            <a:t>Zažíváme postupnou proměnu</a:t>
          </a: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Přibližování se k Ježíši</a:t>
          </a: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D</a:t>
          </a:r>
          <a:r>
            <a:rPr lang="cs-CZ" sz="2000" b="1" kern="1200" dirty="0" err="1">
              <a:solidFill>
                <a:prstClr val="black"/>
              </a:solidFill>
              <a:latin typeface="Aptos" panose="02110004020202020204"/>
              <a:ea typeface="+mn-ea"/>
              <a:cs typeface="+mn-cs"/>
            </a:rPr>
            <a:t>áv</a:t>
          </a:r>
          <a:r>
            <a:rPr lang="es-ES" sz="2000" b="1" kern="1200" dirty="0">
              <a:solidFill>
                <a:prstClr val="black"/>
              </a:solidFill>
              <a:latin typeface="Aptos" panose="02110004020202020204"/>
              <a:ea typeface="+mn-ea"/>
              <a:cs typeface="+mn-cs"/>
            </a:rPr>
            <a:t>á ná</a:t>
          </a:r>
          <a:r>
            <a:rPr lang="cs-CZ" sz="2000" b="1" kern="1200" dirty="0">
              <a:solidFill>
                <a:prstClr val="black"/>
              </a:solidFill>
              <a:latin typeface="Aptos" panose="02110004020202020204"/>
              <a:ea typeface="+mn-ea"/>
              <a:cs typeface="+mn-cs"/>
            </a:rPr>
            <a:t>m</a:t>
          </a:r>
          <a:r>
            <a:rPr lang="es-ES" sz="2000" b="1" kern="1200" dirty="0">
              <a:solidFill>
                <a:prstClr val="black"/>
              </a:solidFill>
              <a:latin typeface="Aptos" panose="02110004020202020204"/>
              <a:ea typeface="+mn-ea"/>
              <a:cs typeface="+mn-cs"/>
            </a:rPr>
            <a:t> moudr</a:t>
          </a:r>
          <a:r>
            <a:rPr lang="cs-CZ" sz="2000" b="1" kern="1200" dirty="0" err="1">
              <a:solidFill>
                <a:prstClr val="black"/>
              </a:solidFill>
              <a:latin typeface="Aptos" panose="02110004020202020204"/>
              <a:ea typeface="+mn-ea"/>
              <a:cs typeface="+mn-cs"/>
            </a:rPr>
            <a:t>ost</a:t>
          </a:r>
          <a:r>
            <a:rPr lang="cs-CZ" sz="2000" b="1" kern="1200" dirty="0">
              <a:solidFill>
                <a:prstClr val="black"/>
              </a:solidFill>
              <a:latin typeface="Aptos" panose="02110004020202020204"/>
              <a:ea typeface="+mn-ea"/>
              <a:cs typeface="+mn-cs"/>
            </a:rPr>
            <a:t> ke</a:t>
          </a:r>
          <a:r>
            <a:rPr lang="es-ES" sz="2000" b="1" kern="1200" dirty="0">
              <a:solidFill>
                <a:prstClr val="black"/>
              </a:solidFill>
              <a:latin typeface="Aptos" panose="02110004020202020204"/>
              <a:ea typeface="+mn-ea"/>
              <a:cs typeface="+mn-cs"/>
            </a:rPr>
            <a:t> spás</a:t>
          </a:r>
          <a:r>
            <a:rPr lang="cs-CZ" sz="2000" b="1" kern="1200" dirty="0">
              <a:solidFill>
                <a:prstClr val="black"/>
              </a:solidFill>
              <a:latin typeface="Aptos" panose="02110004020202020204"/>
              <a:ea typeface="+mn-ea"/>
              <a:cs typeface="+mn-cs"/>
            </a:rPr>
            <a:t>e</a:t>
          </a:r>
          <a:endParaRPr lang="es-ES" sz="2000" b="1" kern="1200" dirty="0">
            <a:solidFill>
              <a:prstClr val="black"/>
            </a:solidFill>
            <a:latin typeface="Aptos" panose="02110004020202020204"/>
            <a:ea typeface="+mn-ea"/>
            <a:cs typeface="+mn-cs"/>
          </a:endParaRP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es-ES" sz="2000" b="1" dirty="0">
              <a:solidFill>
                <a:schemeClr val="tx1"/>
              </a:solidFill>
            </a:rPr>
            <a:t>Rosteme v poznání pravdy</a:t>
          </a: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pt-BR" sz="2000" b="1" dirty="0">
              <a:solidFill>
                <a:schemeClr val="tx1"/>
              </a:solidFill>
            </a:rPr>
            <a:t>Naše víra roste a sílí</a:t>
          </a:r>
          <a:endParaRPr lang="es-ES" sz="2000" b="1" dirty="0">
            <a:solidFill>
              <a:schemeClr val="tx1"/>
            </a:solidFill>
          </a:endParaRP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es-ES" sz="2000" b="1" dirty="0">
              <a:effectLst>
                <a:outerShdw blurRad="38100" dist="38100" dir="2700000" algn="tl">
                  <a:srgbClr val="000000"/>
                </a:outerShdw>
              </a:effectLst>
            </a:rPr>
            <a:t>Máme naději</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es-ES" sz="2000" b="1" dirty="0">
              <a:effectLst>
                <a:outerShdw blurRad="38100" dist="38100" dir="2700000" algn="tl">
                  <a:srgbClr val="000000"/>
                </a:outerShdw>
              </a:effectLst>
            </a:rPr>
            <a:t>Jsme si vědomi, že nás čeká lepší, věčný a nádherný život</a:t>
          </a: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cs-CZ" sz="2000" b="1" kern="1200" dirty="0">
              <a:solidFill>
                <a:schemeClr val="tx1"/>
              </a:solidFill>
            </a:rPr>
            <a:t>Nejsilnější zbraň</a:t>
          </a:r>
          <a:endParaRPr lang="es-ES" sz="2000" kern="120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cs-CZ" sz="2000" b="1" kern="1200" dirty="0">
              <a:solidFill>
                <a:schemeClr val="tx1"/>
              </a:solidFill>
            </a:rPr>
            <a:t>Písmo jako autorita</a:t>
          </a:r>
          <a:endParaRPr lang="es-ES" sz="2000" kern="120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Bibli</a:t>
          </a:r>
          <a:r>
            <a:rPr lang="cs-CZ" sz="2000" b="1" kern="1200" dirty="0" err="1">
              <a:solidFill>
                <a:schemeClr val="tx1"/>
              </a:solidFill>
            </a:rPr>
            <a:t>cká</a:t>
          </a:r>
          <a:r>
            <a:rPr lang="cs-CZ" sz="2000" b="1" kern="1200" dirty="0">
              <a:solidFill>
                <a:schemeClr val="tx1"/>
              </a:solidFill>
            </a:rPr>
            <a:t> pravda</a:t>
          </a:r>
          <a:endParaRPr lang="es-ES" sz="2000" kern="120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cs-CZ" sz="2000" b="1" kern="1200" dirty="0">
              <a:solidFill>
                <a:schemeClr val="tx1"/>
              </a:solidFill>
            </a:rPr>
            <a:t>Co říká</a:t>
          </a:r>
          <a:r>
            <a:rPr lang="es-ES" sz="2000" b="1" kern="1200" dirty="0">
              <a:solidFill>
                <a:schemeClr val="tx1"/>
              </a:solidFill>
            </a:rPr>
            <a:t> Bibl</a:t>
          </a:r>
          <a:r>
            <a:rPr lang="cs-CZ" sz="2000" b="1" kern="1200" dirty="0">
              <a:solidFill>
                <a:schemeClr val="tx1"/>
              </a:solidFill>
            </a:rPr>
            <a:t>e</a:t>
          </a:r>
          <a:endParaRPr lang="es-ES" sz="2000" kern="120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cs-CZ" sz="2000" b="1" kern="1200" dirty="0">
              <a:solidFill>
                <a:schemeClr val="tx1"/>
              </a:solidFill>
            </a:rPr>
            <a:t>Stav srdce</a:t>
          </a:r>
          <a:endParaRPr lang="es-ES" sz="2000" kern="120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1329" y="37569"/>
          <a:ext cx="3005632" cy="678453"/>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Nesprávné formy</a:t>
          </a:r>
        </a:p>
      </dsp:txBody>
      <dsp:txXfrm>
        <a:off x="21200" y="57440"/>
        <a:ext cx="2965890" cy="638711"/>
      </dsp:txXfrm>
    </dsp:sp>
    <dsp:sp modelId="{6F51F73F-CB68-4CA2-B2B1-1D364B2D7406}">
      <dsp:nvSpPr>
        <dsp:cNvPr id="0" name=""/>
        <dsp:cNvSpPr/>
      </dsp:nvSpPr>
      <dsp:spPr>
        <a:xfrm>
          <a:off x="301893"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02456" y="885636"/>
          <a:ext cx="2859471" cy="8136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Snažíme se souhlasit  </a:t>
          </a:r>
          <a:r>
            <a:rPr lang="cs-CZ" sz="2000" b="1" kern="1200" dirty="0"/>
            <a:t>se svým </a:t>
          </a:r>
          <a:r>
            <a:rPr lang="es-ES" sz="2000" b="1" kern="1200" dirty="0"/>
            <a:t>naším názorem</a:t>
          </a:r>
        </a:p>
      </dsp:txBody>
      <dsp:txXfrm>
        <a:off x="626287" y="909467"/>
        <a:ext cx="2811809" cy="765987"/>
      </dsp:txXfrm>
    </dsp:sp>
    <dsp:sp modelId="{0AE54E3A-5EBF-4A3D-A81A-14563D98CF21}">
      <dsp:nvSpPr>
        <dsp:cNvPr id="0" name=""/>
        <dsp:cNvSpPr/>
      </dsp:nvSpPr>
      <dsp:spPr>
        <a:xfrm>
          <a:off x="301893"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02456" y="1868899"/>
          <a:ext cx="2859471" cy="678453"/>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Náhodný výběr textů, bez účelu</a:t>
          </a:r>
        </a:p>
      </dsp:txBody>
      <dsp:txXfrm>
        <a:off x="622327" y="1888770"/>
        <a:ext cx="2819729" cy="638711"/>
      </dsp:txXfrm>
    </dsp:sp>
    <dsp:sp modelId="{578A16A8-0853-43B4-AE5B-D4C943848F95}">
      <dsp:nvSpPr>
        <dsp:cNvPr id="0" name=""/>
        <dsp:cNvSpPr/>
      </dsp:nvSpPr>
      <dsp:spPr>
        <a:xfrm>
          <a:off x="301893"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02456" y="2716966"/>
          <a:ext cx="2859471" cy="867701"/>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Vybír</a:t>
          </a:r>
          <a:r>
            <a:rPr lang="cs-CZ" sz="2000" b="1" kern="1200" dirty="0" err="1"/>
            <a:t>áme</a:t>
          </a:r>
          <a:r>
            <a:rPr lang="es-ES" sz="2000" b="1" kern="1200" dirty="0"/>
            <a:t> si části, které máme rádi, a odmítat ty, které nemáme rádi</a:t>
          </a:r>
        </a:p>
      </dsp:txBody>
      <dsp:txXfrm>
        <a:off x="627870" y="2742380"/>
        <a:ext cx="2808643" cy="816873"/>
      </dsp:txXfrm>
    </dsp:sp>
    <dsp:sp modelId="{93D14829-74D2-461E-8767-4D1E4D0599EF}">
      <dsp:nvSpPr>
        <dsp:cNvPr id="0" name=""/>
        <dsp:cNvSpPr/>
      </dsp:nvSpPr>
      <dsp:spPr>
        <a:xfrm>
          <a:off x="3346189" y="37569"/>
          <a:ext cx="3005632" cy="678453"/>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Správné formy</a:t>
          </a:r>
        </a:p>
      </dsp:txBody>
      <dsp:txXfrm>
        <a:off x="3366060" y="57440"/>
        <a:ext cx="2965890" cy="638711"/>
      </dsp:txXfrm>
    </dsp:sp>
    <dsp:sp modelId="{EE477606-2F95-4BBB-9AC0-1BDA525C3BFA}">
      <dsp:nvSpPr>
        <dsp:cNvPr id="0" name=""/>
        <dsp:cNvSpPr/>
      </dsp:nvSpPr>
      <dsp:spPr>
        <a:xfrm>
          <a:off x="3646752"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47315" y="885636"/>
          <a:ext cx="2652179" cy="8136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Snaž</a:t>
          </a:r>
          <a:r>
            <a:rPr lang="cs-CZ" sz="2000" b="1" kern="1200" dirty="0" err="1"/>
            <a:t>ím</a:t>
          </a:r>
          <a:r>
            <a:rPr lang="es-ES" sz="2000" b="1" kern="1200" dirty="0"/>
            <a:t>e se poznat Boží vůli</a:t>
          </a:r>
        </a:p>
      </dsp:txBody>
      <dsp:txXfrm>
        <a:off x="3971146" y="909467"/>
        <a:ext cx="2604517" cy="765987"/>
      </dsp:txXfrm>
    </dsp:sp>
    <dsp:sp modelId="{0D3FCF36-19B2-4F24-B313-7514E31DA139}">
      <dsp:nvSpPr>
        <dsp:cNvPr id="0" name=""/>
        <dsp:cNvSpPr/>
      </dsp:nvSpPr>
      <dsp:spPr>
        <a:xfrm>
          <a:off x="3646752"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47315" y="1868899"/>
          <a:ext cx="2652179" cy="678453"/>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Prov</a:t>
          </a:r>
          <a:r>
            <a:rPr lang="cs-CZ" sz="2000" b="1" kern="1200" dirty="0" err="1"/>
            <a:t>ádíme</a:t>
          </a:r>
          <a:r>
            <a:rPr lang="es-ES" sz="2000" b="1" kern="1200" dirty="0"/>
            <a:t> systematickou studii</a:t>
          </a:r>
        </a:p>
      </dsp:txBody>
      <dsp:txXfrm>
        <a:off x="3967186" y="1888770"/>
        <a:ext cx="2612437" cy="638711"/>
      </dsp:txXfrm>
    </dsp:sp>
    <dsp:sp modelId="{847F9CCA-4121-41D9-8E9D-63ABFA6DAA30}">
      <dsp:nvSpPr>
        <dsp:cNvPr id="0" name=""/>
        <dsp:cNvSpPr/>
      </dsp:nvSpPr>
      <dsp:spPr>
        <a:xfrm>
          <a:off x="3646752"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47315" y="2716966"/>
          <a:ext cx="2652179" cy="867701"/>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Ne proto, abych odmítl nějaký text, ale aby je všechny analyzoval</a:t>
          </a:r>
        </a:p>
      </dsp:txBody>
      <dsp:txXfrm>
        <a:off x="3972729" y="2742380"/>
        <a:ext cx="2601351" cy="816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Díky </a:t>
          </a:r>
          <a:r>
            <a:rPr lang="cs-CZ" sz="1800" b="1" kern="1200" dirty="0">
              <a:effectLst>
                <a:outerShdw blurRad="38100" dist="38100" dir="2700000" algn="tl">
                  <a:srgbClr val="000000"/>
                </a:outerShdw>
              </a:effectLst>
            </a:rPr>
            <a:t>ně</a:t>
          </a:r>
          <a:r>
            <a:rPr lang="es-ES" sz="1800" b="1" kern="1200" dirty="0">
              <a:effectLst>
                <a:outerShdw blurRad="38100" dist="38100" dir="2700000" algn="tl">
                  <a:srgbClr val="000000"/>
                </a:outerShdw>
              </a:effectLst>
            </a:rPr>
            <a:t>mu vidíme sami sebe takové, jací skutečně jsme</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list Židům</a:t>
          </a:r>
          <a:r>
            <a:rPr lang="es-ES" sz="1800" b="1" kern="1200" dirty="0">
              <a:effectLst>
                <a:outerShdw blurRad="38100" dist="38100" dir="2700000" algn="tl">
                  <a:srgbClr val="000000"/>
                </a:outerShdw>
              </a:effectLst>
            </a:rPr>
            <a:t> 4,12)</a:t>
          </a:r>
          <a:endParaRPr lang="es-ES" sz="1800" kern="120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Odvrací nás od hříchu</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(Žalm 119</a:t>
          </a:r>
          <a:r>
            <a:rPr lang="cs-CZ" sz="1800" b="1" kern="1200" dirty="0">
              <a:effectLst>
                <a:outerShdw blurRad="38100" dist="38100" dir="2700000" algn="tl">
                  <a:srgbClr val="000000"/>
                </a:outerShdw>
              </a:effectLst>
            </a:rPr>
            <a:t>,</a:t>
          </a:r>
          <a:r>
            <a:rPr lang="es-ES" sz="1800" b="1" kern="1200" dirty="0">
              <a:effectLst>
                <a:outerShdw blurRad="38100" dist="38100" dir="2700000" algn="tl">
                  <a:srgbClr val="000000"/>
                </a:outerShdw>
              </a:effectLst>
            </a:rPr>
            <a:t>11)</a:t>
          </a:r>
          <a:endParaRPr lang="es-ES" sz="1800" kern="120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l-PL" sz="1800" b="1" kern="1200" dirty="0">
              <a:effectLst>
                <a:outerShdw blurRad="38100" dist="38100" dir="2700000" algn="tl">
                  <a:srgbClr val="000000"/>
                </a:outerShdw>
              </a:effectLst>
            </a:rPr>
            <a:t>Je potravou         pro naši duši           (Jeremiáš 15,16)</a:t>
          </a:r>
          <a:endParaRPr lang="es-ES" sz="1800" kern="120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Duchovně nás posiluje</a:t>
          </a:r>
          <a:r>
            <a:rPr lang="cs-CZ" sz="1800" b="1" kern="1200" dirty="0">
              <a:effectLst>
                <a:outerShdw blurRad="38100" dist="38100" dir="2700000" algn="tl">
                  <a:srgbClr val="000000"/>
                </a:outerShdw>
              </a:effectLst>
            </a:rPr>
            <a:t>              </a:t>
          </a:r>
          <a:r>
            <a:rPr lang="es-ES" sz="1800" b="1" kern="1200" dirty="0">
              <a:effectLst>
                <a:outerShdw blurRad="38100" dist="38100" dir="2700000" algn="tl">
                  <a:srgbClr val="000000"/>
                </a:outerShdw>
              </a:effectLst>
            </a:rPr>
            <a:t> (1.</a:t>
          </a:r>
          <a:r>
            <a:rPr lang="cs-CZ" sz="1800" b="1" kern="1200" dirty="0">
              <a:effectLst>
                <a:outerShdw blurRad="38100" dist="38100" dir="2700000" algn="tl">
                  <a:srgbClr val="000000"/>
                </a:outerShdw>
              </a:effectLst>
            </a:rPr>
            <a:t> list</a:t>
          </a:r>
          <a:r>
            <a:rPr lang="es-ES" sz="1800" b="1" kern="1200" dirty="0">
              <a:effectLst>
                <a:outerShdw blurRad="38100" dist="38100" dir="2700000" algn="tl">
                  <a:srgbClr val="000000"/>
                </a:outerShdw>
              </a:effectLst>
            </a:rPr>
            <a:t> Petr</a:t>
          </a:r>
          <a:r>
            <a:rPr lang="cs-CZ" sz="1800" b="1" kern="1200" dirty="0">
              <a:effectLst>
                <a:outerShdw blurRad="38100" dist="38100" dir="2700000" algn="tl">
                  <a:srgbClr val="000000"/>
                </a:outerShdw>
              </a:effectLst>
            </a:rPr>
            <a:t>ů</a:t>
          </a:r>
          <a:r>
            <a:rPr lang="es-ES" sz="1800" b="1" kern="1200" dirty="0">
              <a:effectLst>
                <a:outerShdw blurRad="38100" dist="38100" dir="2700000" algn="tl">
                  <a:srgbClr val="000000"/>
                </a:outerShdw>
              </a:effectLst>
            </a:rPr>
            <a:t>v 2</a:t>
          </a:r>
          <a:r>
            <a:rPr lang="cs-CZ" sz="1800" b="1" kern="1200" dirty="0">
              <a:effectLst>
                <a:outerShdw blurRad="38100" dist="38100" dir="2700000" algn="tl">
                  <a:srgbClr val="000000"/>
                </a:outerShdw>
              </a:effectLst>
            </a:rPr>
            <a:t>,</a:t>
          </a:r>
          <a:r>
            <a:rPr lang="es-ES" sz="1800" b="1" kern="1200" dirty="0">
              <a:effectLst>
                <a:outerShdw blurRad="38100" dist="38100" dir="2700000" algn="tl">
                  <a:srgbClr val="000000"/>
                </a:outerShdw>
              </a:effectLst>
            </a:rPr>
            <a:t>2)</a:t>
          </a:r>
          <a:endParaRPr lang="es-ES" sz="1800" kern="1200" dirty="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Dává život</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(J</a:t>
          </a:r>
          <a:r>
            <a:rPr lang="cs-CZ" sz="1800" b="1" kern="1200" dirty="0">
              <a:effectLst>
                <a:outerShdw blurRad="38100" dist="38100" dir="2700000" algn="tl">
                  <a:srgbClr val="000000"/>
                </a:outerShdw>
              </a:effectLst>
            </a:rPr>
            <a:t>a</a:t>
          </a:r>
          <a:r>
            <a:rPr lang="es-ES" sz="1800" b="1" kern="1200" dirty="0">
              <a:effectLst>
                <a:outerShdw blurRad="38100" dist="38100" dir="2700000" algn="tl">
                  <a:srgbClr val="000000"/>
                </a:outerShdw>
              </a:effectLst>
            </a:rPr>
            <a:t>n 6</a:t>
          </a:r>
          <a:r>
            <a:rPr lang="cs-CZ" sz="1800" b="1" kern="1200" dirty="0">
              <a:effectLst>
                <a:outerShdw blurRad="38100" dist="38100" dir="2700000" algn="tl">
                  <a:srgbClr val="000000"/>
                </a:outerShdw>
              </a:effectLst>
            </a:rPr>
            <a:t>,</a:t>
          </a:r>
          <a:r>
            <a:rPr lang="es-ES" sz="1800" b="1" kern="1200" dirty="0">
              <a:effectLst>
                <a:outerShdw blurRad="38100" dist="38100" dir="2700000" algn="tl">
                  <a:srgbClr val="000000"/>
                </a:outerShdw>
              </a:effectLst>
            </a:rPr>
            <a:t>63)</a:t>
          </a:r>
          <a:endParaRPr lang="es-ES" sz="1800" kern="120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Když přijímáme Bibli tímto způsobem...</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Ukazuje nám stav našeho vztahu s Bohem</a:t>
          </a: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Říká nám, jak tento vztah posílit</a:t>
          </a: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Zažíváme postupnou proměnu</a:t>
          </a: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Přibližování se k Ježíši</a:t>
          </a: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D</a:t>
          </a:r>
          <a:r>
            <a:rPr lang="cs-CZ" sz="2000" b="1" kern="1200" dirty="0" err="1">
              <a:solidFill>
                <a:prstClr val="black"/>
              </a:solidFill>
              <a:latin typeface="Aptos" panose="02110004020202020204"/>
              <a:ea typeface="+mn-ea"/>
              <a:cs typeface="+mn-cs"/>
            </a:rPr>
            <a:t>áv</a:t>
          </a:r>
          <a:r>
            <a:rPr lang="es-ES" sz="2000" b="1" kern="1200" dirty="0">
              <a:solidFill>
                <a:prstClr val="black"/>
              </a:solidFill>
              <a:latin typeface="Aptos" panose="02110004020202020204"/>
              <a:ea typeface="+mn-ea"/>
              <a:cs typeface="+mn-cs"/>
            </a:rPr>
            <a:t>á ná</a:t>
          </a:r>
          <a:r>
            <a:rPr lang="cs-CZ" sz="2000" b="1" kern="1200" dirty="0">
              <a:solidFill>
                <a:prstClr val="black"/>
              </a:solidFill>
              <a:latin typeface="Aptos" panose="02110004020202020204"/>
              <a:ea typeface="+mn-ea"/>
              <a:cs typeface="+mn-cs"/>
            </a:rPr>
            <a:t>m</a:t>
          </a:r>
          <a:r>
            <a:rPr lang="es-ES" sz="2000" b="1" kern="1200" dirty="0">
              <a:solidFill>
                <a:prstClr val="black"/>
              </a:solidFill>
              <a:latin typeface="Aptos" panose="02110004020202020204"/>
              <a:ea typeface="+mn-ea"/>
              <a:cs typeface="+mn-cs"/>
            </a:rPr>
            <a:t> moudr</a:t>
          </a:r>
          <a:r>
            <a:rPr lang="cs-CZ" sz="2000" b="1" kern="1200" dirty="0" err="1">
              <a:solidFill>
                <a:prstClr val="black"/>
              </a:solidFill>
              <a:latin typeface="Aptos" panose="02110004020202020204"/>
              <a:ea typeface="+mn-ea"/>
              <a:cs typeface="+mn-cs"/>
            </a:rPr>
            <a:t>ost</a:t>
          </a:r>
          <a:r>
            <a:rPr lang="cs-CZ" sz="2000" b="1" kern="1200" dirty="0">
              <a:solidFill>
                <a:prstClr val="black"/>
              </a:solidFill>
              <a:latin typeface="Aptos" panose="02110004020202020204"/>
              <a:ea typeface="+mn-ea"/>
              <a:cs typeface="+mn-cs"/>
            </a:rPr>
            <a:t> ke</a:t>
          </a:r>
          <a:r>
            <a:rPr lang="es-ES" sz="2000" b="1" kern="1200" dirty="0">
              <a:solidFill>
                <a:prstClr val="black"/>
              </a:solidFill>
              <a:latin typeface="Aptos" panose="02110004020202020204"/>
              <a:ea typeface="+mn-ea"/>
              <a:cs typeface="+mn-cs"/>
            </a:rPr>
            <a:t> spás</a:t>
          </a:r>
          <a:r>
            <a:rPr lang="cs-CZ" sz="2000" b="1" kern="1200" dirty="0">
              <a:solidFill>
                <a:prstClr val="black"/>
              </a:solidFill>
              <a:latin typeface="Aptos" panose="02110004020202020204"/>
              <a:ea typeface="+mn-ea"/>
              <a:cs typeface="+mn-cs"/>
            </a:rPr>
            <a:t>e</a:t>
          </a:r>
          <a:endParaRPr lang="es-ES" sz="2000" b="1" kern="1200" dirty="0">
            <a:solidFill>
              <a:prstClr val="black"/>
            </a:solidFill>
            <a:latin typeface="Aptos" panose="02110004020202020204"/>
            <a:ea typeface="+mn-ea"/>
            <a:cs typeface="+mn-cs"/>
          </a:endParaRP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Rosteme v poznání pravdy</a:t>
          </a: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dirty="0">
              <a:solidFill>
                <a:schemeClr val="tx1"/>
              </a:solidFill>
            </a:rPr>
            <a:t>Naše víra roste a sílí</a:t>
          </a:r>
          <a:endParaRPr lang="es-ES" sz="2000" b="1" kern="1200" dirty="0">
            <a:solidFill>
              <a:schemeClr val="tx1"/>
            </a:solidFill>
          </a:endParaRP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Máme naději</a:t>
          </a: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Jsme si vědomi, že nás čeká lepší, věčný a nádherný život</a:t>
          </a: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15/03/2026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290103" y="4625045"/>
            <a:ext cx="5659009" cy="1446550"/>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es-ES" sz="4400" b="1" dirty="0">
                <a:ln w="9525">
                  <a:noFill/>
                  <a:prstDash val="solid"/>
                </a:ln>
                <a:solidFill>
                  <a:schemeClr val="accent3">
                    <a:lumMod val="75000"/>
                  </a:schemeClr>
                </a:solidFill>
                <a:effectLst>
                  <a:outerShdw blurRad="12700" dist="38100" dir="2700000" algn="tl" rotWithShape="0">
                    <a:srgbClr val="6E471D"/>
                  </a:outerShdw>
                </a:effectLst>
              </a:rPr>
              <a:t>BIBL</a:t>
            </a:r>
            <a:r>
              <a:rPr lang="cs-CZ" sz="4400" b="1" dirty="0">
                <a:ln w="9525">
                  <a:noFill/>
                  <a:prstDash val="solid"/>
                </a:ln>
                <a:solidFill>
                  <a:schemeClr val="accent3">
                    <a:lumMod val="75000"/>
                  </a:schemeClr>
                </a:solidFill>
                <a:effectLst>
                  <a:outerShdw blurRad="12700" dist="38100" dir="2700000" algn="tl" rotWithShape="0">
                    <a:srgbClr val="6E471D"/>
                  </a:outerShdw>
                </a:effectLst>
              </a:rPr>
              <a:t>E V NAŠEM DUCHOVNÍM Ž</a:t>
            </a:r>
            <a:r>
              <a:rPr lang="es-ES" sz="4400" b="1" dirty="0">
                <a:ln w="9525">
                  <a:noFill/>
                  <a:prstDash val="solid"/>
                </a:ln>
                <a:solidFill>
                  <a:schemeClr val="accent3">
                    <a:lumMod val="75000"/>
                  </a:schemeClr>
                </a:solidFill>
                <a:effectLst>
                  <a:outerShdw blurRad="12700" dist="38100" dir="2700000" algn="tl" rotWithShape="0">
                    <a:srgbClr val="6E471D"/>
                  </a:outerShdw>
                </a:effectLst>
              </a:rPr>
              <a:t>I</a:t>
            </a:r>
            <a:r>
              <a:rPr lang="cs-CZ" sz="4400" b="1" dirty="0">
                <a:ln w="9525">
                  <a:noFill/>
                  <a:prstDash val="solid"/>
                </a:ln>
                <a:solidFill>
                  <a:schemeClr val="accent3">
                    <a:lumMod val="75000"/>
                  </a:schemeClr>
                </a:solidFill>
                <a:effectLst>
                  <a:outerShdw blurRad="12700" dist="38100" dir="2700000" algn="tl" rotWithShape="0">
                    <a:srgbClr val="6E471D"/>
                  </a:outerShdw>
                </a:effectLst>
              </a:rPr>
              <a:t>VOTĚ</a:t>
            </a:r>
            <a:endParaRPr lang="es-ES" sz="4400" b="1" dirty="0">
              <a:ln w="9525">
                <a:noFill/>
                <a:prstDash val="solid"/>
              </a:ln>
              <a:solidFill>
                <a:schemeClr val="accent3">
                  <a:lumMod val="75000"/>
                </a:schemeClr>
              </a:solidFill>
              <a:effectLst>
                <a:outerShdw blurRad="12700" dist="38100" dir="2700000" algn="tl" rotWithShape="0">
                  <a:srgbClr val="6E471D"/>
                </a:outerShdw>
              </a:effectLst>
            </a:endParaRP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196901" cy="338554"/>
          </a:xfrm>
          <a:prstGeom prst="rect">
            <a:avLst/>
          </a:prstGeom>
          <a:noFill/>
        </p:spPr>
        <p:txBody>
          <a:bodyPr wrap="none" rtlCol="0">
            <a:spAutoFit/>
          </a:bodyPr>
          <a:lstStyle/>
          <a:p>
            <a:r>
              <a:rPr lang="es-ES" sz="1600" b="1" dirty="0">
                <a:solidFill>
                  <a:srgbClr val="7B2807"/>
                </a:solidFill>
              </a:rPr>
              <a:t>Le</a:t>
            </a:r>
            <a:r>
              <a:rPr lang="cs-CZ" sz="1600" b="1" dirty="0">
                <a:solidFill>
                  <a:srgbClr val="7B2807"/>
                </a:solidFill>
              </a:rPr>
              <a:t>k</a:t>
            </a:r>
            <a:r>
              <a:rPr lang="es-ES" sz="1600" b="1" dirty="0">
                <a:solidFill>
                  <a:srgbClr val="7B2807"/>
                </a:solidFill>
              </a:rPr>
              <a:t>c</a:t>
            </a:r>
            <a:r>
              <a:rPr lang="cs-CZ" sz="1600" b="1" dirty="0">
                <a:solidFill>
                  <a:srgbClr val="7B2807"/>
                </a:solidFill>
              </a:rPr>
              <a:t>e</a:t>
            </a:r>
            <a:r>
              <a:rPr lang="es-ES" sz="1600" b="1" dirty="0">
                <a:solidFill>
                  <a:srgbClr val="7B2807"/>
                </a:solidFill>
              </a:rPr>
              <a:t> 4 </a:t>
            </a:r>
            <a:r>
              <a:rPr lang="cs-CZ" sz="1600" b="1" dirty="0">
                <a:solidFill>
                  <a:srgbClr val="7B2807"/>
                </a:solidFill>
              </a:rPr>
              <a:t>od 19. do</a:t>
            </a:r>
            <a:r>
              <a:rPr lang="es-ES" sz="1600" b="1" dirty="0">
                <a:solidFill>
                  <a:srgbClr val="7B2807"/>
                </a:solidFill>
              </a:rPr>
              <a:t> 25</a:t>
            </a:r>
            <a:r>
              <a:rPr lang="cs-CZ" sz="1600" b="1" dirty="0">
                <a:solidFill>
                  <a:srgbClr val="7B2807"/>
                </a:solidFill>
              </a:rPr>
              <a:t>.</a:t>
            </a:r>
            <a:r>
              <a:rPr lang="es-ES" sz="1600" b="1" dirty="0">
                <a:solidFill>
                  <a:srgbClr val="7B2807"/>
                </a:solidFill>
              </a:rPr>
              <a:t> d</a:t>
            </a:r>
            <a:r>
              <a:rPr lang="cs-CZ" sz="1600" b="1" dirty="0" err="1">
                <a:solidFill>
                  <a:srgbClr val="7B2807"/>
                </a:solidFill>
              </a:rPr>
              <a:t>ubna</a:t>
            </a:r>
            <a:r>
              <a:rPr lang="es-ES" sz="1600" b="1" dirty="0">
                <a:solidFill>
                  <a:srgbClr val="7B2807"/>
                </a:solidFill>
              </a:rPr>
              <a:t> 2026</a:t>
            </a: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1C4D68A-A56E-59FC-31EC-EEC15C5A1C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89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2880358043"/>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es-ES" sz="2000" b="1" dirty="0"/>
              <a:t>Bible je nejprodávanější knihou na světě, která pětkrát zvýšila prodeje druhého místa na seznamu. Ale nebylo tomu vždy tak.</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1938992"/>
          </a:xfrm>
          <a:prstGeom prst="rect">
            <a:avLst/>
          </a:prstGeom>
          <a:noFill/>
        </p:spPr>
        <p:txBody>
          <a:bodyPr wrap="square">
            <a:spAutoFit/>
          </a:bodyPr>
          <a:lstStyle/>
          <a:p>
            <a:pPr>
              <a:spcBef>
                <a:spcPts val="600"/>
              </a:spcBef>
            </a:pPr>
            <a:r>
              <a:rPr lang="es-ES" sz="2000" b="1" dirty="0"/>
              <a:t>Kdyby nebylo Boží zvláštní ochrany, Bible by už dávno zmizela. Proč? Co je na této knize tak zvláštního, že je zároveň tak milovaná i tak nenáviděná?</a:t>
            </a:r>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lvl="0">
              <a:spcBef>
                <a:spcPts val="600"/>
              </a:spcBef>
              <a:defRPr/>
            </a:pPr>
            <a:r>
              <a:rPr lang="es-ES" sz="2000" b="1" dirty="0">
                <a:solidFill>
                  <a:prstClr val="black"/>
                </a:solidFill>
              </a:rPr>
              <a:t>Byla doba, kdy vlastnictví Bible, její čtení nebo dokonce mluvení o ní mohlo být důvodem k uvěznění, mučení a dokonce i smrti.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cs-CZ"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NEJSILNĚJŠÍ ZBRAŇ</a:t>
            </a:r>
            <a:endPar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endParaRP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r>
              <a:rPr lang="cs-CZ"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Přijměte</a:t>
            </a: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 </a:t>
            </a:r>
            <a:r>
              <a:rPr lang="cs-CZ"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meč Ducha, jímž je slovo Boží</a:t>
            </a: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r>
              <a:rPr lang="cs-CZ"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list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Efe</a:t>
            </a:r>
            <a:r>
              <a:rPr lang="cs-CZ"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z</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s</a:t>
            </a:r>
            <a:r>
              <a:rPr lang="cs-CZ"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kým</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6</a:t>
            </a:r>
            <a:r>
              <a:rPr lang="cs-CZ"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080054"/>
            <a:ext cx="6848328" cy="1015663"/>
          </a:xfrm>
          <a:prstGeom prst="rect">
            <a:avLst/>
          </a:prstGeom>
          <a:noFill/>
        </p:spPr>
        <p:txBody>
          <a:bodyPr wrap="square" rtlCol="0">
            <a:spAutoFit/>
          </a:bodyPr>
          <a:lstStyle/>
          <a:p>
            <a:pPr>
              <a:spcBef>
                <a:spcPts val="600"/>
              </a:spcBef>
            </a:pPr>
            <a:r>
              <a:rPr lang="pl-PL" sz="2000" b="1" dirty="0"/>
              <a:t>Zamyslete se nad tím, čeho je Boží </a:t>
            </a:r>
            <a:r>
              <a:rPr lang="cs-CZ" sz="2000" i="1" dirty="0">
                <a:effectLst>
                  <a:outerShdw blurRad="38100" dist="38100" dir="2700000" algn="tl">
                    <a:srgbClr val="000000">
                      <a:alpha val="43137"/>
                    </a:srgbClr>
                  </a:outerShdw>
                </a:effectLst>
              </a:rPr>
              <a:t>mluvené</a:t>
            </a:r>
            <a:r>
              <a:rPr lang="es-ES" sz="2000" b="1" dirty="0"/>
              <a:t> </a:t>
            </a:r>
            <a:r>
              <a:rPr lang="cs-CZ" sz="2000" b="1" dirty="0"/>
              <a:t>slov</a:t>
            </a:r>
            <a:r>
              <a:rPr lang="es-ES" sz="2000" b="1" dirty="0"/>
              <a:t>o</a:t>
            </a:r>
            <a:r>
              <a:rPr lang="cs-CZ" sz="2000" b="1" dirty="0"/>
              <a:t> schopno</a:t>
            </a:r>
            <a:r>
              <a:rPr lang="es-ES" sz="2000" b="1" dirty="0"/>
              <a:t>: tvořit a dávat život (Žalm 33:6), nebo vzkřísit mrtvé (J</a:t>
            </a:r>
            <a:r>
              <a:rPr lang="cs-CZ" sz="2000" b="1" dirty="0"/>
              <a:t>a</a:t>
            </a:r>
            <a:r>
              <a:rPr lang="es-ES" sz="2000" b="1" dirty="0"/>
              <a:t>n 5</a:t>
            </a:r>
            <a:r>
              <a:rPr lang="cs-CZ" sz="2000" b="1" dirty="0"/>
              <a:t>,</a:t>
            </a:r>
            <a:r>
              <a:rPr lang="es-ES" sz="2000" b="1" dirty="0"/>
              <a:t>28-29).</a:t>
            </a: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es-ES" sz="2000" b="1" dirty="0"/>
              <a:t>Nechám ho to projít? Nenajdu si ve svém rozvrhu čas, kdy si budu moci číst Bibli? Čtení nás proměňuje a posiluje tváří v tvář našemu nejhoršímu nepříteli: ďáblu.</a:t>
            </a: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320158"/>
            <a:ext cx="5025332" cy="2554545"/>
          </a:xfrm>
          <a:prstGeom prst="rect">
            <a:avLst/>
          </a:prstGeom>
          <a:noFill/>
        </p:spPr>
        <p:txBody>
          <a:bodyPr wrap="square">
            <a:spAutoFit/>
          </a:bodyPr>
          <a:lstStyle/>
          <a:p>
            <a:pPr>
              <a:spcBef>
                <a:spcPts val="600"/>
              </a:spcBef>
            </a:pPr>
            <a:r>
              <a:rPr lang="es-ES" sz="2000" b="1" dirty="0"/>
              <a:t>Satan ví, že je bezmocný před mocí Bible. Z tohoto důvodu se ho pokusil fyzicky zničit. Neuspěl, protože biblické společnosti začaly distribuovat tisíce výtisků. Pak se ji snažil zdiskreditovat silnou kritikou. Teď se snažte zabránit tomu, abychom to četli a zabírali čas čímkoli jiným.</a:t>
            </a:r>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2046218"/>
            <a:ext cx="6848327" cy="1323439"/>
          </a:xfrm>
          <a:prstGeom prst="rect">
            <a:avLst/>
          </a:prstGeom>
          <a:noFill/>
        </p:spPr>
        <p:txBody>
          <a:bodyPr wrap="square">
            <a:spAutoFit/>
          </a:bodyPr>
          <a:lstStyle/>
          <a:p>
            <a:pPr lvl="0">
              <a:spcBef>
                <a:spcPts val="600"/>
              </a:spcBef>
              <a:defRPr/>
            </a:pPr>
            <a:r>
              <a:rPr lang="es-ES" sz="2000" b="1" dirty="0">
                <a:solidFill>
                  <a:prstClr val="black"/>
                </a:solidFill>
              </a:rPr>
              <a:t>Co může Bible, Boží psané slovo, udělat? Má moc nás bránit (</a:t>
            </a:r>
            <a:r>
              <a:rPr lang="cs-CZ" sz="2000" b="1" dirty="0">
                <a:solidFill>
                  <a:prstClr val="black"/>
                </a:solidFill>
              </a:rPr>
              <a:t>list </a:t>
            </a:r>
            <a:r>
              <a:rPr lang="es-ES" sz="2000" b="1" dirty="0">
                <a:solidFill>
                  <a:prstClr val="black"/>
                </a:solidFill>
              </a:rPr>
              <a:t>Ef</a:t>
            </a:r>
            <a:r>
              <a:rPr lang="cs-CZ" sz="2000" b="1" dirty="0" err="1">
                <a:solidFill>
                  <a:prstClr val="black"/>
                </a:solidFill>
              </a:rPr>
              <a:t>ezským</a:t>
            </a:r>
            <a:r>
              <a:rPr lang="es-ES" sz="2000" b="1" dirty="0">
                <a:solidFill>
                  <a:prstClr val="black"/>
                </a:solidFill>
              </a:rPr>
              <a:t> 6</a:t>
            </a:r>
            <a:r>
              <a:rPr lang="cs-CZ" sz="2000" b="1" dirty="0">
                <a:solidFill>
                  <a:prstClr val="black"/>
                </a:solidFill>
              </a:rPr>
              <a:t>,</a:t>
            </a:r>
            <a:r>
              <a:rPr lang="es-ES" sz="2000" b="1" dirty="0">
                <a:solidFill>
                  <a:prstClr val="black"/>
                </a:solidFill>
              </a:rPr>
              <a:t>17b) a proměnit (</a:t>
            </a:r>
            <a:r>
              <a:rPr lang="cs-CZ" sz="2000" b="1" dirty="0">
                <a:solidFill>
                  <a:prstClr val="black"/>
                </a:solidFill>
              </a:rPr>
              <a:t>list </a:t>
            </a:r>
            <a:r>
              <a:rPr lang="es-ES" sz="2000" b="1" dirty="0">
                <a:solidFill>
                  <a:prstClr val="black"/>
                </a:solidFill>
              </a:rPr>
              <a:t>Žid</a:t>
            </a:r>
            <a:r>
              <a:rPr lang="cs-CZ" sz="2000" b="1" dirty="0" err="1">
                <a:solidFill>
                  <a:prstClr val="black"/>
                </a:solidFill>
              </a:rPr>
              <a:t>ům</a:t>
            </a:r>
            <a:r>
              <a:rPr lang="es-ES" sz="2000" b="1" dirty="0">
                <a:solidFill>
                  <a:prstClr val="black"/>
                </a:solidFill>
              </a:rPr>
              <a:t> 4</a:t>
            </a:r>
            <a:r>
              <a:rPr lang="cs-CZ" sz="2000" b="1" dirty="0">
                <a:solidFill>
                  <a:prstClr val="black"/>
                </a:solidFill>
              </a:rPr>
              <a:t>,</a:t>
            </a:r>
            <a:r>
              <a:rPr lang="es-ES" sz="2000" b="1" dirty="0">
                <a:solidFill>
                  <a:prstClr val="black"/>
                </a:solidFill>
              </a:rPr>
              <a:t>12). Ježíš použil Bibli k obraně proti pokušení</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(M</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cs-CZ" sz="2000" b="1" i="0" u="none" strike="noStrike" kern="1200" cap="none" spc="0" normalizeH="0" baseline="0" noProof="0" dirty="0" err="1">
                <a:ln>
                  <a:noFill/>
                </a:ln>
                <a:solidFill>
                  <a:prstClr val="black"/>
                </a:solidFill>
                <a:effectLst/>
                <a:uLnTx/>
                <a:uFillTx/>
                <a:latin typeface="Aptos" panose="02110004020202020204"/>
                <a:ea typeface="+mn-ea"/>
                <a:cs typeface="+mn-cs"/>
              </a:rPr>
              <a:t>ouš</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4</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4</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7</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10).</a:t>
            </a: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cs-CZ" sz="3600" b="1" dirty="0">
                <a:ln w="0"/>
                <a:effectLst>
                  <a:outerShdw blurRad="38100" dist="19050" dir="2700000" algn="tl" rotWithShape="0">
                    <a:schemeClr val="accent6"/>
                  </a:outerShdw>
                </a:effectLst>
              </a:rPr>
              <a:t>PÍSMO JAKO AUTORITA - </a:t>
            </a:r>
            <a:r>
              <a:rPr lang="cs-CZ" sz="3600" dirty="0">
                <a:ln w="0"/>
                <a:solidFill>
                  <a:schemeClr val="bg1"/>
                </a:solidFill>
                <a:effectLst>
                  <a:outerShdw blurRad="38100" dist="19050" dir="2700000" algn="tl" rotWithShape="0">
                    <a:schemeClr val="dk1">
                      <a:alpha val="40000"/>
                    </a:schemeClr>
                  </a:outerShdw>
                </a:effectLst>
                <a:highlight>
                  <a:srgbClr val="008000"/>
                </a:highlight>
              </a:rPr>
              <a:t>SPRÁVNÉ</a:t>
            </a:r>
            <a:r>
              <a:rPr lang="es-ES" sz="3600" dirty="0">
                <a:ln w="0"/>
                <a:effectLst>
                  <a:outerShdw blurRad="38100" dist="19050" dir="2700000" algn="tl" rotWithShape="0">
                    <a:schemeClr val="dk1">
                      <a:alpha val="40000"/>
                    </a:schemeClr>
                  </a:outerShdw>
                </a:effectLst>
              </a:rPr>
              <a:t> </a:t>
            </a:r>
            <a:r>
              <a:rPr lang="cs-CZ" sz="3600" b="1" dirty="0">
                <a:ln w="0"/>
                <a:effectLst>
                  <a:outerShdw blurRad="38100" dist="19050" dir="2700000" algn="tl" rotWithShape="0">
                    <a:schemeClr val="accent6"/>
                  </a:outerShdw>
                </a:effectLst>
              </a:rPr>
              <a:t>A </a:t>
            </a:r>
            <a:r>
              <a:rPr lang="es-ES" sz="3600" dirty="0">
                <a:ln w="0"/>
                <a:solidFill>
                  <a:schemeClr val="bg1"/>
                </a:solidFill>
                <a:effectLst>
                  <a:outerShdw blurRad="38100" dist="19050" dir="2700000" algn="tl" rotWithShape="0">
                    <a:schemeClr val="dk1">
                      <a:alpha val="40000"/>
                    </a:schemeClr>
                  </a:outerShdw>
                </a:effectLst>
                <a:highlight>
                  <a:srgbClr val="800000"/>
                </a:highlight>
              </a:rPr>
              <a:t>N</a:t>
            </a:r>
            <a:r>
              <a:rPr lang="cs-CZ" sz="3600" dirty="0">
                <a:ln w="0"/>
                <a:solidFill>
                  <a:schemeClr val="bg1"/>
                </a:solidFill>
                <a:effectLst>
                  <a:outerShdw blurRad="38100" dist="19050" dir="2700000" algn="tl" rotWithShape="0">
                    <a:schemeClr val="dk1">
                      <a:alpha val="40000"/>
                    </a:schemeClr>
                  </a:outerShdw>
                </a:effectLst>
                <a:highlight>
                  <a:srgbClr val="800000"/>
                </a:highlight>
              </a:rPr>
              <a:t>ESPRÁVNÉ</a:t>
            </a:r>
            <a:r>
              <a:rPr lang="cs-CZ" dirty="0"/>
              <a:t>  </a:t>
            </a:r>
            <a:r>
              <a:rPr lang="cs-CZ" sz="3600" b="1" dirty="0">
                <a:effectLst>
                  <a:outerShdw blurRad="38100" dist="38100" dir="2700000" algn="tl">
                    <a:srgbClr val="000000">
                      <a:alpha val="43137"/>
                    </a:srgbClr>
                  </a:outerShdw>
                </a:effectLst>
              </a:rPr>
              <a:t>FORMY</a:t>
            </a:r>
            <a:endParaRPr lang="es-ES" sz="3600" b="1" dirty="0">
              <a:ln w="0"/>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a:t>
            </a:r>
            <a:r>
              <a:rPr lang="cs-CZ" b="1" dirty="0">
                <a:solidFill>
                  <a:srgbClr val="7030A0"/>
                </a:solidFill>
                <a:latin typeface="Comic Sans MS" panose="030F0702030302020204" pitchFamily="66" charset="0"/>
              </a:rPr>
              <a:t>Usiluj o to, aby ses před Bohem osvědčil jako dělník, který se nemá zač stydět,                            protože správně zvěstuje slovo pravdy</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(2</a:t>
            </a:r>
            <a:r>
              <a:rPr lang="cs-CZ" sz="1400" b="1" dirty="0">
                <a:solidFill>
                  <a:srgbClr val="7030A0"/>
                </a:solidFill>
                <a:latin typeface="Comic Sans MS" panose="030F0702030302020204" pitchFamily="66" charset="0"/>
              </a:rPr>
              <a:t>. list</a:t>
            </a:r>
            <a:r>
              <a:rPr lang="es-ES" sz="1400" b="1" dirty="0">
                <a:solidFill>
                  <a:srgbClr val="7030A0"/>
                </a:solidFill>
                <a:latin typeface="Comic Sans MS" panose="030F0702030302020204" pitchFamily="66" charset="0"/>
              </a:rPr>
              <a:t> Timoteo</a:t>
            </a:r>
            <a:r>
              <a:rPr lang="cs-CZ" sz="1400" b="1" dirty="0" err="1">
                <a:solidFill>
                  <a:srgbClr val="7030A0"/>
                </a:solidFill>
                <a:latin typeface="Comic Sans MS" panose="030F0702030302020204" pitchFamily="66" charset="0"/>
              </a:rPr>
              <a:t>vi</a:t>
            </a:r>
            <a:r>
              <a:rPr lang="es-ES" sz="1400" b="1" dirty="0">
                <a:solidFill>
                  <a:srgbClr val="7030A0"/>
                </a:solidFill>
                <a:latin typeface="Comic Sans MS" panose="030F0702030302020204" pitchFamily="66" charset="0"/>
              </a:rPr>
              <a:t> 2</a:t>
            </a:r>
            <a:r>
              <a:rPr lang="cs-CZ" sz="1400" b="1" dirty="0">
                <a:solidFill>
                  <a:srgbClr val="7030A0"/>
                </a:solidFill>
                <a:latin typeface="Comic Sans MS" panose="030F0702030302020204" pitchFamily="66" charset="0"/>
              </a:rPr>
              <a:t>,</a:t>
            </a:r>
            <a:r>
              <a:rPr lang="es-ES" sz="1400" b="1" dirty="0">
                <a:solidFill>
                  <a:srgbClr val="7030A0"/>
                </a:solidFill>
                <a:latin typeface="Comic Sans MS" panose="030F0702030302020204" pitchFamily="66" charset="0"/>
              </a:rPr>
              <a:t>15)</a:t>
            </a:r>
            <a:endParaRPr lang="es-ES" sz="1100" b="1"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1399819904"/>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es-ES" sz="2000" b="1" dirty="0"/>
              <a:t>Naše studium Bible musí být racionální, ale náš rozum se musí podřídit moci Ducha svatého, abychom správně rozpoznali biblické poselství.</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es-ES" sz="2000" b="1" dirty="0"/>
              <a:t>Proč? Protože náš důvod je omezený a není vždy spolehlivý. Proto bychom při studiu Bible měli hledat moudrost jejího Autora.</a:t>
            </a:r>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BIBLI</a:t>
            </a:r>
            <a:r>
              <a:rPr lang="cs-CZ"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CKÁ PRAVDA</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138773"/>
          </a:xfrm>
          <a:prstGeom prst="rect">
            <a:avLst/>
          </a:prstGeom>
          <a:noFill/>
        </p:spPr>
        <p:txBody>
          <a:bodyPr wrap="square">
            <a:spAutoFit/>
          </a:bodyP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cs-CZ"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To hlavní v tvém slovu je pravda, každý soud tvé spravedlnosti je věčný</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(Salmo 119</a:t>
            </a:r>
            <a:r>
              <a:rPr lang="cs-CZ"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160)</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323439"/>
          </a:xfrm>
          <a:prstGeom prst="rect">
            <a:avLst/>
          </a:prstGeom>
          <a:noFill/>
        </p:spPr>
        <p:txBody>
          <a:bodyPr wrap="square" rtlCol="0">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V naší společnosti, a dokonce i mezi křesťanskými kruhy, panuje názor, že pravda je relativní, že neexistuje pravda, která by zůstala stálá a neměnná v čase.</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Každé tvrzení, jakákoli pravda, musí být dokázána Biblí. Když existuje rozpor mezi tím, co považujeme za pravdu, a tím, co Bible potvrzuje, existují dvě možnosti: buď se mýlíme; nebo Bibli špatně interpretujeme.</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Bible však, jako Boží slovo, tvrdí, že </a:t>
            </a:r>
            <a:r>
              <a:rPr lang="cs-CZ" sz="2000" b="1" dirty="0">
                <a:solidFill>
                  <a:schemeClr val="bg1"/>
                </a:solidFill>
                <a:effectLst>
                  <a:glow rad="127000">
                    <a:srgbClr val="501F1A"/>
                  </a:glow>
                  <a:outerShdw blurRad="38100" dist="38100" dir="2700000" algn="tl">
                    <a:srgbClr val="000000"/>
                  </a:outerShdw>
                </a:effectLst>
              </a:rPr>
              <a:t>má</a:t>
            </a:r>
            <a:r>
              <a:rPr lang="es-ES" sz="2000" b="1" dirty="0">
                <a:solidFill>
                  <a:schemeClr val="bg1"/>
                </a:solidFill>
                <a:effectLst>
                  <a:glow rad="127000">
                    <a:srgbClr val="501F1A"/>
                  </a:glow>
                  <a:outerShdw blurRad="38100" dist="38100" dir="2700000" algn="tl">
                    <a:srgbClr val="000000"/>
                  </a:outerShdw>
                </a:effectLst>
              </a:rPr>
              <a:t>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absolut</a:t>
            </a:r>
            <a:r>
              <a:rPr lang="cs-CZ" sz="2000" b="1" dirty="0">
                <a:solidFill>
                  <a:schemeClr val="accent4">
                    <a:lumMod val="40000"/>
                    <a:lumOff val="60000"/>
                  </a:schemeClr>
                </a:solidFill>
                <a:effectLst>
                  <a:glow rad="127000">
                    <a:srgbClr val="501F1A"/>
                  </a:glow>
                  <a:outerShdw blurRad="38100" dist="38100" dir="2700000" algn="tl">
                    <a:srgbClr val="000000"/>
                  </a:outerShdw>
                </a:effectLst>
              </a:rPr>
              <a:t>ní </a:t>
            </a:r>
            <a:r>
              <a:rPr lang="cs-CZ" sz="2000" b="1" dirty="0" err="1">
                <a:solidFill>
                  <a:schemeClr val="accent4">
                    <a:lumMod val="40000"/>
                    <a:lumOff val="60000"/>
                  </a:schemeClr>
                </a:solidFill>
                <a:effectLst>
                  <a:glow rad="127000">
                    <a:srgbClr val="501F1A"/>
                  </a:glow>
                  <a:outerShdw blurRad="38100" dist="38100" dir="2700000" algn="tl">
                    <a:srgbClr val="000000"/>
                  </a:outerShdw>
                </a:effectLst>
              </a:rPr>
              <a:t>pr</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a</a:t>
            </a:r>
            <a:r>
              <a:rPr lang="cs-CZ" sz="2000" b="1" dirty="0" err="1">
                <a:solidFill>
                  <a:schemeClr val="accent4">
                    <a:lumMod val="40000"/>
                    <a:lumOff val="60000"/>
                  </a:schemeClr>
                </a:solidFill>
                <a:effectLst>
                  <a:glow rad="127000">
                    <a:srgbClr val="501F1A"/>
                  </a:glow>
                  <a:outerShdw blurRad="38100" dist="38100" dir="2700000" algn="tl">
                    <a:srgbClr val="000000"/>
                  </a:outerShdw>
                </a:effectLst>
              </a:rPr>
              <a:t>vdu</a:t>
            </a:r>
            <a:r>
              <a:rPr lang="es-ES" sz="2000" b="1" dirty="0">
                <a:solidFill>
                  <a:schemeClr val="bg1"/>
                </a:solidFill>
                <a:effectLst>
                  <a:glow rad="127000">
                    <a:srgbClr val="501F1A"/>
                  </a:glow>
                  <a:outerShdw blurRad="38100" dist="38100" dir="2700000" algn="tl">
                    <a:srgbClr val="000000"/>
                  </a:outerShdw>
                </a:effectLst>
              </a:rPr>
              <a:t> (</a:t>
            </a:r>
            <a:r>
              <a:rPr lang="cs-CZ" sz="2000" b="1" dirty="0">
                <a:solidFill>
                  <a:schemeClr val="bg1"/>
                </a:solidFill>
                <a:effectLst>
                  <a:glow rad="127000">
                    <a:srgbClr val="501F1A"/>
                  </a:glow>
                  <a:outerShdw blurRad="38100" dist="38100" dir="2700000" algn="tl">
                    <a:srgbClr val="000000"/>
                  </a:outerShdw>
                </a:effectLst>
              </a:rPr>
              <a:t>Žalm</a:t>
            </a:r>
            <a:r>
              <a:rPr lang="es-ES" sz="2000" b="1" dirty="0">
                <a:solidFill>
                  <a:schemeClr val="bg1"/>
                </a:solidFill>
                <a:effectLst>
                  <a:glow rad="127000">
                    <a:srgbClr val="501F1A"/>
                  </a:glow>
                  <a:outerShdw blurRad="38100" dist="38100" dir="2700000" algn="tl">
                    <a:srgbClr val="000000"/>
                  </a:outerShdw>
                </a:effectLst>
              </a:rPr>
              <a:t> 119</a:t>
            </a:r>
            <a:r>
              <a:rPr lang="cs-CZ" sz="2000" b="1" dirty="0">
                <a:solidFill>
                  <a:schemeClr val="bg1"/>
                </a:solidFill>
                <a:effectLst>
                  <a:glow rad="127000">
                    <a:srgbClr val="501F1A"/>
                  </a:glow>
                  <a:outerShdw blurRad="38100" dist="38100" dir="2700000" algn="tl">
                    <a:srgbClr val="000000"/>
                  </a:outerShdw>
                </a:effectLst>
              </a:rPr>
              <a:t>,</a:t>
            </a:r>
            <a:r>
              <a:rPr lang="es-ES" sz="2000" b="1" dirty="0">
                <a:solidFill>
                  <a:schemeClr val="bg1"/>
                </a:solidFill>
                <a:effectLst>
                  <a:glow rad="127000">
                    <a:srgbClr val="501F1A"/>
                  </a:glow>
                  <a:outerShdw blurRad="38100" dist="38100" dir="2700000" algn="tl">
                    <a:srgbClr val="000000"/>
                  </a:outerShdw>
                </a:effectLst>
              </a:rPr>
              <a:t>160; J</a:t>
            </a:r>
            <a:r>
              <a:rPr lang="cs-CZ" sz="2000" b="1" dirty="0">
                <a:solidFill>
                  <a:schemeClr val="bg1"/>
                </a:solidFill>
                <a:effectLst>
                  <a:glow rad="127000">
                    <a:srgbClr val="501F1A"/>
                  </a:glow>
                  <a:outerShdw blurRad="38100" dist="38100" dir="2700000" algn="tl">
                    <a:srgbClr val="000000"/>
                  </a:outerShdw>
                </a:effectLst>
              </a:rPr>
              <a:t>a</a:t>
            </a:r>
            <a:r>
              <a:rPr lang="es-ES" sz="2000" b="1" dirty="0">
                <a:solidFill>
                  <a:schemeClr val="bg1"/>
                </a:solidFill>
                <a:effectLst>
                  <a:glow rad="127000">
                    <a:srgbClr val="501F1A"/>
                  </a:glow>
                  <a:outerShdw blurRad="38100" dist="38100" dir="2700000" algn="tl">
                    <a:srgbClr val="000000"/>
                  </a:outerShdw>
                </a:effectLst>
              </a:rPr>
              <a:t>n 17</a:t>
            </a:r>
            <a:r>
              <a:rPr lang="cs-CZ" sz="2000" b="1" dirty="0">
                <a:solidFill>
                  <a:schemeClr val="bg1"/>
                </a:solidFill>
                <a:effectLst>
                  <a:glow rad="127000">
                    <a:srgbClr val="501F1A"/>
                  </a:glow>
                  <a:outerShdw blurRad="38100" dist="38100" dir="2700000" algn="tl">
                    <a:srgbClr val="000000"/>
                  </a:outerShdw>
                </a:effectLst>
              </a:rPr>
              <a:t>,</a:t>
            </a:r>
            <a:r>
              <a:rPr lang="es-ES" sz="2000" b="1" dirty="0">
                <a:solidFill>
                  <a:schemeClr val="bg1"/>
                </a:solidFill>
                <a:effectLst>
                  <a:glow rad="127000">
                    <a:srgbClr val="501F1A"/>
                  </a:glow>
                  <a:outerShdw blurRad="38100" dist="38100" dir="2700000" algn="tl">
                    <a:srgbClr val="000000"/>
                  </a:outerShdw>
                </a:effectLst>
              </a:rPr>
              <a:t>17; </a:t>
            </a:r>
            <a:r>
              <a:rPr lang="cs-CZ" sz="2000" b="1" dirty="0">
                <a:solidFill>
                  <a:schemeClr val="bg1"/>
                </a:solidFill>
                <a:effectLst>
                  <a:glow rad="127000">
                    <a:srgbClr val="501F1A"/>
                  </a:glow>
                  <a:outerShdw blurRad="38100" dist="38100" dir="2700000" algn="tl">
                    <a:srgbClr val="000000"/>
                  </a:outerShdw>
                </a:effectLst>
              </a:rPr>
              <a:t>list Jakubův</a:t>
            </a:r>
            <a:r>
              <a:rPr lang="es-ES" sz="2000" b="1" dirty="0">
                <a:solidFill>
                  <a:schemeClr val="bg1"/>
                </a:solidFill>
                <a:effectLst>
                  <a:glow rad="127000">
                    <a:srgbClr val="501F1A"/>
                  </a:glow>
                  <a:outerShdw blurRad="38100" dist="38100" dir="2700000" algn="tl">
                    <a:srgbClr val="000000"/>
                  </a:outerShdw>
                </a:effectLst>
              </a:rPr>
              <a:t> 1</a:t>
            </a:r>
            <a:r>
              <a:rPr lang="cs-CZ" sz="2000" b="1" dirty="0">
                <a:solidFill>
                  <a:schemeClr val="bg1"/>
                </a:solidFill>
                <a:effectLst>
                  <a:glow rad="127000">
                    <a:srgbClr val="501F1A"/>
                  </a:glow>
                  <a:outerShdw blurRad="38100" dist="38100" dir="2700000" algn="tl">
                    <a:srgbClr val="000000"/>
                  </a:outerShdw>
                </a:effectLst>
              </a:rPr>
              <a:t>,</a:t>
            </a:r>
            <a:r>
              <a:rPr lang="es-ES" sz="2000" b="1" dirty="0">
                <a:solidFill>
                  <a:schemeClr val="bg1"/>
                </a:solidFill>
                <a:effectLst>
                  <a:glow rad="127000">
                    <a:srgbClr val="501F1A"/>
                  </a:glow>
                  <a:outerShdw blurRad="38100" dist="38100" dir="2700000" algn="tl">
                    <a:srgbClr val="000000"/>
                  </a:outerShdw>
                </a:effectLst>
              </a:rPr>
              <a:t>18). Tvrdí, že je </a:t>
            </a:r>
            <a:r>
              <a:rPr lang="cs-CZ" sz="2000" b="1" dirty="0">
                <a:solidFill>
                  <a:schemeClr val="accent4">
                    <a:lumMod val="40000"/>
                    <a:lumOff val="60000"/>
                  </a:schemeClr>
                </a:solidFill>
                <a:effectLst>
                  <a:glow rad="127000">
                    <a:srgbClr val="501F1A"/>
                  </a:glow>
                  <a:outerShdw blurRad="38100" dist="38100" dir="2700000" algn="tl">
                    <a:srgbClr val="000000"/>
                  </a:outerShdw>
                </a:effectLst>
              </a:rPr>
              <a:t>ryzí</a:t>
            </a:r>
            <a:r>
              <a:rPr lang="es-ES" sz="2000" b="1" dirty="0">
                <a:solidFill>
                  <a:schemeClr val="bg1"/>
                </a:solidFill>
                <a:effectLst>
                  <a:glow rad="127000">
                    <a:srgbClr val="501F1A"/>
                  </a:glow>
                  <a:outerShdw blurRad="38100" dist="38100" dir="2700000" algn="tl">
                    <a:srgbClr val="000000"/>
                  </a:outerShdw>
                </a:effectLst>
              </a:rPr>
              <a:t> </a:t>
            </a:r>
            <a:r>
              <a:rPr lang="cs-CZ" sz="2000" b="1" dirty="0">
                <a:solidFill>
                  <a:schemeClr val="bg1"/>
                </a:solidFill>
                <a:effectLst>
                  <a:glow rad="127000">
                    <a:srgbClr val="501F1A"/>
                  </a:glow>
                  <a:outerShdw blurRad="38100" dist="38100" dir="2700000" algn="tl">
                    <a:srgbClr val="000000"/>
                  </a:outerShdw>
                </a:effectLst>
              </a:rPr>
              <a:t>a je</a:t>
            </a:r>
            <a:r>
              <a:rPr lang="es-ES" sz="2000" b="1" dirty="0">
                <a:solidFill>
                  <a:schemeClr val="bg1"/>
                </a:solidFill>
                <a:effectLst>
                  <a:glow rad="127000">
                    <a:srgbClr val="501F1A"/>
                  </a:glow>
                  <a:outerShdw blurRad="38100" dist="38100" dir="2700000" algn="tl">
                    <a:srgbClr val="000000"/>
                  </a:outerShdw>
                </a:effectLst>
              </a:rPr>
              <a:t> </a:t>
            </a:r>
            <a:r>
              <a:rPr lang="cs-CZ" sz="2000" b="1" dirty="0">
                <a:solidFill>
                  <a:schemeClr val="accent4">
                    <a:lumMod val="40000"/>
                    <a:lumOff val="60000"/>
                  </a:schemeClr>
                </a:solidFill>
                <a:effectLst>
                  <a:glow rad="127000">
                    <a:srgbClr val="501F1A"/>
                  </a:glow>
                  <a:outerShdw blurRad="38100" dist="38100" dir="2700000" algn="tl">
                    <a:srgbClr val="000000"/>
                  </a:outerShdw>
                </a:effectLst>
              </a:rPr>
              <a:t>o</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chranný</a:t>
            </a:r>
            <a:r>
              <a:rPr lang="cs-CZ" sz="2000" b="1" dirty="0">
                <a:solidFill>
                  <a:schemeClr val="accent4">
                    <a:lumMod val="40000"/>
                    <a:lumOff val="60000"/>
                  </a:schemeClr>
                </a:solidFill>
                <a:effectLst>
                  <a:glow rad="127000">
                    <a:srgbClr val="501F1A"/>
                  </a:glow>
                  <a:outerShdw blurRad="38100" dist="38100" dir="2700000" algn="tl">
                    <a:srgbClr val="000000"/>
                  </a:outerShdw>
                </a:effectLst>
              </a:rPr>
              <a:t>m</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 štít</a:t>
            </a:r>
            <a:r>
              <a:rPr lang="cs-CZ" sz="2000" b="1" dirty="0" err="1">
                <a:solidFill>
                  <a:schemeClr val="accent4">
                    <a:lumMod val="40000"/>
                    <a:lumOff val="60000"/>
                  </a:schemeClr>
                </a:solidFill>
                <a:effectLst>
                  <a:glow rad="127000">
                    <a:srgbClr val="501F1A"/>
                  </a:glow>
                  <a:outerShdw blurRad="38100" dist="38100" dir="2700000" algn="tl">
                    <a:srgbClr val="000000"/>
                  </a:outerShdw>
                </a:effectLst>
              </a:rPr>
              <a:t>em</a:t>
            </a:r>
            <a:r>
              <a:rPr lang="es-ES" sz="2000" b="1" dirty="0">
                <a:solidFill>
                  <a:schemeClr val="bg1"/>
                </a:solidFill>
                <a:effectLst>
                  <a:glow rad="127000">
                    <a:srgbClr val="501F1A"/>
                  </a:glow>
                  <a:outerShdw blurRad="38100" dist="38100" dir="2700000" algn="tl">
                    <a:srgbClr val="000000"/>
                  </a:outerShdw>
                </a:effectLst>
              </a:rPr>
              <a:t> proti lidské sofistické teorii </a:t>
            </a:r>
            <a:r>
              <a:rPr lang="cs-CZ" sz="2000" b="1" dirty="0">
                <a:solidFill>
                  <a:schemeClr val="bg1"/>
                </a:solidFill>
                <a:effectLst>
                  <a:glow rad="127000">
                    <a:srgbClr val="501F1A"/>
                  </a:glow>
                  <a:outerShdw blurRad="38100" dist="38100" dir="2700000" algn="tl">
                    <a:srgbClr val="000000"/>
                  </a:outerShdw>
                </a:effectLst>
              </a:rPr>
              <a:t>    </a:t>
            </a:r>
            <a:r>
              <a:rPr lang="es-ES" sz="2000" b="1" dirty="0">
                <a:solidFill>
                  <a:schemeClr val="bg1"/>
                </a:solidFill>
                <a:effectLst>
                  <a:glow rad="127000">
                    <a:srgbClr val="501F1A"/>
                  </a:glow>
                  <a:outerShdw blurRad="38100" dist="38100" dir="2700000" algn="tl">
                    <a:srgbClr val="000000"/>
                  </a:outerShdw>
                </a:effectLst>
              </a:rPr>
              <a:t>(Přísloví 30</a:t>
            </a:r>
            <a:r>
              <a:rPr lang="cs-CZ" sz="2000" b="1" dirty="0">
                <a:solidFill>
                  <a:schemeClr val="bg1"/>
                </a:solidFill>
                <a:effectLst>
                  <a:glow rad="127000">
                    <a:srgbClr val="501F1A"/>
                  </a:glow>
                  <a:outerShdw blurRad="38100" dist="38100" dir="2700000" algn="tl">
                    <a:srgbClr val="000000"/>
                  </a:outerShdw>
                </a:effectLst>
              </a:rPr>
              <a:t>,</a:t>
            </a:r>
            <a:r>
              <a:rPr lang="es-ES" sz="2000" b="1" dirty="0">
                <a:solidFill>
                  <a:schemeClr val="bg1"/>
                </a:solidFill>
                <a:effectLst>
                  <a:glow rad="127000">
                    <a:srgbClr val="501F1A"/>
                  </a:glow>
                  <a:outerShdw blurRad="38100" dist="38100" dir="2700000" algn="tl">
                    <a:srgbClr val="000000"/>
                  </a:outerShdw>
                </a:effectLst>
              </a:rPr>
              <a:t>5). Pokud k tomu přidáme některou ze svých "pravd", můžeme být před Bohem považováni za lháře (Přísloví 30</a:t>
            </a:r>
            <a:r>
              <a:rPr lang="cs-CZ" sz="2000" b="1" dirty="0">
                <a:solidFill>
                  <a:schemeClr val="bg1"/>
                </a:solidFill>
                <a:effectLst>
                  <a:glow rad="127000">
                    <a:srgbClr val="501F1A"/>
                  </a:glow>
                  <a:outerShdw blurRad="38100" dist="38100" dir="2700000" algn="tl">
                    <a:srgbClr val="000000"/>
                  </a:outerShdw>
                </a:effectLst>
              </a:rPr>
              <a:t>,</a:t>
            </a:r>
            <a:r>
              <a:rPr lang="es-ES" sz="2000" b="1" dirty="0">
                <a:solidFill>
                  <a:schemeClr val="bg1"/>
                </a:solidFill>
                <a:effectLst>
                  <a:glow rad="127000">
                    <a:srgbClr val="501F1A"/>
                  </a:glow>
                  <a:outerShdw blurRad="38100" dist="38100" dir="2700000" algn="tl">
                    <a:srgbClr val="000000"/>
                  </a:outerShdw>
                </a:effectLst>
              </a:rPr>
              <a:t>6).</a:t>
            </a: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cs-CZ" sz="4000" b="1" dirty="0">
                <a:ln w="6600">
                  <a:solidFill>
                    <a:schemeClr val="accent4">
                      <a:lumMod val="50000"/>
                    </a:schemeClr>
                  </a:solidFill>
                  <a:prstDash val="solid"/>
                </a:ln>
                <a:solidFill>
                  <a:srgbClr val="FFFFFF"/>
                </a:solidFill>
                <a:effectLst>
                  <a:outerShdw dist="38100" dir="2700000" algn="tl" rotWithShape="0">
                    <a:srgbClr val="FFFF00"/>
                  </a:outerShdw>
                </a:effectLst>
              </a:rPr>
              <a:t>CO ŘÍKÁ</a:t>
            </a:r>
            <a:r>
              <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rPr>
              <a:t> BIBL</a:t>
            </a:r>
            <a:r>
              <a:rPr lang="cs-CZ" sz="4000" b="1" dirty="0">
                <a:ln w="6600">
                  <a:solidFill>
                    <a:schemeClr val="accent4">
                      <a:lumMod val="50000"/>
                    </a:schemeClr>
                  </a:solidFill>
                  <a:prstDash val="solid"/>
                </a:ln>
                <a:solidFill>
                  <a:srgbClr val="FFFFFF"/>
                </a:solidFill>
                <a:effectLst>
                  <a:outerShdw dist="38100" dir="2700000" algn="tl" rotWithShape="0">
                    <a:srgbClr val="FFFF00"/>
                  </a:outerShdw>
                </a:effectLst>
              </a:rPr>
              <a:t>E</a:t>
            </a:r>
            <a:endPar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369332"/>
          </a:xfrm>
          <a:prstGeom prst="rect">
            <a:avLst/>
          </a:prstGeom>
          <a:noFill/>
        </p:spPr>
        <p:txBody>
          <a:bodyPr wrap="square">
            <a:spAutoFit/>
          </a:bodyPr>
          <a:lstStyle/>
          <a:p>
            <a:pPr algn="ctr"/>
            <a:r>
              <a:rPr lang="es-ES" b="1" dirty="0">
                <a:solidFill>
                  <a:srgbClr val="D5FFB9"/>
                </a:solidFill>
                <a:effectLst>
                  <a:outerShdw blurRad="38100" dist="38100" dir="2700000" algn="tl">
                    <a:srgbClr val="000000"/>
                  </a:outerShdw>
                </a:effectLst>
                <a:latin typeface="Comic Sans MS" panose="030F0702030302020204" pitchFamily="66" charset="0"/>
              </a:rPr>
              <a:t>“</a:t>
            </a:r>
            <a:r>
              <a:rPr lang="cs-CZ" b="1" dirty="0">
                <a:solidFill>
                  <a:srgbClr val="D5FFB9"/>
                </a:solidFill>
                <a:effectLst>
                  <a:outerShdw blurRad="38100" dist="38100" dir="2700000" algn="tl">
                    <a:srgbClr val="000000"/>
                  </a:outerShdw>
                </a:effectLst>
                <a:latin typeface="Comic Sans MS" panose="030F0702030302020204" pitchFamily="66" charset="0"/>
              </a:rPr>
              <a:t>Tvou řeč uchovávám v srdci, nechci proti tobě hřešit</a:t>
            </a:r>
            <a:r>
              <a:rPr lang="es-ES" b="1" dirty="0">
                <a:solidFill>
                  <a:srgbClr val="D5FFB9"/>
                </a:solidFill>
                <a:effectLst>
                  <a:outerShdw blurRad="38100" dist="38100" dir="2700000" algn="tl">
                    <a:srgbClr val="000000"/>
                  </a:outerShdw>
                </a:effectLst>
                <a:latin typeface="Comic Sans MS" panose="030F0702030302020204" pitchFamily="66" charset="0"/>
              </a:rPr>
              <a:t>” </a:t>
            </a:r>
            <a:r>
              <a:rPr lang="es-ES" sz="1400" b="1" dirty="0">
                <a:solidFill>
                  <a:srgbClr val="D5FFB9"/>
                </a:solidFill>
                <a:effectLst>
                  <a:outerShdw blurRad="38100" dist="38100" dir="2700000" algn="tl">
                    <a:srgbClr val="000000"/>
                  </a:outerShdw>
                </a:effectLst>
                <a:latin typeface="Comic Sans MS" panose="030F0702030302020204" pitchFamily="66" charset="0"/>
              </a:rPr>
              <a:t>(</a:t>
            </a:r>
            <a:r>
              <a:rPr lang="cs-CZ" sz="1400" b="1" dirty="0">
                <a:solidFill>
                  <a:srgbClr val="D5FFB9"/>
                </a:solidFill>
                <a:effectLst>
                  <a:outerShdw blurRad="38100" dist="38100" dir="2700000" algn="tl">
                    <a:srgbClr val="000000"/>
                  </a:outerShdw>
                </a:effectLst>
                <a:latin typeface="Comic Sans MS" panose="030F0702030302020204" pitchFamily="66" charset="0"/>
              </a:rPr>
              <a:t>Ž</a:t>
            </a:r>
            <a:r>
              <a:rPr lang="es-ES" sz="1400" b="1" dirty="0">
                <a:solidFill>
                  <a:srgbClr val="D5FFB9"/>
                </a:solidFill>
                <a:effectLst>
                  <a:outerShdw blurRad="38100" dist="38100" dir="2700000" algn="tl">
                    <a:srgbClr val="000000"/>
                  </a:outerShdw>
                </a:effectLst>
                <a:latin typeface="Comic Sans MS" panose="030F0702030302020204" pitchFamily="66" charset="0"/>
              </a:rPr>
              <a:t>alm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es-ES" sz="2000" b="1" dirty="0"/>
              <a:t>Jedna věc, kterou ani ti nejzarytější nepřátelé Bible nemohou popřít, je její síla proměnit lidi. Pavel ji přirovnává k meči, který má velkou sílu.</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268441812"/>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es-ES" sz="2000" b="1" dirty="0"/>
              <a:t>Žádná jiná kniha nás nemůže ovlivnit tak jako Bible. Když jsme ochotni začlenit učení obsažená v našich životech do našich životů, změníme se k lepšímu.</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es-ES" sz="2000" b="1" dirty="0">
                <a:solidFill>
                  <a:prstClr val="black"/>
                </a:solidFill>
              </a:rPr>
              <a:t>Když ji čteme s otevřeným srdcem a prosíme Boha o osvícení Duchem svatým, naše životy</a:t>
            </a:r>
            <a:r>
              <a:rPr lang="cs-CZ" sz="2000" b="1" dirty="0">
                <a:solidFill>
                  <a:prstClr val="black"/>
                </a:solidFill>
              </a:rPr>
              <a:t> </a:t>
            </a:r>
            <a:r>
              <a:rPr lang="es-ES" sz="2000" b="1" dirty="0">
                <a:solidFill>
                  <a:prstClr val="black"/>
                </a:solidFill>
              </a:rPr>
              <a:t> se proměňují.</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cs-CZ" sz="4400" b="1" dirty="0">
                <a:ln/>
                <a:solidFill>
                  <a:schemeClr val="accent3"/>
                </a:solidFill>
                <a:effectLst>
                  <a:outerShdw blurRad="50800" dist="38100" dir="2700000" algn="tl" rotWithShape="0">
                    <a:schemeClr val="accent2">
                      <a:lumMod val="50000"/>
                    </a:schemeClr>
                  </a:outerShdw>
                </a:effectLst>
              </a:rPr>
              <a:t>STAV SRDCE</a:t>
            </a:r>
            <a:endParaRPr lang="es-ES" sz="4400" b="1" dirty="0">
              <a:ln/>
              <a:solidFill>
                <a:schemeClr val="accent3"/>
              </a:solidFill>
              <a:effectLst>
                <a:outerShdw blurRad="50800" dist="38100" dir="2700000" algn="tl" rotWithShape="0">
                  <a:schemeClr val="accent2">
                    <a:lumMod val="50000"/>
                  </a:schemeClr>
                </a:outerShdw>
              </a:effectLst>
            </a:endParaRP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1600" b="1" dirty="0">
                <a:effectLst>
                  <a:outerShdw blurRad="38100" dist="38100" dir="2700000" algn="tl">
                    <a:srgbClr val="000000"/>
                  </a:outerShdw>
                </a:effectLst>
                <a:latin typeface="Comic Sans MS" panose="030F0702030302020204" pitchFamily="66" charset="0"/>
              </a:rPr>
              <a:t>“P</a:t>
            </a:r>
            <a:r>
              <a:rPr lang="cs-CZ" sz="1600" b="1" dirty="0">
                <a:effectLst>
                  <a:outerShdw blurRad="38100" dist="38100" dir="2700000" algn="tl">
                    <a:srgbClr val="000000"/>
                  </a:outerShdw>
                </a:effectLst>
                <a:latin typeface="Comic Sans MS" panose="030F0702030302020204" pitchFamily="66" charset="0"/>
              </a:rPr>
              <a:t>roto i my děkujeme Bohu neustále, že jste od nás přijali slovo Boží zvěsti ne jako slovo lidské, ale jako slovo Boží, jímž skutečně jest. Vždyť také projevuje svou sílu ve vás, kteří věříte</a:t>
            </a:r>
            <a:r>
              <a:rPr lang="es-ES" sz="1600" b="1" dirty="0">
                <a:effectLst>
                  <a:outerShdw blurRad="38100" dist="38100" dir="2700000" algn="tl">
                    <a:srgbClr val="000000"/>
                  </a:outerShdw>
                </a:effectLst>
                <a:latin typeface="Comic Sans MS" panose="030F0702030302020204" pitchFamily="66" charset="0"/>
              </a:rPr>
              <a:t>” </a:t>
            </a:r>
            <a:r>
              <a:rPr lang="es-ES" sz="1200" b="1" dirty="0">
                <a:effectLst>
                  <a:outerShdw blurRad="38100" dist="38100" dir="2700000" algn="tl">
                    <a:srgbClr val="000000"/>
                  </a:outerShdw>
                </a:effectLst>
                <a:latin typeface="Comic Sans MS" panose="030F0702030302020204" pitchFamily="66" charset="0"/>
              </a:rPr>
              <a:t>(1</a:t>
            </a:r>
            <a:r>
              <a:rPr lang="cs-CZ" sz="1200" b="1" dirty="0">
                <a:effectLst>
                  <a:outerShdw blurRad="38100" dist="38100" dir="2700000" algn="tl">
                    <a:srgbClr val="000000"/>
                  </a:outerShdw>
                </a:effectLst>
                <a:latin typeface="Comic Sans MS" panose="030F0702030302020204" pitchFamily="66" charset="0"/>
              </a:rPr>
              <a:t>. list</a:t>
            </a:r>
            <a:r>
              <a:rPr lang="es-ES" sz="1200" b="1" dirty="0">
                <a:effectLst>
                  <a:outerShdw blurRad="38100" dist="38100" dir="2700000" algn="tl">
                    <a:srgbClr val="000000"/>
                  </a:outerShdw>
                </a:effectLst>
                <a:latin typeface="Comic Sans MS" panose="030F0702030302020204" pitchFamily="66" charset="0"/>
              </a:rPr>
              <a:t> Tesalonic</a:t>
            </a:r>
            <a:r>
              <a:rPr lang="cs-CZ" sz="1200" b="1" dirty="0">
                <a:effectLst>
                  <a:outerShdw blurRad="38100" dist="38100" dir="2700000" algn="tl">
                    <a:srgbClr val="000000"/>
                  </a:outerShdw>
                </a:effectLst>
                <a:latin typeface="Comic Sans MS" panose="030F0702030302020204" pitchFamily="66" charset="0"/>
              </a:rPr>
              <a:t>kým</a:t>
            </a:r>
            <a:r>
              <a:rPr lang="es-ES" sz="1200" b="1" dirty="0">
                <a:effectLst>
                  <a:outerShdw blurRad="38100" dist="38100" dir="2700000" algn="tl">
                    <a:srgbClr val="000000"/>
                  </a:outerShdw>
                </a:effectLst>
                <a:latin typeface="Comic Sans MS" panose="030F0702030302020204" pitchFamily="66" charset="0"/>
              </a:rPr>
              <a:t> 2</a:t>
            </a:r>
            <a:r>
              <a:rPr lang="cs-CZ" sz="1200" b="1" dirty="0">
                <a:effectLst>
                  <a:outerShdw blurRad="38100" dist="38100" dir="2700000" algn="tl">
                    <a:srgbClr val="000000"/>
                  </a:outerShdw>
                </a:effectLst>
                <a:latin typeface="Comic Sans MS" panose="030F0702030302020204" pitchFamily="66" charset="0"/>
              </a:rPr>
              <a:t>,</a:t>
            </a:r>
            <a:r>
              <a:rPr lang="es-ES" sz="1200" b="1" dirty="0">
                <a:effectLst>
                  <a:outerShdw blurRad="38100" dist="38100" dir="2700000" algn="tl">
                    <a:srgbClr val="000000"/>
                  </a:outerShdw>
                </a:effectLst>
                <a:latin typeface="Comic Sans MS" panose="030F0702030302020204" pitchFamily="66" charset="0"/>
              </a:rPr>
              <a:t>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es-ES" sz="2000" b="1" dirty="0"/>
              <a:t>Přátelé Bible k ní přistupují s vědomím, že je to živé Boží slovo (1</a:t>
            </a:r>
            <a:r>
              <a:rPr lang="cs-CZ" sz="2000" b="1" dirty="0"/>
              <a:t>. list</a:t>
            </a:r>
            <a:r>
              <a:rPr lang="es-ES" sz="2000" b="1" dirty="0"/>
              <a:t> Tes</a:t>
            </a:r>
            <a:r>
              <a:rPr lang="cs-CZ" sz="2000" b="1" dirty="0" err="1"/>
              <a:t>alonickým</a:t>
            </a:r>
            <a:r>
              <a:rPr lang="es-ES" sz="2000" b="1" dirty="0"/>
              <a:t> 2</a:t>
            </a:r>
            <a:r>
              <a:rPr lang="cs-CZ" sz="2000" b="1" dirty="0"/>
              <a:t>,</a:t>
            </a:r>
            <a:r>
              <a:rPr lang="es-ES" sz="2000" b="1" dirty="0"/>
              <a:t>13). Ale jak k tomu přesvědčení dospět?</a:t>
            </a: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2935235281"/>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lvl="0">
              <a:spcBef>
                <a:spcPts val="600"/>
              </a:spcBef>
              <a:defRPr/>
            </a:pPr>
            <a:r>
              <a:rPr lang="es-ES" sz="2000" b="1" dirty="0">
                <a:solidFill>
                  <a:prstClr val="black"/>
                </a:solidFill>
              </a:rPr>
              <a:t>Pavel nám říká, že k tomu potřebujeme duchovní rozlišování, tedy schopnost chápat duchovní věci (1.</a:t>
            </a:r>
            <a:r>
              <a:rPr lang="cs-CZ" sz="2000" b="1" dirty="0">
                <a:solidFill>
                  <a:prstClr val="black"/>
                </a:solidFill>
              </a:rPr>
              <a:t> list</a:t>
            </a:r>
            <a:r>
              <a:rPr lang="es-ES" sz="2000" b="1" dirty="0">
                <a:solidFill>
                  <a:prstClr val="black"/>
                </a:solidFill>
              </a:rPr>
              <a:t> Korintským 2</a:t>
            </a:r>
            <a:r>
              <a:rPr lang="cs-CZ" sz="2000" b="1" dirty="0">
                <a:solidFill>
                  <a:prstClr val="black"/>
                </a:solidFill>
              </a:rPr>
              <a:t>,</a:t>
            </a:r>
            <a:r>
              <a:rPr lang="es-ES" sz="2000" b="1" dirty="0">
                <a:solidFill>
                  <a:prstClr val="black"/>
                </a:solidFill>
              </a:rPr>
              <a:t>14). Proto je rozpoznání božského poselství v Bibli dílem Ducha svatého, který v nás působí.</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23735" y="1485940"/>
            <a:ext cx="10282137"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“Bible podává pravdu tak prostě a tak dokonale přizpůsobenou potřebám a tužbám lidského srdce, že to udivilo a uchvátilo i největší vzdělance, současně však umožňuje i nejprostším a nevzdělaným poznat cestu spásy. Tyto jednoduše vyjádřené pravdy pojednávají </a:t>
            </a:r>
            <a:r>
              <a:rPr lang="cs-CZ" sz="2400" b="1" dirty="0">
                <a:latin typeface="Constantia" panose="02030602050306030303" pitchFamily="18" charset="0"/>
              </a:rPr>
              <a:t>                </a:t>
            </a:r>
            <a:r>
              <a:rPr lang="es-ES" sz="2400" b="1" dirty="0">
                <a:latin typeface="Constantia" panose="02030602050306030303" pitchFamily="18" charset="0"/>
              </a:rPr>
              <a:t>o věcech tak vznešených, dalekosáhlých, nekonečně přesahující schopnost lidského chápání, že jsme s to je přijmout jen proto, že je vyřkl Bůh. […] Čím více hledá v Bibli, tím více se přesvědčuje, že Bible je slovo živého Boha. Lidský rozum se sklání před majestátem Božího zjevení”</a:t>
            </a:r>
          </a:p>
        </p:txBody>
      </p:sp>
      <p:sp>
        <p:nvSpPr>
          <p:cNvPr id="4" name="CuadroTexto 3">
            <a:extLst>
              <a:ext uri="{FF2B5EF4-FFF2-40B4-BE49-F238E27FC236}">
                <a16:creationId xmlns:a16="http://schemas.microsoft.com/office/drawing/2014/main" id="{4BDFA4EF-5398-F348-FA2D-910E6E964E1E}"/>
              </a:ext>
            </a:extLst>
          </p:cNvPr>
          <p:cNvSpPr txBox="1"/>
          <p:nvPr/>
        </p:nvSpPr>
        <p:spPr>
          <a:xfrm>
            <a:off x="7257307" y="5416792"/>
            <a:ext cx="3419718" cy="338554"/>
          </a:xfrm>
          <a:prstGeom prst="rect">
            <a:avLst/>
          </a:prstGeom>
          <a:noFill/>
        </p:spPr>
        <p:txBody>
          <a:bodyPr wrap="none" rtlCol="0">
            <a:spAutoFit/>
          </a:bodyPr>
          <a:lstStyle/>
          <a:p>
            <a:pPr algn="r"/>
            <a:r>
              <a:rPr lang="cs-CZ" sz="1600" b="1" dirty="0"/>
              <a:t>(</a:t>
            </a:r>
            <a:r>
              <a:rPr lang="es-ES" sz="1600" b="1" dirty="0"/>
              <a:t>E. G. W.</a:t>
            </a:r>
            <a:r>
              <a:rPr lang="cs-CZ" sz="1600" b="1" dirty="0"/>
              <a:t>: Cesta ke Kristu strana 73</a:t>
            </a:r>
            <a:r>
              <a:rPr lang="es-ES" sz="1600" b="1" dirty="0"/>
              <a:t>)</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574</TotalTime>
  <Words>1089</Words>
  <Application>Microsoft Office PowerPoint</Application>
  <PresentationFormat>Panorámica</PresentationFormat>
  <Paragraphs>59</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99</cp:revision>
  <dcterms:created xsi:type="dcterms:W3CDTF">2026-03-14T15:12:41Z</dcterms:created>
  <dcterms:modified xsi:type="dcterms:W3CDTF">2026-03-15T15:07:42Z</dcterms:modified>
</cp:coreProperties>
</file>