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99"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Otče náš, jenž jsi v nebesích</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es-ES" sz="1800" b="1" dirty="0"/>
            <a:t>Musíme si uvědomit náš osobní vztah s Otcem všech lidí</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Buď posvěceno tvé jméno</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s-ES" sz="1800" b="1" dirty="0"/>
            <a:t>Uznání Boží svatosti nás přibližuje k Němu s úctou a respektem</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Přijď tvé království</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es-ES" sz="1800" b="1" dirty="0"/>
            <a:t>Touha po Ježíšově návratu</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Staň se tvá vůle jako v nebi, tak i na zemi</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s-ES" sz="1800" b="1" dirty="0"/>
            <a:t>Přijměme božskou svrchovanost a prosíme, aby se Boží vůle stala v našich životech i ve světě</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Náš denní chléb dej nám dnes</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pl-PL" sz="1800" b="1" dirty="0"/>
            <a:t>Žádejte o to, co potřebujeme k životu, jak fyzicky, tak duchovně</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es-ES" sz="1600" b="1" dirty="0">
              <a:effectLst>
                <a:outerShdw blurRad="38100" dist="38100" dir="2700000" algn="tl">
                  <a:srgbClr val="000000"/>
                </a:outerShdw>
              </a:effectLst>
            </a:rPr>
            <a:t>«</a:t>
          </a:r>
          <a:r>
            <a:rPr lang="cs-CZ" sz="1600" b="1" dirty="0">
              <a:effectLst>
                <a:outerShdw blurRad="38100" dist="38100" dir="2700000" algn="tl">
                  <a:srgbClr val="000000"/>
                </a:outerShdw>
              </a:effectLst>
            </a:rPr>
            <a:t>A odpusť nám naše viny, jako i my jsme odpustili těm, kdo se provinili proti nám</a:t>
          </a:r>
          <a:r>
            <a:rPr lang="es-ES" sz="1600" b="1" dirty="0">
              <a:effectLst>
                <a:outerShdw blurRad="38100" dist="38100" dir="2700000" algn="tl">
                  <a:srgbClr val="000000"/>
                </a:outerShdw>
              </a:effectLst>
            </a:rPr>
            <a:t>»</a:t>
          </a:r>
          <a:endParaRPr lang="es-ES" sz="16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es-ES" sz="1800" b="1" dirty="0"/>
            <a:t>Musíme se kaját, hledat odpuštění a odpouštět těm, kteří nám ublížili, stejně jako nám Bůh odpouští</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A nevydej nás v pokušení, ale vysvoboď nás od zlého</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es-ES" sz="1800" b="1" dirty="0"/>
            <a:t>Požádejme o ochranu a útočiště před zlem, které je v tomto světě přítomné</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es-ES" sz="1800" b="1" dirty="0">
              <a:effectLst>
                <a:outerShdw blurRad="38100" dist="38100" dir="2700000" algn="tl">
                  <a:srgbClr val="000000"/>
                </a:outerShdw>
              </a:effectLst>
            </a:rPr>
            <a:t>«</a:t>
          </a:r>
          <a:r>
            <a:rPr lang="cs-CZ" sz="1800" b="1" dirty="0">
              <a:effectLst>
                <a:outerShdw blurRad="38100" dist="38100" dir="2700000" algn="tl">
                  <a:srgbClr val="000000"/>
                </a:outerShdw>
              </a:effectLst>
            </a:rPr>
            <a:t>Neboť tvé jest království i moc i sláva navěky</a:t>
          </a:r>
          <a:r>
            <a:rPr lang="es-ES" sz="1800" b="1" dirty="0">
              <a:effectLst>
                <a:outerShdw blurRad="38100" dist="38100" dir="2700000" algn="tl">
                  <a:srgbClr val="000000"/>
                </a:outerShdw>
              </a:effectLst>
            </a:rPr>
            <a:t>. Am</a:t>
          </a:r>
          <a:r>
            <a:rPr lang="cs-CZ" sz="1800" b="1" dirty="0">
              <a:effectLst>
                <a:outerShdw blurRad="38100" dist="38100" dir="2700000" algn="tl">
                  <a:srgbClr val="000000"/>
                </a:outerShdw>
              </a:effectLst>
            </a:rPr>
            <a:t>e</a:t>
          </a:r>
          <a:r>
            <a:rPr lang="es-ES" sz="1800" b="1" dirty="0">
              <a:effectLst>
                <a:outerShdw blurRad="38100" dist="38100" dir="2700000" algn="tl">
                  <a:srgbClr val="000000"/>
                </a:outerShdw>
              </a:effectLst>
            </a:rPr>
            <a:t>n»</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s-ES" sz="1800" b="1" dirty="0"/>
            <a:t>Uznejme, že vše, čím jsme, co vlastníme a děláme, patří Bohu. Jen on si zaslouží slávu a chválu</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s-ES" sz="2000" b="1" dirty="0">
              <a:solidFill>
                <a:schemeClr val="tx1"/>
              </a:solidFill>
            </a:rPr>
            <a:t>Chvál</a:t>
          </a:r>
          <a:r>
            <a:rPr lang="cs-CZ" sz="2000" b="1" dirty="0">
              <a:solidFill>
                <a:schemeClr val="tx1"/>
              </a:solidFill>
            </a:rPr>
            <a:t>y</a:t>
          </a:r>
          <a:r>
            <a:rPr lang="es-ES" sz="2000" b="1" dirty="0">
              <a:solidFill>
                <a:schemeClr val="tx1"/>
              </a:solidFill>
            </a:rPr>
            <a:t> (D</a:t>
          </a:r>
          <a:r>
            <a:rPr lang="cs-CZ" sz="2000" b="1" dirty="0">
              <a:solidFill>
                <a:schemeClr val="tx1"/>
              </a:solidFill>
            </a:rPr>
            <a:t>a</a:t>
          </a:r>
          <a:r>
            <a:rPr lang="es-ES" sz="2000" b="1" dirty="0">
              <a:solidFill>
                <a:schemeClr val="tx1"/>
              </a:solidFill>
            </a:rPr>
            <a:t>n</a:t>
          </a:r>
          <a:r>
            <a:rPr lang="cs-CZ" sz="2000" b="1" dirty="0" err="1">
              <a:solidFill>
                <a:schemeClr val="tx1"/>
              </a:solidFill>
            </a:rPr>
            <a:t>iel</a:t>
          </a:r>
          <a:r>
            <a:rPr lang="es-ES" sz="2000" b="1" dirty="0">
              <a:solidFill>
                <a:schemeClr val="tx1"/>
              </a:solidFill>
            </a:rPr>
            <a:t> 9</a:t>
          </a:r>
          <a:r>
            <a:rPr lang="cs-CZ" sz="2000" b="1" dirty="0">
              <a:solidFill>
                <a:schemeClr val="tx1"/>
              </a:solidFill>
            </a:rPr>
            <a:t>,</a:t>
          </a:r>
          <a:r>
            <a:rPr lang="es-ES" sz="2000" b="1" dirty="0">
              <a:solidFill>
                <a:schemeClr val="tx1"/>
              </a:solidFill>
            </a:rPr>
            <a:t>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cs-CZ" sz="2000" b="1" dirty="0">
              <a:solidFill>
                <a:schemeClr val="tx1"/>
              </a:solidFill>
            </a:rPr>
            <a:t>Prosby                         o</a:t>
          </a:r>
          <a:r>
            <a:rPr lang="es-ES" sz="2000" b="1" dirty="0">
              <a:solidFill>
                <a:schemeClr val="tx1"/>
              </a:solidFill>
            </a:rPr>
            <a:t> odpuštění </a:t>
          </a:r>
          <a:r>
            <a:rPr lang="cs-CZ" sz="2000" b="1" dirty="0">
              <a:solidFill>
                <a:schemeClr val="tx1"/>
              </a:solidFill>
            </a:rPr>
            <a:t>             </a:t>
          </a:r>
          <a:r>
            <a:rPr lang="es-ES" sz="2000" b="1" dirty="0">
              <a:solidFill>
                <a:schemeClr val="tx1"/>
              </a:solidFill>
            </a:rPr>
            <a:t>(Dan</a:t>
          </a:r>
          <a:r>
            <a:rPr lang="cs-CZ" sz="2000" b="1" dirty="0" err="1">
              <a:solidFill>
                <a:schemeClr val="tx1"/>
              </a:solidFill>
            </a:rPr>
            <a:t>iel</a:t>
          </a:r>
          <a:r>
            <a:rPr lang="es-ES" sz="2000" b="1" dirty="0">
              <a:solidFill>
                <a:schemeClr val="tx1"/>
              </a:solidFill>
            </a:rPr>
            <a:t> 9</a:t>
          </a:r>
          <a:r>
            <a:rPr lang="cs-CZ" sz="2000" b="1" dirty="0">
              <a:solidFill>
                <a:schemeClr val="tx1"/>
              </a:solidFill>
            </a:rPr>
            <a:t>,</a:t>
          </a:r>
          <a:r>
            <a:rPr lang="es-ES" sz="2000" b="1" dirty="0">
              <a:solidFill>
                <a:schemeClr val="tx1"/>
              </a:solidFill>
            </a:rPr>
            <a:t>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cs-CZ" sz="2000" b="1" dirty="0">
              <a:solidFill>
                <a:schemeClr val="tx1"/>
              </a:solidFill>
            </a:rPr>
            <a:t>Vyznání</a:t>
          </a:r>
          <a:br>
            <a:rPr lang="es-ES" sz="2000" b="1" dirty="0">
              <a:solidFill>
                <a:schemeClr val="tx1"/>
              </a:solidFill>
            </a:rPr>
          </a:br>
          <a:r>
            <a:rPr lang="es-ES" sz="2000" b="1" dirty="0">
              <a:solidFill>
                <a:schemeClr val="tx1"/>
              </a:solidFill>
            </a:rPr>
            <a:t>(D</a:t>
          </a:r>
          <a:r>
            <a:rPr lang="cs-CZ" sz="2000" b="1" dirty="0">
              <a:solidFill>
                <a:schemeClr val="tx1"/>
              </a:solidFill>
            </a:rPr>
            <a:t>a</a:t>
          </a:r>
          <a:r>
            <a:rPr lang="es-ES" sz="2000" b="1" dirty="0">
              <a:solidFill>
                <a:schemeClr val="tx1"/>
              </a:solidFill>
            </a:rPr>
            <a:t>n</a:t>
          </a:r>
          <a:r>
            <a:rPr lang="cs-CZ" sz="2000" b="1" dirty="0" err="1">
              <a:solidFill>
                <a:schemeClr val="tx1"/>
              </a:solidFill>
            </a:rPr>
            <a:t>iel</a:t>
          </a:r>
          <a:r>
            <a:rPr lang="es-ES" sz="2000" b="1" dirty="0">
              <a:solidFill>
                <a:schemeClr val="tx1"/>
              </a:solidFill>
            </a:rPr>
            <a:t> 9</a:t>
          </a:r>
          <a:r>
            <a:rPr lang="cs-CZ" sz="2000" b="1" dirty="0">
              <a:solidFill>
                <a:schemeClr val="tx1"/>
              </a:solidFill>
            </a:rPr>
            <a:t>,</a:t>
          </a:r>
          <a:r>
            <a:rPr lang="es-ES" sz="2000" b="1" dirty="0">
              <a:solidFill>
                <a:schemeClr val="tx1"/>
              </a:solidFill>
            </a:rPr>
            <a:t>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es-ES" sz="2000" b="1" dirty="0">
              <a:solidFill>
                <a:schemeClr val="tx1"/>
              </a:solidFill>
            </a:rPr>
            <a:t>Díkůvzdání</a:t>
          </a:r>
          <a:r>
            <a:rPr lang="cs-CZ" sz="2000" b="1" dirty="0">
              <a:solidFill>
                <a:schemeClr val="tx1"/>
              </a:solidFill>
            </a:rPr>
            <a:t>                </a:t>
          </a:r>
          <a:r>
            <a:rPr lang="es-ES" sz="2000" b="1" dirty="0">
              <a:solidFill>
                <a:schemeClr val="tx1"/>
              </a:solidFill>
            </a:rPr>
            <a:t> (</a:t>
          </a:r>
          <a:r>
            <a:rPr lang="cs-CZ" sz="2000" b="1" dirty="0">
              <a:solidFill>
                <a:schemeClr val="tx1"/>
              </a:solidFill>
            </a:rPr>
            <a:t>list </a:t>
          </a:r>
          <a:r>
            <a:rPr lang="es-ES" sz="2000" b="1" dirty="0">
              <a:solidFill>
                <a:schemeClr val="tx1"/>
              </a:solidFill>
            </a:rPr>
            <a:t>Filip</a:t>
          </a:r>
          <a:r>
            <a:rPr lang="cs-CZ" sz="2000" b="1" dirty="0" err="1">
              <a:solidFill>
                <a:schemeClr val="tx1"/>
              </a:solidFill>
            </a:rPr>
            <a:t>ským</a:t>
          </a:r>
          <a:r>
            <a:rPr lang="es-ES" sz="2000" b="1" dirty="0">
              <a:solidFill>
                <a:schemeClr val="tx1"/>
              </a:solidFill>
            </a:rPr>
            <a:t> 4</a:t>
          </a:r>
          <a:r>
            <a:rPr lang="cs-CZ" sz="2000" b="1" dirty="0">
              <a:solidFill>
                <a:schemeClr val="tx1"/>
              </a:solidFill>
            </a:rPr>
            <a:t>,</a:t>
          </a:r>
          <a:r>
            <a:rPr lang="es-ES" sz="2000" b="1" dirty="0">
              <a:solidFill>
                <a:schemeClr val="tx1"/>
              </a:solidFill>
            </a:rPr>
            <a:t>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Musíme si uvědomit náš osobní vztah s Otcem všech lidí</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Otče náš, jenž jsi v nebesích</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Uznání Boží svatosti nás přibližuje k Němu s úctou a respektem</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Buď posvěceno tvé jméno</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Touha po Ježíšově návratu</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Přijď tvé království</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Přijměme božskou svrchovanost a prosíme, aby se Boží vůle stala v našich životech i ve světě</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Staň se tvá vůle jako v nebi, tak i na zemi</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l-PL" sz="1800" b="1" kern="1200" dirty="0"/>
            <a:t>Žádejte o to, co potřebujeme k životu, jak fyzicky, tak duchovně</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Náš denní chléb dej nám dnes</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Musíme se kaját, hledat odpuštění a odpouštět těm, kteří nám ublížili, stejně jako nám Bůh odpouští</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es-ES" sz="1600" b="1" kern="1200" dirty="0">
              <a:effectLst>
                <a:outerShdw blurRad="38100" dist="38100" dir="2700000" algn="tl">
                  <a:srgbClr val="000000"/>
                </a:outerShdw>
              </a:effectLst>
            </a:rPr>
            <a:t>«</a:t>
          </a:r>
          <a:r>
            <a:rPr lang="cs-CZ" sz="1600" b="1" kern="1200" dirty="0">
              <a:effectLst>
                <a:outerShdw blurRad="38100" dist="38100" dir="2700000" algn="tl">
                  <a:srgbClr val="000000"/>
                </a:outerShdw>
              </a:effectLst>
            </a:rPr>
            <a:t>A odpusť nám naše viny, jako i my jsme odpustili těm, kdo se provinili proti nám</a:t>
          </a:r>
          <a:r>
            <a:rPr lang="es-ES" sz="1600" b="1" kern="1200" dirty="0">
              <a:effectLst>
                <a:outerShdw blurRad="38100" dist="38100" dir="2700000" algn="tl">
                  <a:srgbClr val="000000"/>
                </a:outerShdw>
              </a:effectLst>
            </a:rPr>
            <a:t>»</a:t>
          </a:r>
          <a:endParaRPr lang="es-ES" sz="16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Požádejme o ochranu a útočiště před zlem, které je v tomto světě přítomné</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A nevydej nás v pokušení, ale vysvoboď nás od zlého</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s-ES" sz="1800" b="1" kern="1200" dirty="0"/>
            <a:t>Uznejme, že vše, čím jsme, co vlastníme a děláme, patří Bohu. Jen on si zaslouží slávu a chválu</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cs-CZ" sz="1800" b="1" kern="1200" dirty="0">
              <a:effectLst>
                <a:outerShdw blurRad="38100" dist="38100" dir="2700000" algn="tl">
                  <a:srgbClr val="000000"/>
                </a:outerShdw>
              </a:effectLst>
            </a:rPr>
            <a:t>Neboť tvé jest království i moc i sláva navěky</a:t>
          </a:r>
          <a:r>
            <a:rPr lang="es-ES" sz="1800" b="1" kern="1200" dirty="0">
              <a:effectLst>
                <a:outerShdw blurRad="38100" dist="38100" dir="2700000" algn="tl">
                  <a:srgbClr val="000000"/>
                </a:outerShdw>
              </a:effectLst>
            </a:rPr>
            <a:t>. Am</a:t>
          </a:r>
          <a:r>
            <a:rPr lang="cs-CZ" sz="1800" b="1" kern="1200" dirty="0">
              <a:effectLst>
                <a:outerShdw blurRad="38100" dist="38100" dir="2700000" algn="tl">
                  <a:srgbClr val="000000"/>
                </a:outerShdw>
              </a:effectLst>
            </a:rPr>
            <a:t>e</a:t>
          </a:r>
          <a:r>
            <a:rPr lang="es-ES" sz="1800" b="1" kern="1200" dirty="0">
              <a:effectLst>
                <a:outerShdw blurRad="38100" dist="38100" dir="2700000" algn="tl">
                  <a:srgbClr val="000000"/>
                </a:outerShdw>
              </a:effectLst>
            </a:rPr>
            <a:t>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Chvál</a:t>
          </a:r>
          <a:r>
            <a:rPr lang="cs-CZ" sz="2000" b="1" kern="1200" dirty="0">
              <a:solidFill>
                <a:schemeClr val="tx1"/>
              </a:solidFill>
            </a:rPr>
            <a:t>y</a:t>
          </a:r>
          <a:r>
            <a:rPr lang="es-ES" sz="2000" b="1" kern="1200" dirty="0">
              <a:solidFill>
                <a:schemeClr val="tx1"/>
              </a:solidFill>
            </a:rPr>
            <a:t> (D</a:t>
          </a:r>
          <a:r>
            <a:rPr lang="cs-CZ" sz="2000" b="1" kern="1200" dirty="0">
              <a:solidFill>
                <a:schemeClr val="tx1"/>
              </a:solidFill>
            </a:rPr>
            <a:t>a</a:t>
          </a:r>
          <a:r>
            <a:rPr lang="es-ES" sz="2000" b="1" kern="1200" dirty="0">
              <a:solidFill>
                <a:schemeClr val="tx1"/>
              </a:solidFill>
            </a:rPr>
            <a:t>n</a:t>
          </a:r>
          <a:r>
            <a:rPr lang="cs-CZ" sz="2000" b="1" kern="1200" dirty="0" err="1">
              <a:solidFill>
                <a:schemeClr val="tx1"/>
              </a:solidFill>
            </a:rPr>
            <a:t>iel</a:t>
          </a:r>
          <a:r>
            <a:rPr lang="es-ES" sz="2000" b="1" kern="1200" dirty="0">
              <a:solidFill>
                <a:schemeClr val="tx1"/>
              </a:solidFill>
            </a:rPr>
            <a:t> 9</a:t>
          </a:r>
          <a:r>
            <a:rPr lang="cs-CZ" sz="2000" b="1" kern="1200" dirty="0">
              <a:solidFill>
                <a:schemeClr val="tx1"/>
              </a:solidFill>
            </a:rPr>
            <a:t>,</a:t>
          </a:r>
          <a:r>
            <a:rPr lang="es-ES" sz="2000" b="1" kern="1200" dirty="0">
              <a:solidFill>
                <a:schemeClr val="tx1"/>
              </a:solidFill>
            </a:rPr>
            <a:t>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rPr>
            <a:t>Prosby                         o</a:t>
          </a:r>
          <a:r>
            <a:rPr lang="es-ES" sz="2000" b="1" kern="1200" dirty="0">
              <a:solidFill>
                <a:schemeClr val="tx1"/>
              </a:solidFill>
            </a:rPr>
            <a:t> odpuštění </a:t>
          </a:r>
          <a:r>
            <a:rPr lang="cs-CZ" sz="2000" b="1" kern="1200" dirty="0">
              <a:solidFill>
                <a:schemeClr val="tx1"/>
              </a:solidFill>
            </a:rPr>
            <a:t>             </a:t>
          </a:r>
          <a:r>
            <a:rPr lang="es-ES" sz="2000" b="1" kern="1200" dirty="0">
              <a:solidFill>
                <a:schemeClr val="tx1"/>
              </a:solidFill>
            </a:rPr>
            <a:t>(Dan</a:t>
          </a:r>
          <a:r>
            <a:rPr lang="cs-CZ" sz="2000" b="1" kern="1200" dirty="0" err="1">
              <a:solidFill>
                <a:schemeClr val="tx1"/>
              </a:solidFill>
            </a:rPr>
            <a:t>iel</a:t>
          </a:r>
          <a:r>
            <a:rPr lang="es-ES" sz="2000" b="1" kern="1200" dirty="0">
              <a:solidFill>
                <a:schemeClr val="tx1"/>
              </a:solidFill>
            </a:rPr>
            <a:t> 9</a:t>
          </a:r>
          <a:r>
            <a:rPr lang="cs-CZ" sz="2000" b="1" kern="1200" dirty="0">
              <a:solidFill>
                <a:schemeClr val="tx1"/>
              </a:solidFill>
            </a:rPr>
            <a:t>,</a:t>
          </a:r>
          <a:r>
            <a:rPr lang="es-ES" sz="2000" b="1" kern="1200" dirty="0">
              <a:solidFill>
                <a:schemeClr val="tx1"/>
              </a:solidFill>
            </a:rPr>
            <a:t>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rPr>
            <a:t>Vyznání</a:t>
          </a:r>
          <a:br>
            <a:rPr lang="es-ES" sz="2000" b="1" kern="1200" dirty="0">
              <a:solidFill>
                <a:schemeClr val="tx1"/>
              </a:solidFill>
            </a:rPr>
          </a:br>
          <a:r>
            <a:rPr lang="es-ES" sz="2000" b="1" kern="1200" dirty="0">
              <a:solidFill>
                <a:schemeClr val="tx1"/>
              </a:solidFill>
            </a:rPr>
            <a:t>(D</a:t>
          </a:r>
          <a:r>
            <a:rPr lang="cs-CZ" sz="2000" b="1" kern="1200" dirty="0">
              <a:solidFill>
                <a:schemeClr val="tx1"/>
              </a:solidFill>
            </a:rPr>
            <a:t>a</a:t>
          </a:r>
          <a:r>
            <a:rPr lang="es-ES" sz="2000" b="1" kern="1200" dirty="0">
              <a:solidFill>
                <a:schemeClr val="tx1"/>
              </a:solidFill>
            </a:rPr>
            <a:t>n</a:t>
          </a:r>
          <a:r>
            <a:rPr lang="cs-CZ" sz="2000" b="1" kern="1200" dirty="0" err="1">
              <a:solidFill>
                <a:schemeClr val="tx1"/>
              </a:solidFill>
            </a:rPr>
            <a:t>iel</a:t>
          </a:r>
          <a:r>
            <a:rPr lang="es-ES" sz="2000" b="1" kern="1200" dirty="0">
              <a:solidFill>
                <a:schemeClr val="tx1"/>
              </a:solidFill>
            </a:rPr>
            <a:t> 9</a:t>
          </a:r>
          <a:r>
            <a:rPr lang="cs-CZ" sz="2000" b="1" kern="1200" dirty="0">
              <a:solidFill>
                <a:schemeClr val="tx1"/>
              </a:solidFill>
            </a:rPr>
            <a:t>,</a:t>
          </a:r>
          <a:r>
            <a:rPr lang="es-ES" sz="2000" b="1" kern="1200" dirty="0">
              <a:solidFill>
                <a:schemeClr val="tx1"/>
              </a:solidFill>
            </a:rPr>
            <a:t>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Díkůvzdání</a:t>
          </a:r>
          <a:r>
            <a:rPr lang="cs-CZ" sz="2000" b="1" kern="1200" dirty="0">
              <a:solidFill>
                <a:schemeClr val="tx1"/>
              </a:solidFill>
            </a:rPr>
            <a:t>                </a:t>
          </a:r>
          <a:r>
            <a:rPr lang="es-ES" sz="2000" b="1" kern="1200" dirty="0">
              <a:solidFill>
                <a:schemeClr val="tx1"/>
              </a:solidFill>
            </a:rPr>
            <a:t> (</a:t>
          </a:r>
          <a:r>
            <a:rPr lang="cs-CZ" sz="2000" b="1" kern="1200" dirty="0">
              <a:solidFill>
                <a:schemeClr val="tx1"/>
              </a:solidFill>
            </a:rPr>
            <a:t>list </a:t>
          </a:r>
          <a:r>
            <a:rPr lang="es-ES" sz="2000" b="1" kern="1200" dirty="0">
              <a:solidFill>
                <a:schemeClr val="tx1"/>
              </a:solidFill>
            </a:rPr>
            <a:t>Filip</a:t>
          </a:r>
          <a:r>
            <a:rPr lang="cs-CZ" sz="2000" b="1" kern="1200" dirty="0" err="1">
              <a:solidFill>
                <a:schemeClr val="tx1"/>
              </a:solidFill>
            </a:rPr>
            <a:t>ským</a:t>
          </a:r>
          <a:r>
            <a:rPr lang="es-ES" sz="2000" b="1" kern="1200" dirty="0">
              <a:solidFill>
                <a:schemeClr val="tx1"/>
              </a:solidFill>
            </a:rPr>
            <a:t> 4</a:t>
          </a:r>
          <a:r>
            <a:rPr lang="cs-CZ" sz="2000" b="1" kern="1200" dirty="0">
              <a:solidFill>
                <a:schemeClr val="tx1"/>
              </a:solidFill>
            </a:rPr>
            <a:t>,</a:t>
          </a:r>
          <a:r>
            <a:rPr lang="es-ES" sz="2000" b="1" kern="1200" dirty="0">
              <a:solidFill>
                <a:schemeClr val="tx1"/>
              </a:solidFill>
            </a:rPr>
            <a:t>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56650" y="4243331"/>
            <a:ext cx="3535330" cy="1945982"/>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cs-CZ" sz="4800" b="1" dirty="0">
                <a:ln w="22225">
                  <a:noFill/>
                  <a:prstDash val="solid"/>
                </a:ln>
                <a:solidFill>
                  <a:schemeClr val="accent2">
                    <a:lumMod val="40000"/>
                    <a:lumOff val="60000"/>
                  </a:schemeClr>
                </a:solidFill>
                <a:effectLst>
                  <a:outerShdw blurRad="38100" dist="38100" dir="2700000" algn="tl">
                    <a:srgbClr val="000000"/>
                  </a:outerShdw>
                </a:effectLst>
              </a:rPr>
              <a:t>PRAKTICKÁ MODLITBA</a:t>
            </a:r>
            <a:endParaRPr lang="es-ES" sz="4800" b="1"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FF7D58F4-AA23-A961-9FAD-1D4421062CB0}"/>
              </a:ext>
            </a:extLst>
          </p:cNvPr>
          <p:cNvSpPr txBox="1"/>
          <p:nvPr/>
        </p:nvSpPr>
        <p:spPr>
          <a:xfrm>
            <a:off x="8738640" y="6362667"/>
            <a:ext cx="3350369" cy="338554"/>
          </a:xfrm>
          <a:prstGeom prst="rect">
            <a:avLst/>
          </a:prstGeom>
          <a:noFill/>
        </p:spPr>
        <p:txBody>
          <a:bodyPr wrap="square" rtlCol="0">
            <a:spAutoFit/>
          </a:bodyPr>
          <a:lstStyle/>
          <a:p>
            <a:pPr algn="ctr"/>
            <a:r>
              <a:rPr lang="es-ES" sz="1600" b="1" dirty="0">
                <a:solidFill>
                  <a:srgbClr val="FAD7B1"/>
                </a:solidFill>
                <a:effectLst>
                  <a:outerShdw blurRad="38100" dist="38100" dir="2700000" algn="tl">
                    <a:srgbClr val="000000"/>
                  </a:outerShdw>
                </a:effectLst>
              </a:rPr>
              <a:t>Le</a:t>
            </a:r>
            <a:r>
              <a:rPr lang="cs-CZ" sz="1600" b="1" dirty="0">
                <a:solidFill>
                  <a:srgbClr val="FAD7B1"/>
                </a:solidFill>
                <a:effectLst>
                  <a:outerShdw blurRad="38100" dist="38100" dir="2700000" algn="tl">
                    <a:srgbClr val="000000"/>
                  </a:outerShdw>
                </a:effectLst>
              </a:rPr>
              <a:t>k</a:t>
            </a:r>
            <a:r>
              <a:rPr lang="es-ES" sz="1600" b="1" dirty="0">
                <a:solidFill>
                  <a:srgbClr val="FAD7B1"/>
                </a:solidFill>
                <a:effectLst>
                  <a:outerShdw blurRad="38100" dist="38100" dir="2700000" algn="tl">
                    <a:srgbClr val="000000"/>
                  </a:outerShdw>
                </a:effectLst>
              </a:rPr>
              <a:t>c</a:t>
            </a:r>
            <a:r>
              <a:rPr lang="cs-CZ" sz="1600" b="1" dirty="0">
                <a:solidFill>
                  <a:srgbClr val="FAD7B1"/>
                </a:solidFill>
                <a:effectLst>
                  <a:outerShdw blurRad="38100" dist="38100" dir="2700000" algn="tl">
                    <a:srgbClr val="000000"/>
                  </a:outerShdw>
                </a:effectLst>
              </a:rPr>
              <a:t>e</a:t>
            </a:r>
            <a:r>
              <a:rPr lang="es-ES" sz="1600" b="1" dirty="0">
                <a:solidFill>
                  <a:srgbClr val="FAD7B1"/>
                </a:solidFill>
                <a:effectLst>
                  <a:outerShdw blurRad="38100" dist="38100" dir="2700000" algn="tl">
                    <a:srgbClr val="000000"/>
                  </a:outerShdw>
                </a:effectLst>
              </a:rPr>
              <a:t> 7 </a:t>
            </a:r>
            <a:r>
              <a:rPr lang="cs-CZ" sz="1600" b="1" dirty="0">
                <a:solidFill>
                  <a:srgbClr val="FAD7B1"/>
                </a:solidFill>
                <a:effectLst>
                  <a:outerShdw blurRad="38100" dist="38100" dir="2700000" algn="tl">
                    <a:srgbClr val="000000"/>
                  </a:outerShdw>
                </a:effectLst>
              </a:rPr>
              <a:t>od 10. do</a:t>
            </a:r>
            <a:r>
              <a:rPr lang="es-ES" sz="1600" b="1" dirty="0">
                <a:solidFill>
                  <a:srgbClr val="FAD7B1"/>
                </a:solidFill>
                <a:effectLst>
                  <a:outerShdw blurRad="38100" dist="38100" dir="2700000" algn="tl">
                    <a:srgbClr val="000000"/>
                  </a:outerShdw>
                </a:effectLst>
              </a:rPr>
              <a:t> 16</a:t>
            </a:r>
            <a:r>
              <a:rPr lang="cs-CZ" sz="1600" b="1" dirty="0">
                <a:solidFill>
                  <a:srgbClr val="FAD7B1"/>
                </a:solidFill>
                <a:effectLst>
                  <a:outerShdw blurRad="38100" dist="38100" dir="2700000" algn="tl">
                    <a:srgbClr val="000000"/>
                  </a:outerShdw>
                </a:effectLst>
              </a:rPr>
              <a:t>. května</a:t>
            </a:r>
            <a:r>
              <a:rPr lang="es-ES" sz="1600" b="1" dirty="0">
                <a:solidFill>
                  <a:srgbClr val="FAD7B1"/>
                </a:solidFill>
                <a:effectLst>
                  <a:outerShdw blurRad="38100" dist="38100" dir="2700000" algn="tl">
                    <a:srgbClr val="000000"/>
                  </a:outerShdw>
                </a:effectLst>
              </a:rPr>
              <a:t> 2026</a:t>
            </a: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87549" y="-22404"/>
            <a:ext cx="12192000" cy="769441"/>
          </a:xfrm>
          <a:prstGeom prst="rect">
            <a:avLst/>
          </a:prstGeom>
          <a:noFill/>
        </p:spPr>
        <p:txBody>
          <a:bodyPr wrap="square">
            <a:spAutoFit/>
          </a:bodyPr>
          <a:lstStyle/>
          <a:p>
            <a:pPr algn="ctr"/>
            <a:r>
              <a:rPr lang="cs-CZ"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CHVÁLA, VYZNÁNÍ, PROSBY, DÍKŮVZDÁNÍ</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64851" y="542668"/>
            <a:ext cx="12192000" cy="646331"/>
          </a:xfrm>
          <a:prstGeom prst="rect">
            <a:avLst/>
          </a:prstGeom>
          <a:noFill/>
        </p:spPr>
        <p:txBody>
          <a:bodyPr wrap="square">
            <a:spAutoFit/>
          </a:bodyPr>
          <a:lstStyle/>
          <a:p>
            <a:pPr algn="ct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cs-CZ"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Obrátil jsem se k Panovníku Bohu, abych ho vyhledal modlitbou a prosbami o smilování v postu, žíněném rouchu a popelu</a:t>
            </a: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a:t>
            </a:r>
            <a:r>
              <a:rPr lang="cs-CZ"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s-ES" sz="2000" b="1" dirty="0"/>
              <a:t>Modlitba zaznamenaná v Danielovi 9</a:t>
            </a:r>
            <a:r>
              <a:rPr lang="cs-CZ" sz="2000" b="1" dirty="0"/>
              <a:t>,</a:t>
            </a:r>
            <a:r>
              <a:rPr lang="es-ES" sz="2000" b="1" dirty="0"/>
              <a:t>4-19 nás seznamuje se čtyřmi základními částmi modlitby:</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2112820369"/>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s-ES" sz="2000" b="1" dirty="0"/>
              <a:t>Daniela přerušil Gabriel, než dokončil svou modlitbu (díkůvzdání).</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6906577" cy="1015663"/>
          </a:xfrm>
          <a:prstGeom prst="rect">
            <a:avLst/>
          </a:prstGeom>
          <a:noFill/>
        </p:spPr>
        <p:txBody>
          <a:bodyPr wrap="square">
            <a:spAutoFit/>
          </a:bodyPr>
          <a:lstStyle/>
          <a:p>
            <a:pPr>
              <a:spcBef>
                <a:spcPts val="600"/>
              </a:spcBef>
            </a:pPr>
            <a:r>
              <a:rPr lang="es-ES" sz="2000" b="1" dirty="0"/>
              <a:t>Tento vzorec platí jak pro naše soukromé, tak veřejné modlitby. Je zřejmé, že část o "zpovědi a odpuštění" musí být přizpůsobena kontextu modlitby.</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lvl="0">
              <a:spcBef>
                <a:spcPts val="600"/>
              </a:spcBef>
              <a:defRPr/>
            </a:pPr>
            <a:r>
              <a:rPr lang="es-ES" sz="2000" b="1" dirty="0">
                <a:solidFill>
                  <a:prstClr val="black"/>
                </a:solidFill>
              </a:rPr>
              <a:t>Tato struktura nám pomáhá soustředit modlitbu na Boha, čímž se nestane jakýmsi "nákupním seznamem" božského skladu.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1859339"/>
            <a:ext cx="7203664" cy="286232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cs-CZ" sz="6000" dirty="0">
                <a:ln w="0"/>
                <a:solidFill>
                  <a:srgbClr val="091306"/>
                </a:solidFill>
                <a:effectLst>
                  <a:reflection blurRad="6350" stA="53000" endA="300" endPos="35500" dir="5400000" sy="-90000" algn="bl" rotWithShape="0"/>
                </a:effectLst>
              </a:rPr>
              <a:t>ČTYŘI OTÁZKY TÝKAJÍCÍ SE MODILTBY</a:t>
            </a:r>
            <a:endParaRPr lang="es-ES" sz="600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58428" y="-9192"/>
            <a:ext cx="6096000"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outerShdw>
                </a:effectLst>
              </a:rPr>
              <a:t>Pr</a:t>
            </a:r>
            <a:r>
              <a:rPr lang="cs-CZ" b="1" dirty="0">
                <a:solidFill>
                  <a:schemeClr val="bg1"/>
                </a:solidFill>
                <a:effectLst>
                  <a:outerShdw blurRad="38100" dist="38100" dir="2700000" algn="tl">
                    <a:srgbClr val="000000"/>
                  </a:outerShdw>
                </a:effectLst>
              </a:rPr>
              <a:t>oč bychom se měli modlit, když Bůh už všechno ví</a:t>
            </a:r>
            <a:r>
              <a:rPr lang="es-ES" b="1" dirty="0">
                <a:solidFill>
                  <a:schemeClr val="bg1"/>
                </a:solidFill>
                <a:effectLst>
                  <a:outerShdw blurRad="38100" dist="38100" dir="2700000" algn="tl">
                    <a:srgbClr val="000000"/>
                  </a:outerShdw>
                </a:effectLst>
              </a:rPr>
              <a:t>?</a:t>
            </a: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P</a:t>
            </a:r>
            <a:r>
              <a:rPr lang="cs-CZ" sz="2000" b="1" dirty="0">
                <a:solidFill>
                  <a:schemeClr val="bg1"/>
                </a:solidFill>
                <a:effectLst>
                  <a:outerShdw blurRad="38100" dist="38100" dir="2700000" algn="tl">
                    <a:srgbClr val="000000"/>
                  </a:outerShdw>
                </a:effectLst>
              </a:rPr>
              <a:t>r</a:t>
            </a:r>
            <a:r>
              <a:rPr lang="es-ES" sz="2000" b="1" dirty="0">
                <a:solidFill>
                  <a:schemeClr val="bg1"/>
                </a:solidFill>
                <a:effectLst>
                  <a:outerShdw blurRad="38100" dist="38100" dir="2700000" algn="tl">
                    <a:srgbClr val="000000"/>
                  </a:outerShdw>
                </a:effectLst>
              </a:rPr>
              <a:t>o</a:t>
            </a:r>
            <a:r>
              <a:rPr lang="cs-CZ" sz="2000" b="1" dirty="0">
                <a:solidFill>
                  <a:schemeClr val="bg1"/>
                </a:solidFill>
                <a:effectLst>
                  <a:outerShdw blurRad="38100" dist="38100" dir="2700000" algn="tl">
                    <a:srgbClr val="000000"/>
                  </a:outerShdw>
                </a:effectLst>
              </a:rPr>
              <a:t>č se modlit, když je všechno v pořádku</a:t>
            </a:r>
            <a:r>
              <a:rPr lang="es-ES" sz="2000" b="1" dirty="0">
                <a:solidFill>
                  <a:schemeClr val="bg1"/>
                </a:solidFill>
                <a:effectLst>
                  <a:outerShdw blurRad="38100" dist="38100" dir="2700000" algn="tl">
                    <a:srgbClr val="000000"/>
                  </a:outerShdw>
                </a:effectLst>
              </a:rPr>
              <a:t>?</a:t>
            </a: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cs-CZ" sz="2000" b="1" dirty="0">
                <a:solidFill>
                  <a:schemeClr val="bg1"/>
                </a:solidFill>
                <a:effectLst>
                  <a:outerShdw blurRad="38100" dist="38100" dir="2700000" algn="tl">
                    <a:srgbClr val="000000"/>
                  </a:outerShdw>
                </a:effectLst>
              </a:rPr>
              <a:t>S kým bych se měl modlit</a:t>
            </a:r>
            <a:r>
              <a:rPr lang="es-ES" sz="2000" b="1" dirty="0">
                <a:solidFill>
                  <a:schemeClr val="bg1"/>
                </a:solidFill>
                <a:effectLst>
                  <a:outerShdw blurRad="38100" dist="38100" dir="2700000" algn="tl">
                    <a:srgbClr val="000000"/>
                  </a:outerShdw>
                </a:effectLst>
              </a:rPr>
              <a:t>?</a:t>
            </a: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cs-CZ" sz="2000" b="1" dirty="0">
                <a:solidFill>
                  <a:schemeClr val="bg1"/>
                </a:solidFill>
                <a:effectLst>
                  <a:outerShdw blurRad="38100" dist="38100" dir="2700000" algn="tl">
                    <a:srgbClr val="000000"/>
                  </a:outerShdw>
                </a:effectLst>
              </a:rPr>
              <a:t>Jak bych měl </a:t>
            </a:r>
            <a:r>
              <a:rPr lang="cs-CZ" sz="2000" b="1" dirty="0" err="1">
                <a:solidFill>
                  <a:schemeClr val="bg1"/>
                </a:solidFill>
                <a:effectLst>
                  <a:outerShdw blurRad="38100" dist="38100" dir="2700000" algn="tl">
                    <a:srgbClr val="000000"/>
                  </a:outerShdw>
                </a:effectLst>
              </a:rPr>
              <a:t>polouchat</a:t>
            </a:r>
            <a:r>
              <a:rPr lang="es-ES" sz="2000" b="1" dirty="0">
                <a:solidFill>
                  <a:schemeClr val="bg1"/>
                </a:solidFill>
                <a:effectLst>
                  <a:outerShdw blurRad="38100" dist="38100" dir="2700000" algn="tl">
                    <a:srgbClr val="000000"/>
                  </a:outerShdw>
                </a:effectLst>
              </a:rPr>
              <a:t>?</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00025" y="419160"/>
            <a:ext cx="2981325" cy="1631216"/>
          </a:xfrm>
          <a:prstGeom prst="rect">
            <a:avLst/>
          </a:prstGeom>
          <a:noFill/>
        </p:spPr>
        <p:txBody>
          <a:bodyPr wrap="square" rtlCol="0">
            <a:spAutoFit/>
          </a:bodyPr>
          <a:lstStyle/>
          <a:p>
            <a:pPr>
              <a:spcBef>
                <a:spcPts val="600"/>
              </a:spcBef>
            </a:pPr>
            <a:r>
              <a:rPr lang="es-ES" sz="2000" b="1" dirty="0"/>
              <a:t>Modlitba nás pozvedá na Boží trůn a nutí nás zkoumat sami sebe a každý den přehodnotit náš vztah k Němu.</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323439"/>
          </a:xfrm>
          <a:prstGeom prst="rect">
            <a:avLst/>
          </a:prstGeom>
          <a:noFill/>
        </p:spPr>
        <p:txBody>
          <a:bodyPr wrap="square" rtlCol="0">
            <a:spAutoFit/>
          </a:bodyPr>
          <a:lstStyle/>
          <a:p>
            <a:pPr>
              <a:spcBef>
                <a:spcPts val="600"/>
              </a:spcBef>
            </a:pPr>
            <a:r>
              <a:rPr lang="es-ES" sz="2000" b="1" dirty="0"/>
              <a:t>Andělé, kteří nezhřešili, neustále uctívají Boha. O kolik víc bychom to měli dělat?</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400110"/>
          </a:xfrm>
          <a:prstGeom prst="rect">
            <a:avLst/>
          </a:prstGeom>
          <a:noFill/>
        </p:spPr>
        <p:txBody>
          <a:bodyPr wrap="square" rtlCol="0">
            <a:spAutoFit/>
          </a:bodyPr>
          <a:lstStyle/>
          <a:p>
            <a:pPr>
              <a:spcBef>
                <a:spcPts val="600"/>
              </a:spcBef>
            </a:pPr>
            <a:r>
              <a:rPr lang="cs-CZ" sz="2000" b="1" dirty="0"/>
              <a:t>Podle situace</a:t>
            </a:r>
            <a:r>
              <a:rPr lang="es-ES" sz="2000" b="1" dirty="0"/>
              <a:t>:</a:t>
            </a:r>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2981325" cy="2862322"/>
          </a:xfrm>
          <a:prstGeom prst="rect">
            <a:avLst/>
          </a:prstGeom>
          <a:noFill/>
        </p:spPr>
        <p:txBody>
          <a:bodyPr wrap="square" rtlCol="0">
            <a:spAutoFit/>
          </a:bodyPr>
          <a:lstStyle/>
          <a:p>
            <a:pPr>
              <a:spcBef>
                <a:spcPts val="600"/>
              </a:spcBef>
            </a:pPr>
            <a:r>
              <a:rPr lang="es-ES" b="1" dirty="0"/>
              <a:t>Nejjasnějším a nejjistějším způsobem, jak toho dosáhnout, je spojit modlitbu se studiem Bible jako součást naší osobní oddanosti, vyhnout se tomu, že necháme mysl prázdnou nebo nenasloucháme sami sobě.</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251961" y="2022646"/>
            <a:ext cx="2981325" cy="1323439"/>
          </a:xfrm>
          <a:prstGeom prst="rect">
            <a:avLst/>
          </a:prstGeom>
          <a:noFill/>
        </p:spPr>
        <p:txBody>
          <a:bodyPr wrap="square">
            <a:spAutoFit/>
          </a:bodyPr>
          <a:lstStyle/>
          <a:p>
            <a:pPr lvl="0">
              <a:spcBef>
                <a:spcPts val="600"/>
              </a:spcBef>
              <a:defRPr/>
            </a:pPr>
            <a:r>
              <a:rPr lang="es-ES" sz="2000" b="1" dirty="0">
                <a:solidFill>
                  <a:prstClr val="black"/>
                </a:solidFill>
              </a:rPr>
              <a:t>I když nevíme, co říct, Duch svatý nám pomáhá </a:t>
            </a:r>
            <a:r>
              <a:rPr lang="cs-CZ" sz="2000" b="1" dirty="0">
                <a:solidFill>
                  <a:prstClr val="black"/>
                </a:solidFill>
              </a:rPr>
              <a:t>                                        </a:t>
            </a:r>
            <a:r>
              <a:rPr lang="es-ES" sz="2000" b="1" dirty="0">
                <a:solidFill>
                  <a:prstClr val="black"/>
                </a:solidFill>
              </a:rPr>
              <a:t>(</a:t>
            </a:r>
            <a:r>
              <a:rPr lang="cs-CZ" sz="2000" b="1" dirty="0">
                <a:solidFill>
                  <a:prstClr val="black"/>
                </a:solidFill>
              </a:rPr>
              <a:t>list </a:t>
            </a:r>
            <a:r>
              <a:rPr lang="es-ES" sz="2000" b="1" dirty="0">
                <a:solidFill>
                  <a:prstClr val="black"/>
                </a:solidFill>
              </a:rPr>
              <a:t>Řím</a:t>
            </a:r>
            <a:r>
              <a:rPr lang="cs-CZ" sz="2000" b="1" dirty="0">
                <a:solidFill>
                  <a:prstClr val="black"/>
                </a:solidFill>
              </a:rPr>
              <a:t>anům</a:t>
            </a:r>
            <a:r>
              <a:rPr lang="es-ES" sz="2000" b="1" dirty="0">
                <a:solidFill>
                  <a:prstClr val="black"/>
                </a:solidFill>
              </a:rPr>
              <a:t> 8</a:t>
            </a:r>
            <a:r>
              <a:rPr lang="cs-CZ" sz="2000" b="1" dirty="0">
                <a:solidFill>
                  <a:prstClr val="black"/>
                </a:solidFill>
              </a:rPr>
              <a:t>,</a:t>
            </a:r>
            <a:r>
              <a:rPr lang="es-ES" sz="2000" b="1" dirty="0">
                <a:solidFill>
                  <a:prstClr val="black"/>
                </a:solidFill>
              </a:rPr>
              <a:t>26).</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2003672"/>
            <a:ext cx="3105150" cy="1323439"/>
          </a:xfrm>
          <a:prstGeom prst="rect">
            <a:avLst/>
          </a:prstGeom>
          <a:noFill/>
        </p:spPr>
        <p:txBody>
          <a:bodyPr wrap="square">
            <a:spAutoFit/>
          </a:bodyPr>
          <a:lstStyle/>
          <a:p>
            <a:pPr lvl="0">
              <a:spcBef>
                <a:spcPts val="600"/>
              </a:spcBef>
              <a:defRPr/>
            </a:pPr>
            <a:r>
              <a:rPr lang="es-ES" sz="2000" b="1" dirty="0">
                <a:solidFill>
                  <a:prstClr val="black"/>
                </a:solidFill>
              </a:rPr>
              <a:t>Myslet si, že Boha nepotřebujeme, protože se nám daří, znamená být hrdý.</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400657"/>
          </a:xfrm>
          <a:prstGeom prst="rect">
            <a:avLst/>
          </a:prstGeom>
          <a:noFill/>
        </p:spPr>
        <p:txBody>
          <a:bodyPr wrap="square">
            <a:spAutoFit/>
          </a:bodyPr>
          <a:lstStyle/>
          <a:p>
            <a:pPr marL="457200" lvl="0" indent="-457200">
              <a:spcBef>
                <a:spcPts val="600"/>
              </a:spcBef>
              <a:buFont typeface="+mj-lt"/>
              <a:buAutoNum type="arabicPeriod"/>
              <a:defRPr/>
            </a:pPr>
            <a:r>
              <a:rPr lang="cs-CZ" sz="2000" b="1" dirty="0">
                <a:solidFill>
                  <a:prstClr val="black"/>
                </a:solidFill>
              </a:rPr>
              <a:t>O</a:t>
            </a:r>
            <a:r>
              <a:rPr lang="es-ES" sz="2000" b="1" dirty="0">
                <a:solidFill>
                  <a:prstClr val="black"/>
                </a:solidFill>
              </a:rPr>
              <a:t> samotě. Právě tehdy se naše modlitba stává intimnější.</a:t>
            </a:r>
            <a:r>
              <a:rPr lang="cs-CZ" sz="2000" b="1" dirty="0">
                <a:solidFill>
                  <a:prstClr val="black"/>
                </a:solidFill>
              </a:rPr>
              <a:t>                     </a:t>
            </a:r>
          </a:p>
          <a:p>
            <a:pPr marL="457200" lvl="0" indent="-457200">
              <a:spcBef>
                <a:spcPts val="600"/>
              </a:spcBef>
              <a:buFont typeface="+mj-lt"/>
              <a:buAutoNum type="arabicPeriod"/>
              <a:defRPr/>
            </a:pPr>
            <a:r>
              <a:rPr lang="cs-CZ" sz="2000" b="1" dirty="0">
                <a:solidFill>
                  <a:prstClr val="black"/>
                </a:solidFill>
              </a:rPr>
              <a:t> V r</a:t>
            </a:r>
            <a:r>
              <a:rPr lang="es-ES" sz="2000" b="1" dirty="0">
                <a:solidFill>
                  <a:prstClr val="black"/>
                </a:solidFill>
              </a:rPr>
              <a:t>odin</a:t>
            </a:r>
            <a:r>
              <a:rPr lang="cs-CZ" sz="2000" b="1" dirty="0">
                <a:solidFill>
                  <a:prstClr val="black"/>
                </a:solidFill>
              </a:rPr>
              <a:t>ě</a:t>
            </a:r>
            <a:r>
              <a:rPr lang="es-ES" sz="2000" b="1" dirty="0">
                <a:solidFill>
                  <a:prstClr val="black"/>
                </a:solidFill>
              </a:rPr>
              <a:t> nebo </a:t>
            </a:r>
            <a:r>
              <a:rPr lang="cs-CZ" sz="2000" b="1" dirty="0">
                <a:solidFill>
                  <a:prstClr val="black"/>
                </a:solidFill>
              </a:rPr>
              <a:t>                    ve </a:t>
            </a:r>
            <a:r>
              <a:rPr lang="es-ES" sz="2000" b="1" dirty="0">
                <a:solidFill>
                  <a:prstClr val="black"/>
                </a:solidFill>
              </a:rPr>
              <a:t>skupin</a:t>
            </a:r>
            <a:r>
              <a:rPr lang="cs-CZ" sz="2000" b="1" dirty="0" err="1">
                <a:solidFill>
                  <a:prstClr val="black"/>
                </a:solidFill>
              </a:rPr>
              <a:t>kách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lvl="0" indent="-457200">
              <a:spcBef>
                <a:spcPts val="600"/>
              </a:spcBef>
              <a:buFont typeface="+mj-lt"/>
              <a:buAutoNum type="arabicPeriod"/>
              <a:defRPr/>
            </a:pPr>
            <a:r>
              <a:rPr lang="es-ES" sz="2000" b="1" dirty="0">
                <a:solidFill>
                  <a:prstClr val="black"/>
                </a:solidFill>
              </a:rPr>
              <a:t>V </a:t>
            </a:r>
            <a:r>
              <a:rPr lang="cs-CZ" sz="2000" b="1" dirty="0">
                <a:solidFill>
                  <a:prstClr val="black"/>
                </a:solidFill>
              </a:rPr>
              <a:t>modlitebně</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“Hluboký pocit naší potřeby a velká touha přijímat to, o co prosíme, musí charakterizovat naše modlitby, jinak nebudou vyslyšeny. Ale nesmíme se unavit a přestat žádat, protože naše modlitby nedostanou okamžitou odpověď. "Království nebeské trpí násilí</a:t>
            </a:r>
            <a:r>
              <a:rPr lang="cs-CZ" sz="2400" b="1" dirty="0">
                <a:latin typeface="Constantia" panose="02030602050306030303" pitchFamily="18" charset="0"/>
              </a:rPr>
              <a:t> a násilníci po něm sahají</a:t>
            </a:r>
            <a:r>
              <a:rPr lang="es-ES" sz="2400" b="1" dirty="0">
                <a:latin typeface="Constantia" panose="02030602050306030303" pitchFamily="18" charset="0"/>
              </a:rPr>
              <a:t>." </a:t>
            </a:r>
            <a:r>
              <a:rPr lang="cs-CZ" sz="2400" b="1" dirty="0">
                <a:latin typeface="Constantia" panose="02030602050306030303" pitchFamily="18" charset="0"/>
              </a:rPr>
              <a:t>                </a:t>
            </a:r>
            <a:r>
              <a:rPr lang="es-ES" sz="2400" b="1" dirty="0">
                <a:latin typeface="Constantia" panose="02030602050306030303" pitchFamily="18" charset="0"/>
              </a:rPr>
              <a:t>Matouš 11</a:t>
            </a:r>
            <a:r>
              <a:rPr lang="cs-CZ" sz="2400" b="1" dirty="0">
                <a:latin typeface="Constantia" panose="02030602050306030303" pitchFamily="18" charset="0"/>
              </a:rPr>
              <a:t>,</a:t>
            </a:r>
            <a:r>
              <a:rPr lang="es-ES" sz="2400" b="1" dirty="0">
                <a:latin typeface="Constantia" panose="02030602050306030303" pitchFamily="18" charset="0"/>
              </a:rPr>
              <a:t>12. Zde je násilí chápáno jako svatá horlivost, jako ji projevuje Jakub. Nemusíme se snažit dostat do stavu intenzivního vzrušení, ale musíme své prosby předkládat klidně, ale vytrvale před trůnem milosti. Naším úkolem je pokorit své duše před Bohem, vyznat své hříchy a přiblížit se k Bohu ve víře”</a:t>
            </a: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s-ES" sz="1600" b="1" dirty="0"/>
              <a:t>E. G. W. </a:t>
            </a:r>
            <a:r>
              <a:rPr lang="cs-CZ" sz="1600" b="1" dirty="0"/>
              <a:t>: </a:t>
            </a:r>
            <a:r>
              <a:rPr lang="cs-CZ" sz="1600" b="1" dirty="0" err="1"/>
              <a:t>Our</a:t>
            </a:r>
            <a:r>
              <a:rPr lang="cs-CZ" sz="1600" b="1" dirty="0"/>
              <a:t> </a:t>
            </a:r>
            <a:r>
              <a:rPr lang="cs-CZ" sz="1600" b="1" dirty="0" err="1"/>
              <a:t>Father</a:t>
            </a:r>
            <a:r>
              <a:rPr lang="cs-CZ" sz="1600" b="1" dirty="0"/>
              <a:t> </a:t>
            </a:r>
            <a:r>
              <a:rPr lang="cs-CZ" sz="1600" b="1" dirty="0" err="1"/>
              <a:t>Cares</a:t>
            </a:r>
            <a:r>
              <a:rPr lang="cs-CZ" sz="1600" b="1" dirty="0"/>
              <a:t> strana 5 </a:t>
            </a:r>
            <a:r>
              <a:rPr lang="cs-CZ" sz="1200" b="1" dirty="0"/>
              <a:t>– neautorizovaný překlad: Ivo Kapec</a:t>
            </a:r>
            <a:r>
              <a:rPr lang="es-ES" sz="1600" b="1" dirty="0"/>
              <a:t>)</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88463F6-E4BB-C155-ED90-9A2F5559ACE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72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019800" y="3629025"/>
            <a:ext cx="6048376"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cs-CZ" sz="2000" b="1" dirty="0">
                <a:solidFill>
                  <a:srgbClr val="931A7C"/>
                </a:solidFill>
              </a:rPr>
              <a:t>Modlitby v těžkých časech</a:t>
            </a:r>
            <a:r>
              <a:rPr lang="es-ES" sz="2000" b="1" dirty="0">
                <a:solidFill>
                  <a:srgbClr val="931A7C"/>
                </a:solidFill>
              </a:rPr>
              <a:t>:</a:t>
            </a:r>
          </a:p>
          <a:p>
            <a:pPr lvl="1">
              <a:spcBef>
                <a:spcPts val="600"/>
              </a:spcBef>
            </a:pPr>
            <a:r>
              <a:rPr lang="es-ES" sz="2000" b="1" dirty="0">
                <a:solidFill>
                  <a:srgbClr val="084A9C"/>
                </a:solidFill>
              </a:rPr>
              <a:t>El</a:t>
            </a:r>
            <a:r>
              <a:rPr lang="cs-CZ" sz="2000" b="1" dirty="0" err="1">
                <a:solidFill>
                  <a:srgbClr val="084A9C"/>
                </a:solidFill>
              </a:rPr>
              <a:t>iáš</a:t>
            </a:r>
            <a:r>
              <a:rPr lang="es-ES" sz="2000" b="1" dirty="0">
                <a:solidFill>
                  <a:srgbClr val="084A9C"/>
                </a:solidFill>
              </a:rPr>
              <a:t>:</a:t>
            </a:r>
            <a:r>
              <a:rPr lang="es-ES" sz="2000" b="1" dirty="0"/>
              <a:t> </a:t>
            </a:r>
            <a:r>
              <a:rPr lang="cs-CZ" sz="2000" b="1" dirty="0" err="1"/>
              <a:t>Modlitvby</a:t>
            </a:r>
            <a:r>
              <a:rPr lang="cs-CZ" sz="2000" b="1" dirty="0"/>
              <a:t> v krizi</a:t>
            </a:r>
            <a:r>
              <a:rPr lang="es-ES" sz="2000" b="1" dirty="0"/>
              <a:t>.</a:t>
            </a:r>
          </a:p>
          <a:p>
            <a:pPr lvl="1">
              <a:spcBef>
                <a:spcPts val="600"/>
              </a:spcBef>
            </a:pPr>
            <a:r>
              <a:rPr lang="cs-CZ" sz="2000" b="1" dirty="0">
                <a:solidFill>
                  <a:srgbClr val="B4366B"/>
                </a:solidFill>
              </a:rPr>
              <a:t>Cha</a:t>
            </a:r>
            <a:r>
              <a:rPr lang="es-ES" sz="2000" b="1" dirty="0">
                <a:solidFill>
                  <a:srgbClr val="B4366B"/>
                </a:solidFill>
              </a:rPr>
              <a:t>na:</a:t>
            </a:r>
            <a:r>
              <a:rPr lang="es-ES" sz="2000" b="1" dirty="0"/>
              <a:t> </a:t>
            </a:r>
            <a:r>
              <a:rPr lang="cs-CZ" sz="2000" b="1" dirty="0"/>
              <a:t>Když se modlitby zdají být nevyslyšené</a:t>
            </a:r>
            <a:r>
              <a:rPr lang="es-ES" sz="2000" b="1" dirty="0"/>
              <a:t>.</a:t>
            </a:r>
          </a:p>
          <a:p>
            <a:pPr>
              <a:spcBef>
                <a:spcPts val="1800"/>
              </a:spcBef>
            </a:pPr>
            <a:r>
              <a:rPr lang="cs-CZ" sz="2000" b="1" dirty="0">
                <a:solidFill>
                  <a:srgbClr val="4A1982"/>
                </a:solidFill>
              </a:rPr>
              <a:t>Vzorové modlitby</a:t>
            </a:r>
            <a:r>
              <a:rPr lang="es-ES" sz="2000" b="1" dirty="0">
                <a:solidFill>
                  <a:srgbClr val="4A1982"/>
                </a:solidFill>
              </a:rPr>
              <a:t>:</a:t>
            </a:r>
          </a:p>
          <a:p>
            <a:pPr lvl="1">
              <a:spcBef>
                <a:spcPts val="600"/>
              </a:spcBef>
            </a:pPr>
            <a:r>
              <a:rPr lang="es-ES" sz="2000" b="1" dirty="0">
                <a:solidFill>
                  <a:srgbClr val="08665D"/>
                </a:solidFill>
              </a:rPr>
              <a:t>Je</a:t>
            </a:r>
            <a:r>
              <a:rPr lang="cs-CZ" sz="2000" b="1" dirty="0" err="1">
                <a:solidFill>
                  <a:srgbClr val="08665D"/>
                </a:solidFill>
              </a:rPr>
              <a:t>žíš</a:t>
            </a:r>
            <a:r>
              <a:rPr lang="es-ES" sz="2000" b="1" dirty="0">
                <a:solidFill>
                  <a:srgbClr val="08665D"/>
                </a:solidFill>
              </a:rPr>
              <a:t>:</a:t>
            </a:r>
            <a:r>
              <a:rPr lang="es-ES" sz="2000" b="1" dirty="0"/>
              <a:t> </a:t>
            </a:r>
            <a:r>
              <a:rPr lang="cs-CZ" sz="2000" b="1" dirty="0"/>
              <a:t>učí nás modlit se</a:t>
            </a:r>
            <a:r>
              <a:rPr lang="es-ES" sz="2000" b="1" dirty="0"/>
              <a:t>.</a:t>
            </a:r>
          </a:p>
          <a:p>
            <a:pPr lvl="1">
              <a:spcBef>
                <a:spcPts val="600"/>
              </a:spcBef>
            </a:pPr>
            <a:r>
              <a:rPr lang="es-ES" sz="2000" b="1" dirty="0">
                <a:solidFill>
                  <a:srgbClr val="82047D"/>
                </a:solidFill>
              </a:rPr>
              <a:t>Daniel:</a:t>
            </a:r>
            <a:r>
              <a:rPr lang="es-ES" sz="2000" b="1" dirty="0"/>
              <a:t> </a:t>
            </a:r>
            <a:r>
              <a:rPr lang="cs-CZ" sz="2000" b="1" dirty="0"/>
              <a:t>Chvála, vyznání, prosby, díkůvzdání</a:t>
            </a:r>
            <a:r>
              <a:rPr lang="es-ES" sz="2000" b="1" dirty="0"/>
              <a:t>.</a:t>
            </a:r>
          </a:p>
          <a:p>
            <a:pPr>
              <a:spcBef>
                <a:spcPts val="1800"/>
              </a:spcBef>
            </a:pPr>
            <a:r>
              <a:rPr lang="cs-CZ" sz="2000" b="1" dirty="0">
                <a:solidFill>
                  <a:srgbClr val="415F00"/>
                </a:solidFill>
              </a:rPr>
              <a:t>Čtyři otázky týkající se modlitby</a:t>
            </a:r>
            <a:r>
              <a:rPr lang="es-ES" sz="2000" b="1" dirty="0">
                <a:solidFill>
                  <a:srgbClr val="415F00"/>
                </a:solidFill>
              </a:rPr>
              <a:t>.</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669034" cy="1015663"/>
          </a:xfrm>
          <a:prstGeom prst="rect">
            <a:avLst/>
          </a:prstGeom>
          <a:noFill/>
        </p:spPr>
        <p:txBody>
          <a:bodyPr wrap="square" rtlCol="0">
            <a:spAutoFit/>
          </a:bodyPr>
          <a:lstStyle/>
          <a:p>
            <a:pPr>
              <a:spcBef>
                <a:spcPts val="600"/>
              </a:spcBef>
            </a:pPr>
            <a:r>
              <a:rPr lang="es-ES" sz="2000" b="1" dirty="0"/>
              <a:t>Pavel nás nabádá, abychom "modlili se neustále" </a:t>
            </a:r>
            <a:r>
              <a:rPr lang="cs-CZ" sz="2000" b="1" dirty="0"/>
              <a:t>                 </a:t>
            </a:r>
            <a:r>
              <a:rPr lang="es-ES" sz="2000" b="1" dirty="0"/>
              <a:t>(</a:t>
            </a:r>
            <a:r>
              <a:rPr lang="cs-CZ" sz="2000" b="1" dirty="0"/>
              <a:t>list </a:t>
            </a:r>
            <a:r>
              <a:rPr lang="es-ES" sz="2000" b="1" dirty="0"/>
              <a:t>Ef</a:t>
            </a:r>
            <a:r>
              <a:rPr lang="cs-CZ" sz="2000" b="1" dirty="0" err="1"/>
              <a:t>ezským</a:t>
            </a:r>
            <a:r>
              <a:rPr lang="es-ES" sz="2000" b="1" dirty="0"/>
              <a:t> 6</a:t>
            </a:r>
            <a:r>
              <a:rPr lang="cs-CZ" sz="2000" b="1" dirty="0"/>
              <a:t>,</a:t>
            </a:r>
            <a:r>
              <a:rPr lang="es-ES" sz="2000" b="1" dirty="0"/>
              <a:t>18), i když se náš svět rozpadá. I když čas plyne a nevidíme odpověď na naše modlitby.</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5025" y="569405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24208" y="5319362"/>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42443" y="4087356"/>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42443" y="4420649"/>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5588041" y="4899792"/>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558804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5662147" y="6164779"/>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46665" y="3543299"/>
            <a:ext cx="2275616"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l="-7143" r="-7143"/>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606216" y="3529012"/>
            <a:ext cx="266490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l="-9616" r="-9616"/>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46116" y="2022715"/>
            <a:ext cx="6669034" cy="1323439"/>
          </a:xfrm>
          <a:prstGeom prst="rect">
            <a:avLst/>
          </a:prstGeom>
          <a:noFill/>
        </p:spPr>
        <p:txBody>
          <a:bodyPr wrap="square">
            <a:spAutoFit/>
          </a:bodyPr>
          <a:lstStyle/>
          <a:p>
            <a:pPr lvl="0">
              <a:spcBef>
                <a:spcPts val="600"/>
              </a:spcBef>
              <a:defRPr/>
            </a:pPr>
            <a:r>
              <a:rPr lang="es-ES" sz="2000" b="1" dirty="0">
                <a:solidFill>
                  <a:prstClr val="black"/>
                </a:solidFill>
              </a:rPr>
              <a:t>Ale jak se modlit? Co jsme měli požadovat? Měli bychom se modlit sami, nebo v doprovodu? Umožňuje nám modlitba mluvit jen s Bohem, nebo nám také umožňuje Ho slyšet?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311212"/>
            <a:ext cx="6669034" cy="707886"/>
          </a:xfrm>
          <a:prstGeom prst="rect">
            <a:avLst/>
          </a:prstGeom>
          <a:noFill/>
        </p:spPr>
        <p:txBody>
          <a:bodyPr wrap="square">
            <a:spAutoFit/>
          </a:bodyPr>
          <a:lstStyle/>
          <a:p>
            <a:pPr lvl="0">
              <a:spcBef>
                <a:spcPts val="600"/>
              </a:spcBef>
              <a:defRPr/>
            </a:pPr>
            <a:r>
              <a:rPr lang="es-ES" sz="2000" b="1" dirty="0">
                <a:solidFill>
                  <a:prstClr val="black"/>
                </a:solidFill>
              </a:rPr>
              <a:t>V takových situacích nám modlitby Eliáše a </a:t>
            </a:r>
            <a:r>
              <a:rPr lang="cs-CZ" sz="2000" b="1" dirty="0">
                <a:solidFill>
                  <a:prstClr val="black"/>
                </a:solidFill>
              </a:rPr>
              <a:t>Ch</a:t>
            </a:r>
            <a:r>
              <a:rPr lang="es-ES" sz="2000" b="1" dirty="0">
                <a:solidFill>
                  <a:prstClr val="black"/>
                </a:solidFill>
              </a:rPr>
              <a:t>any pomohou a povzbudí nás.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cs-CZ" sz="6600" spc="300" dirty="0">
                <a:ln w="0"/>
                <a:solidFill>
                  <a:srgbClr val="7C2850"/>
                </a:solidFill>
                <a:effectLst>
                  <a:reflection blurRad="6350" stA="53000" endA="300" endPos="35500" dir="5400000" sy="-90000" algn="bl" rotWithShape="0"/>
                </a:effectLst>
              </a:rPr>
              <a:t>MODLITBY               V TĚŽKÝCH ČASECH</a:t>
            </a:r>
            <a:endParaRPr lang="es-ES"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EL</a:t>
            </a:r>
            <a:r>
              <a:rPr lang="cs-CZ" sz="4400" b="1" dirty="0">
                <a:ln w="6600">
                  <a:solidFill>
                    <a:schemeClr val="accent2"/>
                  </a:solidFill>
                  <a:prstDash val="solid"/>
                </a:ln>
                <a:solidFill>
                  <a:srgbClr val="FFFFFF"/>
                </a:solidFill>
                <a:effectLst>
                  <a:outerShdw dist="38100" dir="2700000" algn="tl" rotWithShape="0">
                    <a:schemeClr val="accent2"/>
                  </a:outerShdw>
                </a:effectLst>
              </a:rPr>
              <a:t>IÁŠ</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cs-CZ" sz="4400" b="1" dirty="0">
                <a:ln w="6600">
                  <a:solidFill>
                    <a:schemeClr val="accent2"/>
                  </a:solidFill>
                  <a:prstDash val="solid"/>
                </a:ln>
                <a:solidFill>
                  <a:srgbClr val="FFFFFF"/>
                </a:solidFill>
                <a:effectLst>
                  <a:outerShdw dist="38100" dir="2700000" algn="tl" rotWithShape="0">
                    <a:schemeClr val="accent2"/>
                  </a:outerShdw>
                </a:effectLst>
              </a:rPr>
              <a:t>MODLITBA V KRIZI</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“Odpověděl:</a:t>
            </a:r>
            <a:r>
              <a:rPr lang="cs-CZ"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Velice jsem horlil pro</a:t>
            </a: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H</a:t>
            </a:r>
            <a:r>
              <a:rPr lang="cs-CZ" b="1" dirty="0" err="1">
                <a:solidFill>
                  <a:schemeClr val="tx2">
                    <a:lumMod val="40000"/>
                    <a:lumOff val="60000"/>
                  </a:schemeClr>
                </a:solidFill>
                <a:effectLst>
                  <a:outerShdw blurRad="38100" dist="38100" dir="2700000" algn="tl">
                    <a:srgbClr val="000000"/>
                  </a:outerShdw>
                </a:effectLst>
                <a:latin typeface="Comic Sans MS" panose="030F0702030302020204" pitchFamily="66" charset="0"/>
              </a:rPr>
              <a:t>ospodina</a:t>
            </a:r>
            <a:r>
              <a:rPr lang="cs-CZ"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Boha zástupů, protože Izraelci opustili tvou smlouvu, tvé oltáře zbořili a tvé proroky povraždili mečem. Zbývám už jen sám, avšak i mně ukládají o život, jak by mě o něj připravili</a:t>
            </a: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a:t>
            </a:r>
            <a:r>
              <a:rPr lang="cs-CZ"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Královská</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19</a:t>
            </a:r>
            <a:r>
              <a:rPr lang="cs-CZ"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s-ES" sz="2000" b="1" dirty="0"/>
              <a:t>Jak Bůh odpovídá na naše modlitby uprostřed krize?</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29646"/>
            <a:ext cx="6212158" cy="707886"/>
          </a:xfrm>
          <a:prstGeom prst="rect">
            <a:avLst/>
          </a:prstGeom>
          <a:noFill/>
        </p:spPr>
        <p:txBody>
          <a:bodyPr wrap="square">
            <a:spAutoFit/>
          </a:bodyPr>
          <a:lstStyle/>
          <a:p>
            <a:pPr>
              <a:spcBef>
                <a:spcPts val="600"/>
              </a:spcBef>
            </a:pPr>
            <a:r>
              <a:rPr lang="es-ES" sz="2000" b="1" dirty="0"/>
              <a:t>Po jednoduché modlitbě od Eliáše Bůh okamžitě odpověděl ohněm (1. Královská 18</a:t>
            </a:r>
            <a:r>
              <a:rPr lang="cs-CZ" sz="2000" b="1" dirty="0"/>
              <a:t>,</a:t>
            </a:r>
            <a:r>
              <a:rPr lang="es-ES" sz="2000" b="1" dirty="0"/>
              <a:t>36-38).</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23261"/>
            <a:ext cx="6318251" cy="707886"/>
          </a:xfrm>
          <a:prstGeom prst="rect">
            <a:avLst/>
          </a:prstGeom>
          <a:noFill/>
        </p:spPr>
        <p:txBody>
          <a:bodyPr wrap="square">
            <a:spAutoFit/>
          </a:bodyPr>
          <a:lstStyle/>
          <a:p>
            <a:pPr>
              <a:spcBef>
                <a:spcPts val="600"/>
              </a:spcBef>
            </a:pPr>
            <a:r>
              <a:rPr lang="es-ES" sz="2000" b="1" dirty="0"/>
              <a:t>Když Eliáš žádal o smrt, Bůh mlčel, ale poslal svého anděla, aby ho nakrmil (1. Královská 19</a:t>
            </a:r>
            <a:r>
              <a:rPr lang="cs-CZ" sz="2000" b="1" dirty="0"/>
              <a:t>,</a:t>
            </a:r>
            <a:r>
              <a:rPr lang="es-ES" sz="2000" b="1" dirty="0"/>
              <a:t>4-8).</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22565"/>
            <a:ext cx="6212158" cy="1015663"/>
          </a:xfrm>
          <a:prstGeom prst="rect">
            <a:avLst/>
          </a:prstGeom>
          <a:noFill/>
        </p:spPr>
        <p:txBody>
          <a:bodyPr wrap="square">
            <a:spAutoFit/>
          </a:bodyPr>
          <a:lstStyle/>
          <a:p>
            <a:pPr lvl="0">
              <a:spcBef>
                <a:spcPts val="600"/>
              </a:spcBef>
              <a:defRPr/>
            </a:pPr>
            <a:r>
              <a:rPr lang="es-ES" sz="2000" b="1" dirty="0">
                <a:solidFill>
                  <a:prstClr val="black"/>
                </a:solidFill>
              </a:rPr>
              <a:t>Po sedmi modlitbách za déšť Bůh poslal malý mrak, který se změnil v mohutnou bouři</a:t>
            </a:r>
            <a:r>
              <a:rPr lang="cs-CZ" sz="2000" b="1" dirty="0">
                <a:solidFill>
                  <a:prstClr val="black"/>
                </a:solidFill>
              </a:rPr>
              <a:t>                                                     </a:t>
            </a:r>
            <a:r>
              <a:rPr lang="es-ES" sz="2000" b="1" dirty="0">
                <a:solidFill>
                  <a:prstClr val="black"/>
                </a:solidFill>
              </a:rPr>
              <a:t> (1. Královská 18</a:t>
            </a:r>
            <a:r>
              <a:rPr lang="cs-CZ" sz="2000" b="1" dirty="0">
                <a:solidFill>
                  <a:prstClr val="black"/>
                </a:solidFill>
              </a:rPr>
              <a:t>,</a:t>
            </a:r>
            <a:r>
              <a:rPr lang="es-ES" sz="2000" b="1" dirty="0">
                <a:solidFill>
                  <a:prstClr val="black"/>
                </a:solidFill>
              </a:rPr>
              <a:t>42-45).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285311" y="5416876"/>
            <a:ext cx="6660037" cy="1323439"/>
          </a:xfrm>
          <a:prstGeom prst="rect">
            <a:avLst/>
          </a:prstGeom>
          <a:noFill/>
        </p:spPr>
        <p:txBody>
          <a:bodyPr wrap="square">
            <a:spAutoFit/>
          </a:bodyPr>
          <a:lstStyle/>
          <a:p>
            <a:pPr lvl="0">
              <a:spcBef>
                <a:spcPts val="600"/>
              </a:spcBef>
              <a:defRPr/>
            </a:pPr>
            <a:r>
              <a:rPr lang="es-ES" sz="2000" b="1" dirty="0">
                <a:solidFill>
                  <a:prstClr val="black"/>
                </a:solidFill>
              </a:rPr>
              <a:t>Jedna reakce byla okamžitá a zázračná. Další, po sedmi hodinách modlitby, posílá déšť, o který bylo požádáno. Nakonec, po 40 dnech, slovní a povzbuzující odpověď. Bůh ví, jak a kdy reagovat v každé naší situaci.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26373" y="4416180"/>
            <a:ext cx="6660037" cy="1015663"/>
          </a:xfrm>
          <a:prstGeom prst="rect">
            <a:avLst/>
          </a:prstGeom>
          <a:noFill/>
        </p:spPr>
        <p:txBody>
          <a:bodyPr wrap="square">
            <a:spAutoFit/>
          </a:bodyPr>
          <a:lstStyle/>
          <a:p>
            <a:pPr lvl="0">
              <a:spcBef>
                <a:spcPts val="600"/>
              </a:spcBef>
              <a:defRPr/>
            </a:pPr>
            <a:r>
              <a:rPr lang="es-ES" sz="2000" b="1" dirty="0">
                <a:solidFill>
                  <a:prstClr val="black"/>
                </a:solidFill>
              </a:rPr>
              <a:t>Svržený do jeskyně Eliáš konečně uslyšel Boží hlas, který odpovídal na jeho zoufalou modlitbu </a:t>
            </a:r>
            <a:r>
              <a:rPr lang="cs-CZ" sz="2000" b="1" dirty="0">
                <a:solidFill>
                  <a:prstClr val="black"/>
                </a:solidFill>
              </a:rPr>
              <a:t>                                     </a:t>
            </a:r>
            <a:r>
              <a:rPr lang="es-ES" sz="2000" b="1" dirty="0">
                <a:solidFill>
                  <a:prstClr val="black"/>
                </a:solidFill>
              </a:rPr>
              <a:t>(1. Královská 19</a:t>
            </a:r>
            <a:r>
              <a:rPr lang="cs-CZ" sz="2000" b="1" dirty="0">
                <a:solidFill>
                  <a:prstClr val="black"/>
                </a:solidFill>
              </a:rPr>
              <a:t>,</a:t>
            </a:r>
            <a:r>
              <a:rPr lang="es-ES" sz="2000" b="1" dirty="0">
                <a:solidFill>
                  <a:prstClr val="black"/>
                </a:solidFill>
              </a:rPr>
              <a:t>9-18).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cs-CZ"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KDYŽ SE MODLITBY ZDAJÍ BÝT NEVYSLYŠENÉ</a:t>
            </a:r>
            <a:endPar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629055" y="632608"/>
            <a:ext cx="10933888" cy="369332"/>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outerShdw>
                </a:effectLst>
                <a:latin typeface="Comic Sans MS" panose="030F0702030302020204" pitchFamily="66" charset="0"/>
              </a:rPr>
              <a:t>“</a:t>
            </a:r>
            <a:r>
              <a:rPr lang="cs-CZ" b="1" dirty="0">
                <a:solidFill>
                  <a:srgbClr val="FFFF99"/>
                </a:solidFill>
                <a:effectLst>
                  <a:outerShdw blurRad="38100" dist="38100" dir="2700000" algn="tl">
                    <a:srgbClr val="000000"/>
                  </a:outerShdw>
                </a:effectLst>
                <a:latin typeface="Comic Sans MS" panose="030F0702030302020204" pitchFamily="66" charset="0"/>
              </a:rPr>
              <a:t>Modlila jsem se za tohoto chlapce a Hospodin mi dal, zač jsem ho prosila</a:t>
            </a:r>
            <a:r>
              <a:rPr lang="es-ES" b="1" dirty="0">
                <a:solidFill>
                  <a:srgbClr val="FFFF99"/>
                </a:solidFill>
                <a:effectLst>
                  <a:outerShdw blurRad="38100" dist="38100" dir="2700000" algn="tl">
                    <a:srgbClr val="000000"/>
                  </a:outerShdw>
                </a:effectLst>
                <a:latin typeface="Comic Sans MS" panose="030F0702030302020204" pitchFamily="66" charset="0"/>
              </a:rPr>
              <a:t>” </a:t>
            </a:r>
            <a:r>
              <a:rPr lang="es-ES" sz="1400" b="1" dirty="0">
                <a:solidFill>
                  <a:srgbClr val="FFFF99"/>
                </a:solidFill>
                <a:effectLst>
                  <a:outerShdw blurRad="38100" dist="38100" dir="2700000" algn="tl">
                    <a:srgbClr val="000000"/>
                  </a:outerShdw>
                </a:effectLst>
                <a:latin typeface="Comic Sans MS" panose="030F0702030302020204" pitchFamily="66" charset="0"/>
              </a:rPr>
              <a:t>(1</a:t>
            </a:r>
            <a:r>
              <a:rPr lang="cs-CZ" sz="1400" b="1" dirty="0">
                <a:solidFill>
                  <a:srgbClr val="FFFF99"/>
                </a:solidFill>
                <a:effectLst>
                  <a:outerShdw blurRad="38100" dist="38100" dir="2700000" algn="tl">
                    <a:srgbClr val="000000"/>
                  </a:outerShdw>
                </a:effectLst>
                <a:latin typeface="Comic Sans MS" panose="030F0702030302020204" pitchFamily="66" charset="0"/>
              </a:rPr>
              <a:t>. </a:t>
            </a:r>
            <a:r>
              <a:rPr lang="es-ES" sz="1400" b="1" dirty="0">
                <a:solidFill>
                  <a:srgbClr val="FFFF99"/>
                </a:solidFill>
                <a:effectLst>
                  <a:outerShdw blurRad="38100" dist="38100" dir="2700000" algn="tl">
                    <a:srgbClr val="000000"/>
                  </a:outerShdw>
                </a:effectLst>
                <a:latin typeface="Comic Sans MS" panose="030F0702030302020204" pitchFamily="66" charset="0"/>
              </a:rPr>
              <a:t>Samuel</a:t>
            </a:r>
            <a:r>
              <a:rPr lang="cs-CZ" sz="1400" b="1" dirty="0">
                <a:solidFill>
                  <a:srgbClr val="FFFF99"/>
                </a:solidFill>
                <a:effectLst>
                  <a:outerShdw blurRad="38100" dist="38100" dir="2700000" algn="tl">
                    <a:srgbClr val="000000"/>
                  </a:outerShdw>
                </a:effectLst>
                <a:latin typeface="Comic Sans MS" panose="030F0702030302020204" pitchFamily="66" charset="0"/>
              </a:rPr>
              <a:t>ova</a:t>
            </a:r>
            <a:r>
              <a:rPr lang="es-ES" sz="1400" b="1" dirty="0">
                <a:solidFill>
                  <a:srgbClr val="FFFF99"/>
                </a:solidFill>
                <a:effectLst>
                  <a:outerShdw blurRad="38100" dist="38100" dir="2700000" algn="tl">
                    <a:srgbClr val="000000"/>
                  </a:outerShdw>
                </a:effectLst>
                <a:latin typeface="Comic Sans MS" panose="030F0702030302020204" pitchFamily="66" charset="0"/>
              </a:rPr>
              <a:t> 1</a:t>
            </a:r>
            <a:r>
              <a:rPr lang="cs-CZ" sz="1400" b="1" dirty="0">
                <a:solidFill>
                  <a:srgbClr val="FFFF99"/>
                </a:solidFill>
                <a:effectLst>
                  <a:outerShdw blurRad="38100" dist="38100" dir="2700000" algn="tl">
                    <a:srgbClr val="000000"/>
                  </a:outerShdw>
                </a:effectLst>
                <a:latin typeface="Comic Sans MS" panose="030F0702030302020204" pitchFamily="66" charset="0"/>
              </a:rPr>
              <a:t>,</a:t>
            </a:r>
            <a:r>
              <a:rPr lang="es-ES" sz="1400" b="1" dirty="0">
                <a:solidFill>
                  <a:srgbClr val="FFFF99"/>
                </a:solidFill>
                <a:effectLst>
                  <a:outerShdw blurRad="38100" dist="38100" dir="2700000" algn="tl">
                    <a:srgbClr val="000000"/>
                  </a:outerShdw>
                </a:effectLst>
                <a:latin typeface="Comic Sans MS" panose="030F0702030302020204" pitchFamily="66" charset="0"/>
              </a:rPr>
              <a:t>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cs-CZ" sz="2000" b="1" dirty="0"/>
              <a:t>Ch</a:t>
            </a:r>
            <a:r>
              <a:rPr lang="es-ES" sz="2000" b="1" dirty="0"/>
              <a:t>anina modlitba za dítě se zdá být modlitbou, kterou Bůh rychle vyslyší (samozřejmě po devíti měsících radostného čekání) (1</a:t>
            </a:r>
            <a:r>
              <a:rPr lang="cs-CZ" sz="2000" b="1" dirty="0"/>
              <a:t>.</a:t>
            </a:r>
            <a:r>
              <a:rPr lang="es-ES" sz="2000" b="1" dirty="0"/>
              <a:t> Samuelova 1</a:t>
            </a:r>
            <a:r>
              <a:rPr lang="cs-CZ" sz="2000" b="1" dirty="0"/>
              <a:t>,</a:t>
            </a:r>
            <a:r>
              <a:rPr lang="es-ES" sz="2000" b="1" dirty="0"/>
              <a:t>9-20).</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922525"/>
            <a:ext cx="6180274" cy="707886"/>
          </a:xfrm>
          <a:prstGeom prst="rect">
            <a:avLst/>
          </a:prstGeom>
          <a:noFill/>
        </p:spPr>
        <p:txBody>
          <a:bodyPr wrap="square">
            <a:spAutoFit/>
          </a:bodyPr>
          <a:lstStyle/>
          <a:p>
            <a:pPr>
              <a:spcBef>
                <a:spcPts val="600"/>
              </a:spcBef>
            </a:pPr>
            <a:r>
              <a:rPr lang="es-ES" sz="2000" b="1" dirty="0"/>
              <a:t>Když však čteme výše uvedené verše, vidíme, že tato odpověď trvala dlouho (1. Samuelova 1</a:t>
            </a:r>
            <a:r>
              <a:rPr lang="cs-CZ" sz="2000" b="1" dirty="0"/>
              <a:t>,</a:t>
            </a:r>
            <a:r>
              <a:rPr lang="es-ES" sz="2000" b="1" dirty="0"/>
              <a:t>1-8).</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644690"/>
            <a:ext cx="7540966" cy="1015663"/>
          </a:xfrm>
          <a:prstGeom prst="rect">
            <a:avLst/>
          </a:prstGeom>
          <a:noFill/>
        </p:spPr>
        <p:txBody>
          <a:bodyPr wrap="square">
            <a:spAutoFit/>
          </a:bodyPr>
          <a:lstStyle/>
          <a:p>
            <a:pPr>
              <a:spcBef>
                <a:spcPts val="600"/>
              </a:spcBef>
            </a:pPr>
            <a:r>
              <a:rPr lang="es-ES" sz="2000" b="1" dirty="0"/>
              <a:t>Někdy může být Boží mlčení způsobeno naší sobectvím (</a:t>
            </a:r>
            <a:r>
              <a:rPr lang="cs-CZ" sz="2000" b="1" dirty="0"/>
              <a:t>list </a:t>
            </a:r>
            <a:r>
              <a:rPr lang="es-ES" sz="2000" b="1" dirty="0"/>
              <a:t>Jakub</a:t>
            </a:r>
            <a:r>
              <a:rPr lang="cs-CZ" sz="2000" b="1" dirty="0" err="1"/>
              <a:t>ův</a:t>
            </a:r>
            <a:r>
              <a:rPr lang="es-ES" sz="2000" b="1" dirty="0"/>
              <a:t> 4</a:t>
            </a:r>
            <a:r>
              <a:rPr lang="cs-CZ" sz="2000" b="1" dirty="0"/>
              <a:t>,</a:t>
            </a:r>
            <a:r>
              <a:rPr lang="es-ES" sz="2000" b="1" dirty="0"/>
              <a:t>3). drahý hřích (Žalm 66</a:t>
            </a:r>
            <a:r>
              <a:rPr lang="cs-CZ" sz="2000" b="1" dirty="0"/>
              <a:t>,</a:t>
            </a:r>
            <a:r>
              <a:rPr lang="es-ES" sz="2000" b="1" dirty="0"/>
              <a:t>18); nedostatek víry (</a:t>
            </a:r>
            <a:r>
              <a:rPr lang="cs-CZ" sz="2000" b="1" dirty="0"/>
              <a:t>list </a:t>
            </a:r>
            <a:r>
              <a:rPr lang="es-ES" sz="2000" b="1" dirty="0"/>
              <a:t>Jakub</a:t>
            </a:r>
            <a:r>
              <a:rPr lang="cs-CZ" sz="2000" b="1" dirty="0" err="1"/>
              <a:t>ův</a:t>
            </a:r>
            <a:r>
              <a:rPr lang="es-ES" sz="2000" b="1" dirty="0"/>
              <a:t> 1</a:t>
            </a:r>
            <a:r>
              <a:rPr lang="cs-CZ" sz="2000" b="1" dirty="0"/>
              <a:t>,</a:t>
            </a:r>
            <a:r>
              <a:rPr lang="es-ES" sz="2000" b="1" dirty="0"/>
              <a:t>6); Nebo prostě není ten správný čas.</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839894"/>
            <a:ext cx="5134651" cy="707886"/>
          </a:xfrm>
          <a:prstGeom prst="rect">
            <a:avLst/>
          </a:prstGeom>
          <a:noFill/>
        </p:spPr>
        <p:txBody>
          <a:bodyPr wrap="square">
            <a:spAutoFit/>
          </a:bodyPr>
          <a:lstStyle/>
          <a:p>
            <a:pPr>
              <a:spcBef>
                <a:spcPts val="600"/>
              </a:spcBef>
            </a:pPr>
            <a:r>
              <a:rPr lang="es-ES" sz="2000" b="1" dirty="0"/>
              <a:t>Z tohoto pohledu, kolik let </a:t>
            </a:r>
            <a:r>
              <a:rPr lang="cs-CZ" sz="2000" b="1" dirty="0" err="1"/>
              <a:t>Chana</a:t>
            </a:r>
            <a:r>
              <a:rPr lang="es-ES" sz="2000" b="1" dirty="0"/>
              <a:t> žádala </a:t>
            </a:r>
            <a:r>
              <a:rPr lang="cs-CZ" sz="2000" b="1" dirty="0"/>
              <a:t>          </a:t>
            </a:r>
            <a:r>
              <a:rPr lang="es-ES" sz="2000" b="1" dirty="0"/>
              <a:t>o dítě, aniž by dostala odpověď?</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27321"/>
            <a:ext cx="6176261" cy="1015663"/>
          </a:xfrm>
          <a:prstGeom prst="rect">
            <a:avLst/>
          </a:prstGeom>
          <a:noFill/>
        </p:spPr>
        <p:txBody>
          <a:bodyPr wrap="square">
            <a:spAutoFit/>
          </a:bodyPr>
          <a:lstStyle/>
          <a:p>
            <a:pPr lvl="0">
              <a:spcBef>
                <a:spcPts val="600"/>
              </a:spcBef>
              <a:defRPr/>
            </a:pPr>
            <a:r>
              <a:rPr lang="es-ES" sz="2000" b="1" dirty="0">
                <a:solidFill>
                  <a:prstClr val="black"/>
                </a:solidFill>
              </a:rPr>
              <a:t>Pen</a:t>
            </a:r>
            <a:r>
              <a:rPr lang="cs-CZ" sz="2000" b="1" dirty="0">
                <a:solidFill>
                  <a:prstClr val="black"/>
                </a:solidFill>
              </a:rPr>
              <a:t>i</a:t>
            </a:r>
            <a:r>
              <a:rPr lang="es-ES" sz="2000" b="1" dirty="0">
                <a:solidFill>
                  <a:prstClr val="black"/>
                </a:solidFill>
              </a:rPr>
              <a:t>na, Elk</a:t>
            </a:r>
            <a:r>
              <a:rPr lang="cs-CZ" sz="2000" b="1" dirty="0" err="1">
                <a:solidFill>
                  <a:prstClr val="black"/>
                </a:solidFill>
              </a:rPr>
              <a:t>ánova</a:t>
            </a:r>
            <a:r>
              <a:rPr lang="es-ES" sz="2000" b="1" dirty="0">
                <a:solidFill>
                  <a:prstClr val="black"/>
                </a:solidFill>
              </a:rPr>
              <a:t> druhá manželka, měla "děti" – tedy více než jednoho syna – a "každý rok</a:t>
            </a:r>
            <a:r>
              <a:rPr lang="cs-CZ" sz="2000" b="1" dirty="0">
                <a:solidFill>
                  <a:prstClr val="black"/>
                </a:solidFill>
              </a:rPr>
              <a:t>“</a:t>
            </a:r>
            <a:r>
              <a:rPr lang="es-ES" sz="2000" b="1" dirty="0">
                <a:solidFill>
                  <a:prstClr val="black"/>
                </a:solidFill>
              </a:rPr>
              <a:t> </a:t>
            </a:r>
            <a:r>
              <a:rPr lang="cs-CZ" sz="2000" b="1" dirty="0">
                <a:solidFill>
                  <a:prstClr val="black"/>
                </a:solidFill>
              </a:rPr>
              <a:t>Ch</a:t>
            </a:r>
            <a:r>
              <a:rPr lang="es-ES" sz="2000" b="1" dirty="0">
                <a:solidFill>
                  <a:prstClr val="black"/>
                </a:solidFill>
              </a:rPr>
              <a:t>an</a:t>
            </a:r>
            <a:r>
              <a:rPr lang="cs-CZ" sz="2000" b="1" dirty="0">
                <a:solidFill>
                  <a:prstClr val="black"/>
                </a:solidFill>
              </a:rPr>
              <a:t>u urážela</a:t>
            </a:r>
            <a:r>
              <a:rPr lang="es-ES" sz="2000" b="1" dirty="0">
                <a:solidFill>
                  <a:prstClr val="black"/>
                </a:solidFill>
              </a:rPr>
              <a:t>, protože</a:t>
            </a:r>
            <a:r>
              <a:rPr lang="cs-CZ" sz="2000" b="1" dirty="0">
                <a:solidFill>
                  <a:prstClr val="black"/>
                </a:solidFill>
              </a:rPr>
              <a:t> jí</a:t>
            </a:r>
            <a:r>
              <a:rPr lang="es-ES" sz="2000" b="1" dirty="0">
                <a:solidFill>
                  <a:prstClr val="black"/>
                </a:solidFill>
              </a:rPr>
              <a:t> Bůh děti nedal.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5" y="5757262"/>
            <a:ext cx="7720507" cy="1015663"/>
          </a:xfrm>
          <a:prstGeom prst="rect">
            <a:avLst/>
          </a:prstGeom>
          <a:noFill/>
        </p:spPr>
        <p:txBody>
          <a:bodyPr wrap="square">
            <a:spAutoFit/>
          </a:bodyPr>
          <a:lstStyle/>
          <a:p>
            <a:pPr lvl="0">
              <a:spcBef>
                <a:spcPts val="600"/>
              </a:spcBef>
              <a:defRPr/>
            </a:pPr>
            <a:r>
              <a:rPr lang="es-ES" sz="2000" b="1" dirty="0">
                <a:solidFill>
                  <a:prstClr val="black"/>
                </a:solidFill>
              </a:rPr>
              <a:t>Pokud něco, Bůh vidí širší obraz a ví, co je pro nás nejlepší (Jer</a:t>
            </a:r>
            <a:r>
              <a:rPr lang="cs-CZ" sz="2000" b="1" dirty="0" err="1">
                <a:solidFill>
                  <a:prstClr val="black"/>
                </a:solidFill>
              </a:rPr>
              <a:t>emiáš</a:t>
            </a:r>
            <a:r>
              <a:rPr lang="es-ES" sz="2000" b="1" dirty="0">
                <a:solidFill>
                  <a:prstClr val="black"/>
                </a:solidFill>
              </a:rPr>
              <a:t> 29</a:t>
            </a:r>
            <a:r>
              <a:rPr lang="cs-CZ" sz="2000" b="1" dirty="0">
                <a:solidFill>
                  <a:prstClr val="black"/>
                </a:solidFill>
              </a:rPr>
              <a:t>,</a:t>
            </a:r>
            <a:r>
              <a:rPr lang="es-ES" sz="2000" b="1" dirty="0">
                <a:solidFill>
                  <a:prstClr val="black"/>
                </a:solidFill>
              </a:rPr>
              <a:t>11). Vždy, ve svém čase a svým vlastním způsobem, bude odpovídat na modlitby učiněné ve víře (1</a:t>
            </a:r>
            <a:r>
              <a:rPr lang="cs-CZ" sz="2000" b="1" dirty="0">
                <a:solidFill>
                  <a:prstClr val="black"/>
                </a:solidFill>
              </a:rPr>
              <a:t>. list</a:t>
            </a:r>
            <a:r>
              <a:rPr lang="es-ES" sz="2000" b="1" dirty="0">
                <a:solidFill>
                  <a:prstClr val="black"/>
                </a:solidFill>
              </a:rPr>
              <a:t> Jan</a:t>
            </a:r>
            <a:r>
              <a:rPr lang="cs-CZ" sz="2000" b="1" dirty="0" err="1">
                <a:solidFill>
                  <a:prstClr val="black"/>
                </a:solidFill>
              </a:rPr>
              <a:t>ův</a:t>
            </a:r>
            <a:r>
              <a:rPr lang="es-ES" sz="2000" b="1" dirty="0">
                <a:solidFill>
                  <a:prstClr val="black"/>
                </a:solidFill>
              </a:rPr>
              <a:t> 5</a:t>
            </a:r>
            <a:r>
              <a:rPr lang="cs-CZ" sz="2000" b="1" dirty="0">
                <a:solidFill>
                  <a:prstClr val="black"/>
                </a:solidFill>
              </a:rPr>
              <a:t>,</a:t>
            </a:r>
            <a:r>
              <a:rPr lang="es-ES" sz="2000" b="1" dirty="0">
                <a:solidFill>
                  <a:prstClr val="black"/>
                </a:solidFill>
              </a:rPr>
              <a:t>14-15).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cs-CZ"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VZOOVÉ MODLITBY</a:t>
            </a:r>
            <a:endPar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6"/>
                </a:solidFill>
              </a:rPr>
              <a:t>JE</a:t>
            </a:r>
            <a:r>
              <a:rPr lang="cs-CZ" sz="4400" b="1" dirty="0">
                <a:ln/>
                <a:solidFill>
                  <a:schemeClr val="accent6"/>
                </a:solidFill>
              </a:rPr>
              <a:t>ŽÍŠ</a:t>
            </a:r>
            <a:r>
              <a:rPr lang="es-ES" sz="4400" b="1" dirty="0">
                <a:ln/>
                <a:solidFill>
                  <a:schemeClr val="accent6"/>
                </a:solidFill>
              </a:rPr>
              <a:t>: </a:t>
            </a:r>
            <a:r>
              <a:rPr lang="cs-CZ" sz="4400" b="1" dirty="0">
                <a:ln/>
                <a:solidFill>
                  <a:schemeClr val="accent6"/>
                </a:solidFill>
              </a:rPr>
              <a:t>UČÍ NÁS MODLIT SE</a:t>
            </a:r>
            <a:endParaRPr lang="es-ES"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cs-CZ" b="1" dirty="0">
                <a:solidFill>
                  <a:schemeClr val="accent5">
                    <a:lumMod val="50000"/>
                  </a:schemeClr>
                </a:solidFill>
                <a:latin typeface="Comic Sans MS" panose="030F0702030302020204" pitchFamily="66" charset="0"/>
              </a:rPr>
              <a:t>Vy se modlete takto: Otče náš, jenž jsi v nebesích, buď posvěceno tvé jméno</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(Mato</a:t>
            </a:r>
            <a:r>
              <a:rPr lang="cs-CZ" sz="1400" b="1" dirty="0" err="1">
                <a:solidFill>
                  <a:schemeClr val="accent5">
                    <a:lumMod val="50000"/>
                  </a:schemeClr>
                </a:solidFill>
                <a:latin typeface="Comic Sans MS" panose="030F0702030302020204" pitchFamily="66" charset="0"/>
              </a:rPr>
              <a:t>uš</a:t>
            </a:r>
            <a:r>
              <a:rPr lang="es-ES" sz="1400" b="1" dirty="0">
                <a:solidFill>
                  <a:schemeClr val="accent5">
                    <a:lumMod val="50000"/>
                  </a:schemeClr>
                </a:solidFill>
                <a:latin typeface="Comic Sans MS" panose="030F0702030302020204" pitchFamily="66" charset="0"/>
              </a:rPr>
              <a:t> 6</a:t>
            </a:r>
            <a:r>
              <a:rPr lang="cs-CZ" sz="1400" b="1" dirty="0">
                <a:solidFill>
                  <a:schemeClr val="accent5">
                    <a:lumMod val="50000"/>
                  </a:schemeClr>
                </a:solidFill>
                <a:latin typeface="Comic Sans MS" panose="030F0702030302020204" pitchFamily="66" charset="0"/>
              </a:rPr>
              <a:t>,</a:t>
            </a:r>
            <a:r>
              <a:rPr lang="es-ES" sz="1400" b="1" dirty="0">
                <a:solidFill>
                  <a:schemeClr val="accent5">
                    <a:lumMod val="50000"/>
                  </a:schemeClr>
                </a:solidFill>
                <a:latin typeface="Comic Sans MS" panose="030F0702030302020204" pitchFamily="66" charset="0"/>
              </a:rPr>
              <a:t>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es-ES" sz="2000" b="1" dirty="0"/>
              <a:t>Modlit se dlouhé, složité modlitby, aby posluchači zapůsobili a byli chváleni, není styl modlitby, který nás Ježíš učil </a:t>
            </a:r>
            <a:r>
              <a:rPr lang="cs-CZ" sz="2000" b="1" dirty="0"/>
              <a:t>                             </a:t>
            </a:r>
            <a:r>
              <a:rPr lang="es-ES" sz="2000" b="1" dirty="0"/>
              <a:t>(Mat</a:t>
            </a:r>
            <a:r>
              <a:rPr lang="cs-CZ" sz="2000" b="1" dirty="0" err="1"/>
              <a:t>ouš</a:t>
            </a:r>
            <a:r>
              <a:rPr lang="es-ES" sz="2000" b="1" dirty="0"/>
              <a:t> 6</a:t>
            </a:r>
            <a:r>
              <a:rPr lang="cs-CZ" sz="2000" b="1" dirty="0"/>
              <a:t>,</a:t>
            </a:r>
            <a:r>
              <a:rPr lang="es-ES" sz="2000" b="1" dirty="0"/>
              <a:t>5-8).</a:t>
            </a:r>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849290"/>
            <a:ext cx="6829427" cy="1938992"/>
          </a:xfrm>
          <a:prstGeom prst="rect">
            <a:avLst/>
          </a:prstGeom>
          <a:noFill/>
        </p:spPr>
        <p:txBody>
          <a:bodyPr wrap="square">
            <a:spAutoFit/>
          </a:bodyPr>
          <a:lstStyle/>
          <a:p>
            <a:pPr>
              <a:spcBef>
                <a:spcPts val="600"/>
              </a:spcBef>
            </a:pPr>
            <a:r>
              <a:rPr lang="es-ES" sz="2000" b="1" dirty="0"/>
              <a:t>“Naučte se tvořit krátké a výstižné věty, které </a:t>
            </a:r>
            <a:r>
              <a:rPr lang="cs-CZ" sz="2000" b="1" dirty="0" err="1"/>
              <a:t>vystihu</a:t>
            </a:r>
            <a:r>
              <a:rPr lang="es-ES" sz="2000" b="1" dirty="0"/>
              <a:t>jí přesně to, co potřebujete. Nauč</a:t>
            </a:r>
            <a:r>
              <a:rPr lang="cs-CZ" sz="2000" b="1" dirty="0" err="1"/>
              <a:t>te</a:t>
            </a:r>
            <a:r>
              <a:rPr lang="es-ES" sz="2000" b="1" dirty="0"/>
              <a:t> se modlit nahlas, když </a:t>
            </a:r>
            <a:r>
              <a:rPr lang="cs-CZ" sz="2000" b="1" dirty="0"/>
              <a:t>vás</a:t>
            </a:r>
            <a:r>
              <a:rPr lang="es-ES" sz="2000" b="1" dirty="0"/>
              <a:t> slyší jen Bůh. Ne</a:t>
            </a:r>
            <a:r>
              <a:rPr lang="cs-CZ" sz="2000" b="1" dirty="0"/>
              <a:t>předkládejte</a:t>
            </a:r>
            <a:r>
              <a:rPr lang="es-ES" sz="2000" b="1" dirty="0"/>
              <a:t> žertovné modlitby, ale vášnivé a upřímné prosby, které vyjadřují hlad duše po chlebu života” </a:t>
            </a:r>
            <a:r>
              <a:rPr lang="cs-CZ" sz="2000" b="1" dirty="0"/>
              <a:t>                                                                                                                   </a:t>
            </a:r>
            <a:r>
              <a:rPr lang="es-ES" sz="1600" b="1" dirty="0"/>
              <a:t>(EGW</a:t>
            </a:r>
            <a:r>
              <a:rPr lang="cs-CZ" sz="1600" b="1" dirty="0"/>
              <a:t>: </a:t>
            </a:r>
            <a:r>
              <a:rPr lang="cs-CZ" sz="1600" b="1" dirty="0" err="1"/>
              <a:t>Our</a:t>
            </a:r>
            <a:r>
              <a:rPr lang="cs-CZ" sz="1600" b="1" dirty="0"/>
              <a:t> </a:t>
            </a:r>
            <a:r>
              <a:rPr lang="cs-CZ" sz="1600" b="1" dirty="0" err="1"/>
              <a:t>Hogh</a:t>
            </a:r>
            <a:r>
              <a:rPr lang="cs-CZ" sz="1600" b="1" dirty="0"/>
              <a:t> </a:t>
            </a:r>
            <a:r>
              <a:rPr lang="cs-CZ" sz="1600" b="1" dirty="0" err="1"/>
              <a:t>Calling</a:t>
            </a:r>
            <a:r>
              <a:rPr lang="cs-CZ" sz="1600" b="1" dirty="0"/>
              <a:t> strana 130 </a:t>
            </a:r>
            <a:r>
              <a:rPr lang="cs-CZ" sz="1200" b="1" dirty="0"/>
              <a:t>– neautorizovaný překlad: Ivo Kapec</a:t>
            </a:r>
            <a:r>
              <a:rPr lang="es-ES" sz="1600" b="1" dirty="0"/>
              <a:t>)</a:t>
            </a:r>
            <a:r>
              <a:rPr lang="es-ES" sz="2000" b="1" dirty="0"/>
              <a:t>.</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169014"/>
            <a:ext cx="3985537" cy="1631216"/>
          </a:xfrm>
          <a:prstGeom prst="rect">
            <a:avLst/>
          </a:prstGeom>
          <a:noFill/>
        </p:spPr>
        <p:txBody>
          <a:bodyPr wrap="square" rtlCol="0">
            <a:spAutoFit/>
          </a:bodyPr>
          <a:lstStyle/>
          <a:p>
            <a:pPr>
              <a:spcBef>
                <a:spcPts val="600"/>
              </a:spcBef>
            </a:pPr>
            <a:r>
              <a:rPr lang="es-ES" sz="2000" b="1" dirty="0"/>
              <a:t>Naše modlitby musí být pronášeny upřímně a jednoducho, v každodenním jazyce. Modlitba je zásadní součástí našich životů.</a:t>
            </a: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s-ES" dirty="0">
                <a:solidFill>
                  <a:srgbClr val="FFFF00"/>
                </a:solidFill>
                <a:effectLst>
                  <a:outerShdw blurRad="38100" dist="38100" dir="2700000" algn="tl">
                    <a:srgbClr val="000000">
                      <a:alpha val="43137"/>
                    </a:srgbClr>
                  </a:outerShdw>
                </a:effectLst>
              </a:rPr>
              <a:t>JE</a:t>
            </a:r>
            <a:r>
              <a:rPr lang="cs-CZ" dirty="0">
                <a:solidFill>
                  <a:srgbClr val="FFFF00"/>
                </a:solidFill>
                <a:effectLst>
                  <a:outerShdw blurRad="38100" dist="38100" dir="2700000" algn="tl">
                    <a:srgbClr val="000000">
                      <a:alpha val="43137"/>
                    </a:srgbClr>
                  </a:outerShdw>
                </a:effectLst>
              </a:rPr>
              <a:t>ŽÍŠ</a:t>
            </a:r>
            <a:r>
              <a:rPr lang="es-ES" dirty="0">
                <a:solidFill>
                  <a:srgbClr val="FFFF00"/>
                </a:solidFill>
                <a:effectLst>
                  <a:outerShdw blurRad="38100" dist="38100" dir="2700000" algn="tl">
                    <a:srgbClr val="000000">
                      <a:alpha val="43137"/>
                    </a:srgbClr>
                  </a:outerShdw>
                </a:effectLst>
              </a:rPr>
              <a:t>: </a:t>
            </a:r>
            <a:r>
              <a:rPr lang="cs-CZ" dirty="0">
                <a:solidFill>
                  <a:srgbClr val="FFFF00"/>
                </a:solidFill>
                <a:effectLst>
                  <a:outerShdw blurRad="38100" dist="38100" dir="2700000" algn="tl">
                    <a:srgbClr val="000000">
                      <a:alpha val="43137"/>
                    </a:srgbClr>
                  </a:outerShdw>
                </a:effectLst>
              </a:rPr>
              <a:t>UČÍ NÁS   MODLIT SE</a:t>
            </a:r>
            <a:endParaRPr lang="es-ES" dirty="0">
              <a:solidFill>
                <a:srgbClr val="FFFF00"/>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2336150724"/>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Toto je model modlitby, který nám Ježíš dal:</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548</TotalTime>
  <Words>1409</Words>
  <Application>Microsoft Office PowerPoint</Application>
  <PresentationFormat>Panorámica</PresentationFormat>
  <Paragraphs>79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169</cp:revision>
  <dcterms:created xsi:type="dcterms:W3CDTF">2026-03-28T16:46:47Z</dcterms:created>
  <dcterms:modified xsi:type="dcterms:W3CDTF">2026-03-30T16:53:12Z</dcterms:modified>
</cp:coreProperties>
</file>