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81" r:id="rId3"/>
    <p:sldId id="279" r:id="rId4"/>
    <p:sldId id="259" r:id="rId5"/>
    <p:sldId id="260" r:id="rId6"/>
    <p:sldId id="280" r:id="rId7"/>
    <p:sldId id="278" r:id="rId8"/>
    <p:sldId id="269" r:id="rId9"/>
    <p:sldId id="262" r:id="rId10"/>
    <p:sldId id="263" r:id="rId11"/>
    <p:sldId id="264" r:id="rId12"/>
    <p:sldId id="268"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cs-CZ" sz="2000" b="1" dirty="0">
              <a:effectLst>
                <a:outerShdw blurRad="38100" dist="38100" dir="2700000" algn="tl">
                  <a:srgbClr val="000000">
                    <a:alpha val="43137"/>
                  </a:srgbClr>
                </a:outerShdw>
              </a:effectLst>
            </a:rPr>
            <a:t>Hřích v církvi</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cs-CZ" sz="2000" b="1" dirty="0">
              <a:effectLst>
                <a:outerShdw blurRad="38100" dist="38100" dir="2700000" algn="tl">
                  <a:srgbClr val="000000">
                    <a:alpha val="43137"/>
                  </a:srgbClr>
                </a:outerShdw>
              </a:effectLst>
            </a:rPr>
            <a:t>Nesoulad mezi vírou a chováním</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cs-CZ" sz="2000" b="1" dirty="0">
              <a:effectLst>
                <a:outerShdw blurRad="38100" dist="38100" dir="2700000" algn="tl">
                  <a:srgbClr val="000000">
                    <a:alpha val="43137"/>
                  </a:srgbClr>
                </a:outerShdw>
              </a:effectLst>
            </a:rPr>
            <a:t>Řešení obtížné situace</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cs-CZ" sz="2000" b="1" dirty="0">
              <a:effectLst>
                <a:outerShdw blurRad="38100" dist="38100" dir="2700000" algn="tl">
                  <a:srgbClr val="000000">
                    <a:alpha val="43137"/>
                  </a:srgbClr>
                </a:outerShdw>
              </a:effectLst>
            </a:rPr>
            <a:t>Ochrana církve</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cs-CZ" sz="2000" b="1" dirty="0">
              <a:effectLst>
                <a:outerShdw blurRad="38100" dist="38100" dir="2700000" algn="tl">
                  <a:srgbClr val="000000">
                    <a:alpha val="43137"/>
                  </a:srgbClr>
                </a:outerShdw>
              </a:effectLst>
            </a:rPr>
            <a:t>Jak se vyhnout hříchu       v církvi</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cs-CZ" sz="2000" b="1" dirty="0">
              <a:effectLst>
                <a:outerShdw blurRad="38100" dist="38100" dir="2700000" algn="tl">
                  <a:srgbClr val="000000">
                    <a:alpha val="43137"/>
                  </a:srgbClr>
                </a:outerShdw>
              </a:effectLst>
            </a:rPr>
            <a:t>Posvěcený život</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cs-CZ" sz="2000" b="1" dirty="0">
              <a:effectLst>
                <a:outerShdw blurRad="38100" dist="38100" dir="2700000" algn="tl">
                  <a:srgbClr val="000000">
                    <a:alpha val="43137"/>
                  </a:srgbClr>
                </a:outerShdw>
              </a:effectLst>
            </a:rPr>
            <a:t>Manželství a svobodný vztah</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es-ES" sz="2000" b="1" dirty="0">
              <a:effectLst>
                <a:outerShdw blurRad="38100" dist="38100" dir="2700000" algn="tl">
                  <a:srgbClr val="000000"/>
                </a:outerShdw>
              </a:effectLst>
            </a:rPr>
            <a:t>Vynesení rozsudku, který určuje, či ne, vinu dané osoby </a:t>
          </a:r>
          <a:r>
            <a:rPr lang="cs-CZ"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(1. Korintským 5</a:t>
          </a:r>
          <a:r>
            <a:rPr lang="cs-CZ" sz="2000" b="1" dirty="0">
              <a:effectLst>
                <a:outerShdw blurRad="38100" dist="38100" dir="2700000" algn="tl">
                  <a:srgbClr val="000000"/>
                </a:outerShdw>
              </a:effectLst>
            </a:rPr>
            <a:t>,</a:t>
          </a:r>
          <a:r>
            <a:rPr lang="es-ES" sz="2000" b="1" dirty="0">
              <a:effectLst>
                <a:outerShdw blurRad="38100" dist="38100" dir="2700000" algn="tl">
                  <a:srgbClr val="000000"/>
                </a:outerShdw>
              </a:effectLst>
            </a:rPr>
            <a:t>3)</a:t>
          </a: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es-ES" sz="2000" b="1" dirty="0">
              <a:effectLst>
                <a:outerShdw blurRad="38100" dist="38100" dir="2700000" algn="tl">
                  <a:srgbClr val="000000"/>
                </a:outerShdw>
              </a:effectLst>
            </a:rPr>
            <a:t>Nestýkat se s hříšníkem, ani s ním jíst, zatímco trval na tom, že je považován za člena církve, nechtěl se vzdát svého hříchu </a:t>
          </a:r>
          <a:r>
            <a:rPr lang="cs-CZ"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(1. Korintským 5</a:t>
          </a:r>
          <a:r>
            <a:rPr lang="cs-CZ" sz="2000" b="1" dirty="0">
              <a:effectLst>
                <a:outerShdw blurRad="38100" dist="38100" dir="2700000" algn="tl">
                  <a:srgbClr val="000000"/>
                </a:outerShdw>
              </a:effectLst>
            </a:rPr>
            <a:t>,</a:t>
          </a:r>
          <a:r>
            <a:rPr lang="es-ES" sz="2000" b="1" dirty="0">
              <a:effectLst>
                <a:outerShdw blurRad="38100" dist="38100" dir="2700000" algn="tl">
                  <a:srgbClr val="000000"/>
                </a:outerShdw>
              </a:effectLst>
            </a:rPr>
            <a:t>11)</a:t>
          </a: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es-ES" sz="2000" b="1" dirty="0">
              <a:effectLst>
                <a:outerShdw blurRad="38100" dist="38100" dir="2700000" algn="tl">
                  <a:srgbClr val="000000"/>
                </a:outerShdw>
              </a:effectLst>
            </a:rPr>
            <a:t>Vyhoďte hříšníka a vydejte ho "Satanovi", protože tím, že si tento hřích uchýlil, se dobrovolně rozhodl podřídit se Satanovu jhu</a:t>
          </a:r>
          <a:r>
            <a:rPr lang="cs-CZ"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 (1</a:t>
          </a:r>
          <a:r>
            <a:rPr lang="cs-CZ" sz="2000" b="1" dirty="0">
              <a:effectLst>
                <a:outerShdw blurRad="38100" dist="38100" dir="2700000" algn="tl">
                  <a:srgbClr val="000000"/>
                </a:outerShdw>
              </a:effectLst>
            </a:rPr>
            <a:t>.</a:t>
          </a:r>
          <a:r>
            <a:rPr lang="es-ES" sz="2000" b="1" dirty="0">
              <a:effectLst>
                <a:outerShdw blurRad="38100" dist="38100" dir="2700000" algn="tl">
                  <a:srgbClr val="000000"/>
                </a:outerShdw>
              </a:effectLst>
            </a:rPr>
            <a:t> Korintským 5:2b, 5a, 13b)</a:t>
          </a: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Hřích v církvi</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Nesoulad mezi vírou a chováním</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Řešení obtížné situace</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Ochrana církve</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Jak se vyhnout hříchu       v církvi</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Posvěcený život</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b="1" kern="1200" dirty="0">
              <a:effectLst>
                <a:outerShdw blurRad="38100" dist="38100" dir="2700000" algn="tl">
                  <a:srgbClr val="000000">
                    <a:alpha val="43137"/>
                  </a:srgbClr>
                </a:outerShdw>
              </a:effectLst>
            </a:rPr>
            <a:t>Manželství a svobodný vztah</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Vynesení rozsudku, který určuje, či ne, vinu dané osoby </a:t>
          </a:r>
          <a:r>
            <a:rPr lang="cs-CZ"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(1. Korintským 5</a:t>
          </a:r>
          <a:r>
            <a:rPr lang="cs-CZ" sz="2000" b="1" kern="1200" dirty="0">
              <a:effectLst>
                <a:outerShdw blurRad="38100" dist="38100" dir="2700000" algn="tl">
                  <a:srgbClr val="000000"/>
                </a:outerShdw>
              </a:effectLst>
            </a:rPr>
            <a:t>,</a:t>
          </a:r>
          <a:r>
            <a:rPr lang="es-ES" sz="2000" b="1" kern="1200" dirty="0">
              <a:effectLst>
                <a:outerShdw blurRad="38100" dist="38100" dir="2700000" algn="tl">
                  <a:srgbClr val="000000"/>
                </a:outerShdw>
              </a:effectLst>
            </a:rPr>
            <a:t>3)</a:t>
          </a: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Nestýkat se s hříšníkem, ani s ním jíst, zatímco trval na tom, že je považován za člena církve, nechtěl se vzdát svého hříchu </a:t>
          </a:r>
          <a:r>
            <a:rPr lang="cs-CZ"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(1. Korintským 5</a:t>
          </a:r>
          <a:r>
            <a:rPr lang="cs-CZ" sz="2000" b="1" kern="1200" dirty="0">
              <a:effectLst>
                <a:outerShdw blurRad="38100" dist="38100" dir="2700000" algn="tl">
                  <a:srgbClr val="000000"/>
                </a:outerShdw>
              </a:effectLst>
            </a:rPr>
            <a:t>,</a:t>
          </a:r>
          <a:r>
            <a:rPr lang="es-ES" sz="2000" b="1" kern="1200" dirty="0">
              <a:effectLst>
                <a:outerShdw blurRad="38100" dist="38100" dir="2700000" algn="tl">
                  <a:srgbClr val="000000"/>
                </a:outerShdw>
              </a:effectLst>
            </a:rPr>
            <a:t>11)</a:t>
          </a: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Vyhoďte hříšníka a vydejte ho "Satanovi", protože tím, že si tento hřích uchýlil, se dobrovolně rozhodl podřídit se Satanovu jhu</a:t>
          </a:r>
          <a:r>
            <a:rPr lang="cs-CZ"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 (1</a:t>
          </a:r>
          <a:r>
            <a:rPr lang="cs-CZ" sz="2000" b="1" kern="1200" dirty="0">
              <a:effectLst>
                <a:outerShdw blurRad="38100" dist="38100" dir="2700000" algn="tl">
                  <a:srgbClr val="000000"/>
                </a:outerShdw>
              </a:effectLst>
            </a:rPr>
            <a:t>.</a:t>
          </a:r>
          <a:r>
            <a:rPr lang="es-ES" sz="2000" b="1" kern="1200" dirty="0">
              <a:effectLst>
                <a:outerShdw blurRad="38100" dist="38100" dir="2700000" algn="tl">
                  <a:srgbClr val="000000"/>
                </a:outerShdw>
              </a:effectLst>
            </a:rPr>
            <a:t> Korintským 5:2b, 5a, 13b)</a:t>
          </a: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23/06/2026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23/06/2026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jpeg"/><Relationship Id="rId4" Type="http://schemas.openxmlformats.org/officeDocument/2006/relationships/image" Target="../media/image5.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eg"/><Relationship Id="rId7" Type="http://schemas.openxmlformats.org/officeDocument/2006/relationships/diagramColors" Target="../diagrams/colors2.xml"/><Relationship Id="rId12"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6.jpeg"/><Relationship Id="rId5" Type="http://schemas.openxmlformats.org/officeDocument/2006/relationships/diagramLayout" Target="../diagrams/layout2.xml"/><Relationship Id="rId10" Type="http://schemas.openxmlformats.org/officeDocument/2006/relationships/image" Target="../media/image15.png"/><Relationship Id="rId4" Type="http://schemas.openxmlformats.org/officeDocument/2006/relationships/diagramData" Target="../diagrams/data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FC2CFA-6F78-FF5E-5586-E6B00D6A29DF}"/>
              </a:ext>
            </a:extLst>
          </p:cNvPr>
          <p:cNvSpPr txBox="1"/>
          <p:nvPr/>
        </p:nvSpPr>
        <p:spPr>
          <a:xfrm>
            <a:off x="0" y="0"/>
            <a:ext cx="12192000" cy="1015663"/>
          </a:xfrm>
          <a:prstGeom prst="rect">
            <a:avLst/>
          </a:prstGeom>
          <a:noFill/>
        </p:spPr>
        <p:txBody>
          <a:bodyPr wrap="square" rtlCol="0">
            <a:spAutoFit/>
            <a:scene3d>
              <a:camera prst="orthographicFront"/>
              <a:lightRig rig="chilly" dir="t"/>
            </a:scene3d>
            <a:sp3d extrusionH="57150" contourW="25400">
              <a:bevelT w="38100" h="38100"/>
              <a:contourClr>
                <a:srgbClr val="383749"/>
              </a:contourClr>
            </a:sp3d>
          </a:bodyPr>
          <a:lstStyle/>
          <a:p>
            <a:pPr algn="ctr"/>
            <a:r>
              <a:rPr lang="cs-CZ" sz="6000" b="1" spc="300" dirty="0">
                <a:ln w="0"/>
                <a:solidFill>
                  <a:srgbClr val="686688"/>
                </a:solidFill>
                <a:effectLst>
                  <a:reflection blurRad="6350" stA="53000" endA="300" endPos="35500" dir="5400000" sy="-90000" algn="bl" rotWithShape="0"/>
                </a:effectLst>
              </a:rPr>
              <a:t>HŘÍCH V CÍRKVI</a:t>
            </a:r>
            <a:endParaRPr lang="es-ES" sz="6000" b="1" spc="300" dirty="0">
              <a:ln w="0"/>
              <a:solidFill>
                <a:srgbClr val="686688"/>
              </a:soli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D6AEB025-9E8B-5BF9-1FD4-6521A57D8BF4}"/>
              </a:ext>
            </a:extLst>
          </p:cNvPr>
          <p:cNvSpPr txBox="1"/>
          <p:nvPr/>
        </p:nvSpPr>
        <p:spPr>
          <a:xfrm>
            <a:off x="0" y="6519446"/>
            <a:ext cx="3467296" cy="338554"/>
          </a:xfrm>
          <a:prstGeom prst="rect">
            <a:avLst/>
          </a:prstGeom>
          <a:noFill/>
        </p:spPr>
        <p:txBody>
          <a:bodyPr wrap="none" rtlCol="0">
            <a:spAutoFit/>
          </a:bodyPr>
          <a:lstStyle/>
          <a:p>
            <a:r>
              <a:rPr lang="es-ES" sz="1600" b="1" dirty="0">
                <a:solidFill>
                  <a:srgbClr val="FCE4C4"/>
                </a:solidFill>
                <a:effectLst>
                  <a:glow rad="127000">
                    <a:srgbClr val="82502E"/>
                  </a:glow>
                  <a:outerShdw blurRad="38100" dist="38100" dir="2700000" algn="tl">
                    <a:srgbClr val="000000"/>
                  </a:outerShdw>
                </a:effectLst>
              </a:rPr>
              <a:t>Le</a:t>
            </a:r>
            <a:r>
              <a:rPr lang="cs-CZ" sz="1600" b="1" dirty="0">
                <a:solidFill>
                  <a:srgbClr val="FCE4C4"/>
                </a:solidFill>
                <a:effectLst>
                  <a:glow rad="127000">
                    <a:srgbClr val="82502E"/>
                  </a:glow>
                  <a:outerShdw blurRad="38100" dist="38100" dir="2700000" algn="tl">
                    <a:srgbClr val="000000"/>
                  </a:outerShdw>
                </a:effectLst>
              </a:rPr>
              <a:t>k</a:t>
            </a:r>
            <a:r>
              <a:rPr lang="es-ES" sz="1600" b="1" dirty="0">
                <a:solidFill>
                  <a:srgbClr val="FCE4C4"/>
                </a:solidFill>
                <a:effectLst>
                  <a:glow rad="127000">
                    <a:srgbClr val="82502E"/>
                  </a:glow>
                  <a:outerShdw blurRad="38100" dist="38100" dir="2700000" algn="tl">
                    <a:srgbClr val="000000"/>
                  </a:outerShdw>
                </a:effectLst>
              </a:rPr>
              <a:t>c</a:t>
            </a:r>
            <a:r>
              <a:rPr lang="cs-CZ" sz="1600" b="1" dirty="0">
                <a:solidFill>
                  <a:srgbClr val="FCE4C4"/>
                </a:solidFill>
                <a:effectLst>
                  <a:glow rad="127000">
                    <a:srgbClr val="82502E"/>
                  </a:glow>
                  <a:outerShdw blurRad="38100" dist="38100" dir="2700000" algn="tl">
                    <a:srgbClr val="000000"/>
                  </a:outerShdw>
                </a:effectLst>
              </a:rPr>
              <a:t>e</a:t>
            </a:r>
            <a:r>
              <a:rPr lang="es-ES" sz="1600" b="1" dirty="0">
                <a:solidFill>
                  <a:srgbClr val="FCE4C4"/>
                </a:solidFill>
                <a:effectLst>
                  <a:glow rad="127000">
                    <a:srgbClr val="82502E"/>
                  </a:glow>
                  <a:outerShdw blurRad="38100" dist="38100" dir="2700000" algn="tl">
                    <a:srgbClr val="000000"/>
                  </a:outerShdw>
                </a:effectLst>
              </a:rPr>
              <a:t> 4 </a:t>
            </a:r>
            <a:r>
              <a:rPr lang="cs-CZ" sz="1600" b="1" dirty="0">
                <a:solidFill>
                  <a:srgbClr val="FCE4C4"/>
                </a:solidFill>
                <a:effectLst>
                  <a:glow rad="127000">
                    <a:srgbClr val="82502E"/>
                  </a:glow>
                  <a:outerShdw blurRad="38100" dist="38100" dir="2700000" algn="tl">
                    <a:srgbClr val="000000"/>
                  </a:outerShdw>
                </a:effectLst>
              </a:rPr>
              <a:t>od 19. do</a:t>
            </a:r>
            <a:r>
              <a:rPr lang="es-ES" sz="1600" b="1" dirty="0">
                <a:solidFill>
                  <a:srgbClr val="FCE4C4"/>
                </a:solidFill>
                <a:effectLst>
                  <a:glow rad="127000">
                    <a:srgbClr val="82502E"/>
                  </a:glow>
                  <a:outerShdw blurRad="38100" dist="38100" dir="2700000" algn="tl">
                    <a:srgbClr val="000000"/>
                  </a:outerShdw>
                </a:effectLst>
              </a:rPr>
              <a:t> 25</a:t>
            </a:r>
            <a:r>
              <a:rPr lang="cs-CZ" sz="1600" b="1" dirty="0">
                <a:solidFill>
                  <a:srgbClr val="FCE4C4"/>
                </a:solidFill>
                <a:effectLst>
                  <a:glow rad="127000">
                    <a:srgbClr val="82502E"/>
                  </a:glow>
                  <a:outerShdw blurRad="38100" dist="38100" dir="2700000" algn="tl">
                    <a:srgbClr val="000000"/>
                  </a:outerShdw>
                </a:effectLst>
              </a:rPr>
              <a:t>. července</a:t>
            </a:r>
            <a:r>
              <a:rPr lang="es-ES" sz="1600" b="1" dirty="0">
                <a:solidFill>
                  <a:srgbClr val="FCE4C4"/>
                </a:solidFill>
                <a:effectLst>
                  <a:glow rad="127000">
                    <a:srgbClr val="82502E"/>
                  </a:glow>
                  <a:outerShdw blurRad="38100" dist="38100" dir="2700000" algn="tl">
                    <a:srgbClr val="000000"/>
                  </a:outerShdw>
                </a:effectLst>
              </a:rPr>
              <a:t> 2026</a:t>
            </a:r>
          </a:p>
        </p:txBody>
      </p:sp>
    </p:spTree>
    <p:extLst>
      <p:ext uri="{BB962C8B-B14F-4D97-AF65-F5344CB8AC3E}">
        <p14:creationId xmlns:p14="http://schemas.microsoft.com/office/powerpoint/2010/main" val="19773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cs-CZ" sz="4000" b="1" dirty="0">
                <a:ln w="22225">
                  <a:solidFill>
                    <a:srgbClr val="826000"/>
                  </a:solidFill>
                  <a:prstDash val="solid"/>
                </a:ln>
                <a:solidFill>
                  <a:srgbClr val="CC9900"/>
                </a:solidFill>
              </a:rPr>
              <a:t>POSVĚCENÝ ŽIVOT</a:t>
            </a:r>
            <a:endParaRPr lang="es-ES"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861774"/>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cs-CZ" b="1" dirty="0">
                <a:solidFill>
                  <a:schemeClr val="accent1">
                    <a:lumMod val="75000"/>
                  </a:schemeClr>
                </a:solidFill>
                <a:latin typeface="Comic Sans MS" panose="030F0702030302020204" pitchFamily="66" charset="0"/>
              </a:rPr>
              <a:t>Či snad nevíte, že vaše tělo je chrámem Ducha svatého, který ve vás přebývá a jejž máte od Boha</a:t>
            </a:r>
            <a:r>
              <a:rPr lang="es-ES" b="1" dirty="0">
                <a:solidFill>
                  <a:schemeClr val="accent1">
                    <a:lumMod val="75000"/>
                  </a:schemeClr>
                </a:solidFill>
                <a:latin typeface="Comic Sans MS" panose="030F0702030302020204" pitchFamily="66" charset="0"/>
              </a:rPr>
              <a:t>?”</a:t>
            </a:r>
          </a:p>
          <a:p>
            <a:pPr algn="ctr"/>
            <a:r>
              <a:rPr lang="es-ES" sz="1400" b="1" dirty="0">
                <a:solidFill>
                  <a:schemeClr val="accent1">
                    <a:lumMod val="75000"/>
                  </a:schemeClr>
                </a:solidFill>
                <a:latin typeface="Comic Sans MS" panose="030F0702030302020204" pitchFamily="66" charset="0"/>
              </a:rPr>
              <a:t>(1</a:t>
            </a:r>
            <a:r>
              <a:rPr lang="cs-CZ" sz="1400" b="1" dirty="0">
                <a:solidFill>
                  <a:schemeClr val="accent1">
                    <a:lumMod val="75000"/>
                  </a:schemeClr>
                </a:solidFill>
                <a:latin typeface="Comic Sans MS" panose="030F0702030302020204" pitchFamily="66" charset="0"/>
              </a:rPr>
              <a:t>.</a:t>
            </a:r>
            <a:r>
              <a:rPr lang="es-ES" sz="1400" b="1" dirty="0">
                <a:solidFill>
                  <a:schemeClr val="accent1">
                    <a:lumMod val="75000"/>
                  </a:schemeClr>
                </a:solidFill>
                <a:latin typeface="Comic Sans MS" panose="030F0702030302020204" pitchFamily="66" charset="0"/>
              </a:rPr>
              <a:t> Korintským 6</a:t>
            </a:r>
            <a:r>
              <a:rPr lang="cs-CZ" sz="1400" b="1" dirty="0">
                <a:solidFill>
                  <a:schemeClr val="accent1">
                    <a:lumMod val="75000"/>
                  </a:schemeClr>
                </a:solidFill>
                <a:latin typeface="Comic Sans MS" panose="030F0702030302020204" pitchFamily="66" charset="0"/>
              </a:rPr>
              <a:t>,</a:t>
            </a:r>
            <a:r>
              <a:rPr lang="es-ES" sz="1400" b="1" dirty="0">
                <a:solidFill>
                  <a:schemeClr val="accent1">
                    <a:lumMod val="75000"/>
                  </a:schemeClr>
                </a:solidFill>
                <a:latin typeface="Comic Sans MS" panose="030F0702030302020204" pitchFamily="66" charset="0"/>
              </a:rPr>
              <a:t>19)</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191468" y="1410947"/>
            <a:ext cx="8071888" cy="707886"/>
          </a:xfrm>
          <a:prstGeom prst="rect">
            <a:avLst/>
          </a:prstGeom>
          <a:noFill/>
        </p:spPr>
        <p:txBody>
          <a:bodyPr wrap="square" rtlCol="0">
            <a:spAutoFit/>
          </a:bodyPr>
          <a:lstStyle/>
          <a:p>
            <a:pPr>
              <a:spcBef>
                <a:spcPts val="600"/>
              </a:spcBef>
            </a:pPr>
            <a:r>
              <a:rPr lang="es-ES" sz="2000" b="1" dirty="0"/>
              <a:t>Po vyřešení soudního sporu se Pavel vrací k hlavnímu problému: sexuální nemorálnosti v církvi. Proč exist</a:t>
            </a:r>
            <a:r>
              <a:rPr lang="cs-CZ" sz="2000" b="1" dirty="0" err="1"/>
              <a:t>uje</a:t>
            </a:r>
            <a:r>
              <a:rPr lang="es-ES" sz="2000" b="1" dirty="0"/>
              <a:t>?</a:t>
            </a:r>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819534"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91467" y="21804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99854" y="4219378"/>
            <a:ext cx="8719679" cy="707886"/>
          </a:xfrm>
          <a:prstGeom prst="rect">
            <a:avLst/>
          </a:prstGeom>
          <a:noFill/>
        </p:spPr>
        <p:txBody>
          <a:bodyPr wrap="square">
            <a:spAutoFit/>
          </a:bodyPr>
          <a:lstStyle/>
          <a:p>
            <a:pPr>
              <a:spcBef>
                <a:spcPts val="600"/>
              </a:spcBef>
            </a:pPr>
            <a:r>
              <a:rPr lang="es-ES" sz="2000" b="1" dirty="0"/>
              <a:t>Jeho argument: naše těla jsou členy Krista. Nemůžeme vzít část Krista</a:t>
            </a:r>
            <a:r>
              <a:rPr lang="cs-CZ" sz="2000" b="1" dirty="0"/>
              <a:t>               </a:t>
            </a:r>
            <a:r>
              <a:rPr lang="es-ES" sz="2000" b="1" dirty="0"/>
              <a:t> a připojit ji k prostitutce nebo cizoložnici (1. Korintským 6</a:t>
            </a:r>
            <a:r>
              <a:rPr lang="cs-CZ" sz="2000" b="1" dirty="0"/>
              <a:t>,</a:t>
            </a:r>
            <a:r>
              <a:rPr lang="es-ES" sz="2000" b="1" dirty="0"/>
              <a:t>15-18).</a:t>
            </a:r>
          </a:p>
        </p:txBody>
      </p:sp>
      <p:sp>
        <p:nvSpPr>
          <p:cNvPr id="14" name="CuadroTexto 13">
            <a:extLst>
              <a:ext uri="{FF2B5EF4-FFF2-40B4-BE49-F238E27FC236}">
                <a16:creationId xmlns:a16="http://schemas.microsoft.com/office/drawing/2014/main" id="{61EE0B9B-CC58-7C6E-7D94-A27971A198BC}"/>
              </a:ext>
            </a:extLst>
          </p:cNvPr>
          <p:cNvSpPr txBox="1"/>
          <p:nvPr/>
        </p:nvSpPr>
        <p:spPr>
          <a:xfrm>
            <a:off x="99854" y="5250362"/>
            <a:ext cx="8719679" cy="1323439"/>
          </a:xfrm>
          <a:prstGeom prst="rect">
            <a:avLst/>
          </a:prstGeom>
          <a:noFill/>
        </p:spPr>
        <p:txBody>
          <a:bodyPr wrap="square">
            <a:spAutoFit/>
          </a:bodyPr>
          <a:lstStyle/>
          <a:p>
            <a:pPr>
              <a:spcBef>
                <a:spcPts val="600"/>
              </a:spcBef>
            </a:pPr>
            <a:r>
              <a:rPr lang="es-ES" sz="2000" b="1" dirty="0"/>
              <a:t>Nakonec nás vede k zamyšlení nad zásadní záležitostí: naše těla jsou chrámy Ducha svatého, a proto nejsou naším majetkem, ale patří Bohu</a:t>
            </a:r>
            <a:r>
              <a:rPr lang="cs-CZ" sz="2000" b="1" dirty="0"/>
              <a:t>            </a:t>
            </a:r>
            <a:r>
              <a:rPr lang="es-ES" sz="2000" b="1" dirty="0"/>
              <a:t> (1 Korintským 6</a:t>
            </a:r>
            <a:r>
              <a:rPr lang="cs-CZ" sz="2000" b="1" dirty="0"/>
              <a:t>,</a:t>
            </a:r>
            <a:r>
              <a:rPr lang="es-ES" sz="2000" b="1" dirty="0"/>
              <a:t>19). Bůh nás vykoupil drahocennou krví svého Syna, abychom Boha oslavovali jak v těle, tak v duchu (1. Korintským 6</a:t>
            </a:r>
            <a:r>
              <a:rPr lang="cs-CZ" sz="2000" b="1" dirty="0"/>
              <a:t>,</a:t>
            </a:r>
            <a:r>
              <a:rPr lang="es-ES" sz="2000" b="1" dirty="0"/>
              <a:t>20).</a:t>
            </a:r>
          </a:p>
        </p:txBody>
      </p:sp>
      <p:sp>
        <p:nvSpPr>
          <p:cNvPr id="16" name="CuadroTexto 15">
            <a:extLst>
              <a:ext uri="{FF2B5EF4-FFF2-40B4-BE49-F238E27FC236}">
                <a16:creationId xmlns:a16="http://schemas.microsoft.com/office/drawing/2014/main" id="{8ED33D08-2B6F-EA36-4E2E-A0410E638033}"/>
              </a:ext>
            </a:extLst>
          </p:cNvPr>
          <p:cNvSpPr txBox="1"/>
          <p:nvPr/>
        </p:nvSpPr>
        <p:spPr>
          <a:xfrm>
            <a:off x="4316361" y="2260719"/>
            <a:ext cx="7681393" cy="1631216"/>
          </a:xfrm>
          <a:prstGeom prst="rect">
            <a:avLst/>
          </a:prstGeom>
          <a:noFill/>
        </p:spPr>
        <p:txBody>
          <a:bodyPr wrap="square">
            <a:spAutoFit/>
          </a:bodyPr>
          <a:lstStyle/>
          <a:p>
            <a:pPr>
              <a:spcBef>
                <a:spcPts val="600"/>
              </a:spcBef>
            </a:pPr>
            <a:r>
              <a:rPr lang="es-ES" sz="2000" b="1" dirty="0"/>
              <a:t>Křesťané jsou povoláni ke svatosti (1. Korintským 6</a:t>
            </a:r>
            <a:r>
              <a:rPr lang="cs-CZ" sz="2000" b="1" dirty="0"/>
              <a:t>,</a:t>
            </a:r>
            <a:r>
              <a:rPr lang="es-ES" sz="2000" b="1" dirty="0"/>
              <a:t>11), což by mělo vylučovat veškerý hřích. Ale někteří tvrdili, že protože jejich hříchy už byly odpuštěny, mohou si se svým tělem dělat, co chtějí. Pavel tak jasně říká, že "tělo není </a:t>
            </a:r>
            <a:r>
              <a:rPr lang="cs-CZ" sz="2000" b="1" dirty="0"/>
              <a:t>pro</a:t>
            </a:r>
            <a:r>
              <a:rPr lang="es-ES" sz="2000" b="1" dirty="0"/>
              <a:t> smilstv</a:t>
            </a:r>
            <a:r>
              <a:rPr lang="cs-CZ" sz="2000" b="1" dirty="0"/>
              <a:t>o“                                  </a:t>
            </a:r>
            <a:r>
              <a:rPr lang="es-ES" sz="2000" b="1" dirty="0"/>
              <a:t> (1. Korintským 6</a:t>
            </a:r>
            <a:r>
              <a:rPr lang="cs-CZ" sz="2000" b="1" dirty="0"/>
              <a:t>,</a:t>
            </a:r>
            <a:r>
              <a:rPr lang="es-ES" sz="2000" b="1" dirty="0"/>
              <a:t>12-13).</a:t>
            </a:r>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cs-CZ" sz="4400" b="1" spc="600" dirty="0">
                <a:ln w="6600">
                  <a:solidFill>
                    <a:schemeClr val="accent2"/>
                  </a:solidFill>
                  <a:prstDash val="solid"/>
                </a:ln>
                <a:solidFill>
                  <a:srgbClr val="FFFFFF"/>
                </a:solidFill>
                <a:effectLst>
                  <a:outerShdw dist="38100" dir="2700000" algn="tl" rotWithShape="0">
                    <a:schemeClr val="accent2"/>
                  </a:outerShdw>
                </a:effectLst>
              </a:rPr>
              <a:t>MANŽELSTVÍ A SVOBODNÝ STAV</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1015663"/>
          </a:xfrm>
          <a:prstGeom prst="rect">
            <a:avLst/>
          </a:prstGeom>
          <a:noFill/>
        </p:spPr>
        <p:txBody>
          <a:bodyPr wrap="square" rtlCol="0">
            <a:spAutoFit/>
          </a:bodyPr>
          <a:lstStyle/>
          <a:p>
            <a:pPr>
              <a:spcBef>
                <a:spcPts val="600"/>
              </a:spcBef>
            </a:pPr>
            <a:r>
              <a:rPr lang="es-ES" sz="2000" b="1" dirty="0"/>
              <a:t>Tím, že Pavel odpovídá na některé otázky, které vznesla korintská církev, nám pomáhá pochopit, jak můžeme utéct před sexuální nemorálností (1. Korintským 7</a:t>
            </a:r>
            <a:r>
              <a:rPr lang="cs-CZ" sz="2000" b="1" dirty="0"/>
              <a:t>,</a:t>
            </a:r>
            <a:r>
              <a:rPr lang="es-ES" sz="2000" b="1" dirty="0"/>
              <a:t>1).</a:t>
            </a:r>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58477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a:solidFill>
                  <a:schemeClr val="accent2">
                    <a:lumMod val="75000"/>
                  </a:schemeClr>
                </a:solidFill>
                <a:latin typeface="Comic Sans MS" panose="030F0702030302020204" pitchFamily="66" charset="0"/>
              </a:rPr>
              <a:t>“</a:t>
            </a:r>
            <a:r>
              <a:rPr lang="cs-CZ" b="1" dirty="0">
                <a:solidFill>
                  <a:schemeClr val="accent2">
                    <a:lumMod val="75000"/>
                  </a:schemeClr>
                </a:solidFill>
                <a:latin typeface="Comic Sans MS" panose="030F0702030302020204" pitchFamily="66" charset="0"/>
              </a:rPr>
              <a:t>Abyste se však uvarovali smilstva, ať každý má svou ženu a každá svého muže</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(1</a:t>
            </a:r>
            <a:r>
              <a:rPr lang="cs-CZ" sz="1400" b="1" dirty="0">
                <a:solidFill>
                  <a:schemeClr val="accent2">
                    <a:lumMod val="75000"/>
                  </a:schemeClr>
                </a:solidFill>
                <a:latin typeface="Comic Sans MS" panose="030F0702030302020204" pitchFamily="66" charset="0"/>
              </a:rPr>
              <a:t>.</a:t>
            </a:r>
            <a:r>
              <a:rPr lang="es-ES" sz="1400" b="1" dirty="0">
                <a:solidFill>
                  <a:schemeClr val="accent2">
                    <a:lumMod val="75000"/>
                  </a:schemeClr>
                </a:solidFill>
                <a:latin typeface="Comic Sans MS" panose="030F0702030302020204" pitchFamily="66" charset="0"/>
              </a:rPr>
              <a:t> Korintským 7</a:t>
            </a:r>
            <a:r>
              <a:rPr lang="cs-CZ" sz="1400" b="1" dirty="0">
                <a:solidFill>
                  <a:schemeClr val="accent2">
                    <a:lumMod val="75000"/>
                  </a:schemeClr>
                </a:solidFill>
                <a:latin typeface="Comic Sans MS" panose="030F0702030302020204" pitchFamily="66" charset="0"/>
              </a:rPr>
              <a:t>,</a:t>
            </a:r>
            <a:r>
              <a:rPr lang="es-ES" sz="1400" b="1" dirty="0">
                <a:solidFill>
                  <a:schemeClr val="accent2">
                    <a:lumMod val="75000"/>
                  </a:schemeClr>
                </a:solidFill>
                <a:latin typeface="Comic Sans MS" panose="030F0702030302020204" pitchFamily="66" charset="0"/>
              </a:rPr>
              <a:t>2)</a:t>
            </a: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90277"/>
            <a:ext cx="4674960" cy="1323439"/>
          </a:xfrm>
          <a:prstGeom prst="rect">
            <a:avLst/>
          </a:prstGeom>
          <a:noFill/>
        </p:spPr>
        <p:txBody>
          <a:bodyPr wrap="square">
            <a:spAutoFit/>
          </a:bodyPr>
          <a:lstStyle/>
          <a:p>
            <a:pPr>
              <a:spcBef>
                <a:spcPts val="600"/>
              </a:spcBef>
            </a:pPr>
            <a:r>
              <a:rPr lang="es-ES" sz="2000" b="1" dirty="0"/>
              <a:t>Svobodní lidé s darem zdrženlivosti mohou lépe využívat příležitostí sloužit Bohu bez omezení rodinnou péčí.</a:t>
            </a:r>
            <a:r>
              <a:rPr lang="cs-CZ" sz="2000" b="1" dirty="0"/>
              <a:t>                      (</a:t>
            </a:r>
            <a:r>
              <a:rPr lang="es-ES" sz="2000" b="1" dirty="0"/>
              <a:t>1. Korintským 7</a:t>
            </a:r>
            <a:r>
              <a:rPr lang="cs-CZ" sz="2000" b="1" dirty="0"/>
              <a:t>,</a:t>
            </a:r>
            <a:r>
              <a:rPr lang="es-ES" sz="2000" b="1" dirty="0"/>
              <a:t>6-8, 32-34</a:t>
            </a:r>
            <a:r>
              <a:rPr lang="cs-CZ" sz="2000" b="1" dirty="0"/>
              <a:t>)</a:t>
            </a:r>
            <a:r>
              <a:rPr lang="es-ES" sz="2000" b="1" dirty="0"/>
              <a:t>.</a:t>
            </a:r>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527278"/>
            <a:ext cx="8356368" cy="707886"/>
          </a:xfrm>
          <a:prstGeom prst="rect">
            <a:avLst/>
          </a:prstGeom>
          <a:noFill/>
        </p:spPr>
        <p:txBody>
          <a:bodyPr wrap="square">
            <a:spAutoFit/>
          </a:bodyPr>
          <a:lstStyle/>
          <a:p>
            <a:pPr lvl="0">
              <a:spcBef>
                <a:spcPts val="600"/>
              </a:spcBef>
              <a:defRPr/>
            </a:pPr>
            <a:r>
              <a:rPr lang="es-ES" sz="2000" b="1" dirty="0">
                <a:solidFill>
                  <a:prstClr val="black"/>
                </a:solidFill>
              </a:rPr>
              <a:t>Manželé by neměli odmítat mít sexuální styk, aby se vyhnuli možnému cizoložství druhého (1. Korintským 7</a:t>
            </a:r>
            <a:r>
              <a:rPr lang="cs-CZ" sz="2000" b="1" dirty="0">
                <a:solidFill>
                  <a:prstClr val="black"/>
                </a:solidFill>
              </a:rPr>
              <a:t>,</a:t>
            </a:r>
            <a:r>
              <a:rPr lang="es-ES" sz="2000" b="1" dirty="0">
                <a:solidFill>
                  <a:prstClr val="black"/>
                </a:solidFill>
              </a:rPr>
              <a:t>3-5).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27005"/>
            <a:ext cx="8356367" cy="707886"/>
          </a:xfrm>
          <a:prstGeom prst="rect">
            <a:avLst/>
          </a:prstGeom>
          <a:noFill/>
        </p:spPr>
        <p:txBody>
          <a:bodyPr wrap="square">
            <a:spAutoFit/>
          </a:bodyPr>
          <a:lstStyle/>
          <a:p>
            <a:pPr lvl="0">
              <a:spcBef>
                <a:spcPts val="600"/>
              </a:spcBef>
              <a:defRPr/>
            </a:pPr>
            <a:r>
              <a:rPr lang="es-ES" sz="2000" b="1" dirty="0">
                <a:solidFill>
                  <a:prstClr val="black"/>
                </a:solidFill>
              </a:rPr>
              <a:t>V podstatě: manželé musí užívat legální sexualitu společně se svým vlastním partnerem</a:t>
            </a:r>
            <a:r>
              <a:rPr lang="cs-CZ" sz="2000" b="1" dirty="0">
                <a:solidFill>
                  <a:prstClr val="black"/>
                </a:solidFill>
              </a:rPr>
              <a:t>.</a:t>
            </a:r>
            <a:r>
              <a:rPr lang="es-ES" sz="2000" b="1" dirty="0">
                <a:solidFill>
                  <a:prstClr val="black"/>
                </a:solidFill>
              </a:rPr>
              <a:t> Svobodní lidé by neměli mít sex s nikým.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558036"/>
            <a:ext cx="4674961" cy="1323439"/>
          </a:xfrm>
          <a:prstGeom prst="rect">
            <a:avLst/>
          </a:prstGeom>
          <a:noFill/>
        </p:spPr>
        <p:txBody>
          <a:bodyPr wrap="square">
            <a:spAutoFit/>
          </a:bodyPr>
          <a:lstStyle/>
          <a:p>
            <a:pPr lvl="0">
              <a:spcBef>
                <a:spcPts val="600"/>
              </a:spcBef>
              <a:defRPr/>
            </a:pPr>
            <a:r>
              <a:rPr lang="es-ES" sz="2000" b="1" dirty="0">
                <a:solidFill>
                  <a:prstClr val="black"/>
                </a:solidFill>
              </a:rPr>
              <a:t>Svobodní lidé bez daru zdrženlivosti by se měli snažit uzavřít manželství, aby se vyhnuli pokušení</a:t>
            </a:r>
            <a:r>
              <a:rPr lang="cs-CZ" sz="2000" b="1" dirty="0">
                <a:solidFill>
                  <a:prstClr val="black"/>
                </a:solidFill>
              </a:rPr>
              <a:t>                                                  </a:t>
            </a:r>
            <a:r>
              <a:rPr lang="es-ES" sz="2000" b="1" dirty="0">
                <a:solidFill>
                  <a:prstClr val="black"/>
                </a:solidFill>
              </a:rPr>
              <a:t> (1. Korintským 7</a:t>
            </a:r>
            <a:r>
              <a:rPr lang="cs-CZ" sz="2000" b="1" dirty="0">
                <a:solidFill>
                  <a:prstClr val="black"/>
                </a:solidFill>
              </a:rPr>
              <a:t>,</a:t>
            </a:r>
            <a:r>
              <a:rPr lang="es-ES" sz="2000" b="1" dirty="0">
                <a:solidFill>
                  <a:prstClr val="black"/>
                </a:solidFill>
              </a:rPr>
              <a:t>9).</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590504" cy="4570482"/>
          </a:xfrm>
          <a:prstGeom prst="rect">
            <a:avLst/>
          </a:prstGeom>
          <a:noFill/>
        </p:spPr>
        <p:txBody>
          <a:bodyPr wrap="square">
            <a:spAutoFit/>
          </a:bodyPr>
          <a:lstStyle/>
          <a:p>
            <a:pPr>
              <a:spcBef>
                <a:spcPts val="600"/>
              </a:spcBef>
            </a:pPr>
            <a:r>
              <a:rPr lang="es-ES" sz="2600" b="1" dirty="0">
                <a:latin typeface="Constantia" panose="02030602050306030303" pitchFamily="18" charset="0"/>
              </a:rPr>
              <a:t>“</a:t>
            </a:r>
            <a:r>
              <a:rPr lang="cs-CZ" sz="2600" b="1" dirty="0">
                <a:latin typeface="Constantia" panose="02030602050306030303" pitchFamily="18" charset="0"/>
              </a:rPr>
              <a:t>Pracujete-li pro bloudící, musíte jejich pohled obracet na Krista</a:t>
            </a:r>
            <a:r>
              <a:rPr lang="es-ES" sz="2600" b="1" dirty="0">
                <a:latin typeface="Constantia" panose="02030602050306030303" pitchFamily="18" charset="0"/>
              </a:rPr>
              <a:t>. […] Lidi, kteří jsou na scestí, by měli seznamovat se Spasitelovou odpouštějící milostí. Každého hříšníka by měli povzbuzovat, aby činil pokání a věřil v Pána, který mu může odpustit. […]</a:t>
            </a:r>
          </a:p>
          <a:p>
            <a:pPr>
              <a:spcBef>
                <a:spcPts val="600"/>
              </a:spcBef>
            </a:pPr>
            <a:r>
              <a:rPr lang="es-ES" sz="2600" b="1" dirty="0">
                <a:latin typeface="Constantia" panose="02030602050306030303" pitchFamily="18" charset="0"/>
              </a:rPr>
              <a:t>Církev by měla vděčně přijímat pokání hříšníka a vyvádět jej ze tmy nevěry do světla víry a spravedlnosti. Jeho třesoucí se ruku by měla vložit do láskyplné ruky Ježíše. Takové odpuštění schvaluje i nebe.”</a:t>
            </a:r>
          </a:p>
        </p:txBody>
      </p:sp>
      <p:sp>
        <p:nvSpPr>
          <p:cNvPr id="4" name="CuadroTexto 3">
            <a:extLst>
              <a:ext uri="{FF2B5EF4-FFF2-40B4-BE49-F238E27FC236}">
                <a16:creationId xmlns:a16="http://schemas.microsoft.com/office/drawing/2014/main" id="{42AD85F2-6C4A-2721-2213-A528D96390CB}"/>
              </a:ext>
            </a:extLst>
          </p:cNvPr>
          <p:cNvSpPr txBox="1"/>
          <p:nvPr/>
        </p:nvSpPr>
        <p:spPr>
          <a:xfrm>
            <a:off x="6576471" y="5947768"/>
            <a:ext cx="3159070" cy="338554"/>
          </a:xfrm>
          <a:prstGeom prst="rect">
            <a:avLst/>
          </a:prstGeom>
          <a:noFill/>
        </p:spPr>
        <p:txBody>
          <a:bodyPr wrap="none" rtlCol="0">
            <a:spAutoFit/>
          </a:bodyPr>
          <a:lstStyle/>
          <a:p>
            <a:pPr algn="r"/>
            <a:r>
              <a:rPr lang="cs-CZ" sz="1600" b="1" dirty="0"/>
              <a:t>(</a:t>
            </a:r>
            <a:r>
              <a:rPr lang="es-ES" sz="1600" b="1" dirty="0"/>
              <a:t>E. G. W.</a:t>
            </a:r>
            <a:r>
              <a:rPr lang="cs-CZ" sz="1600" b="1" dirty="0"/>
              <a:t>: Touha věků strana 514</a:t>
            </a:r>
            <a:r>
              <a:rPr lang="es-ES" sz="1600" b="1" dirty="0"/>
              <a:t>)</a:t>
            </a:r>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C007DED-7963-1E51-F440-B4E2638DC6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183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3364547515"/>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3" y="209551"/>
            <a:ext cx="6858000" cy="1015663"/>
          </a:xfrm>
          <a:prstGeom prst="rect">
            <a:avLst/>
          </a:prstGeom>
          <a:noFill/>
        </p:spPr>
        <p:txBody>
          <a:bodyPr wrap="square" rtlCol="0">
            <a:spAutoFit/>
          </a:bodyPr>
          <a:lstStyle/>
          <a:p>
            <a:pPr>
              <a:spcBef>
                <a:spcPts val="600"/>
              </a:spcBef>
            </a:pPr>
            <a:r>
              <a:rPr lang="es-ES" sz="2000" b="1" dirty="0"/>
              <a:t>Pavel používá kapitoly pět až sedm z 1.</a:t>
            </a:r>
            <a:r>
              <a:rPr lang="cs-CZ" sz="2000" b="1" dirty="0"/>
              <a:t> listu</a:t>
            </a:r>
            <a:r>
              <a:rPr lang="es-ES" sz="2000" b="1" dirty="0"/>
              <a:t> Korintským především k vymýcení hříchu, který se hluboce zakořenil v korintské církvi: sexuální nemorálnosti.</a:t>
            </a:r>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533264"/>
            <a:ext cx="6877664" cy="1015663"/>
          </a:xfrm>
          <a:prstGeom prst="rect">
            <a:avLst/>
          </a:prstGeom>
          <a:noFill/>
        </p:spPr>
        <p:txBody>
          <a:bodyPr wrap="square">
            <a:spAutoFit/>
          </a:bodyPr>
          <a:lstStyle/>
          <a:p>
            <a:pPr lvl="0">
              <a:spcBef>
                <a:spcPts val="600"/>
              </a:spcBef>
              <a:defRPr/>
            </a:pPr>
            <a:r>
              <a:rPr lang="es-ES" sz="2000" b="1" dirty="0">
                <a:solidFill>
                  <a:prstClr val="black"/>
                </a:solidFill>
              </a:rPr>
              <a:t>Pomocí jasného a přímého jazyka Pavel nejen poukazuje na hřích, ale také navrhuje řešení, jak se s ním vypořádat a zabránit dalšímu pádu do něj.</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532990"/>
            <a:ext cx="6877664" cy="1015663"/>
          </a:xfrm>
          <a:prstGeom prst="rect">
            <a:avLst/>
          </a:prstGeom>
          <a:noFill/>
        </p:spPr>
        <p:txBody>
          <a:bodyPr wrap="square">
            <a:spAutoFit/>
          </a:bodyPr>
          <a:lstStyle/>
          <a:p>
            <a:pPr lvl="0">
              <a:spcBef>
                <a:spcPts val="600"/>
              </a:spcBef>
              <a:defRPr/>
            </a:pPr>
            <a:r>
              <a:rPr lang="es-ES" sz="2000" b="1" dirty="0">
                <a:solidFill>
                  <a:prstClr val="black"/>
                </a:solidFill>
              </a:rPr>
              <a:t>K tomuto konkrétnímu hříchu byly přidány další, jako křivdy a podvody, spáchané mezi samotnými bratry, kteří byli předvedeni před civilní soudy.</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5876277" y="1872885"/>
            <a:ext cx="5800725" cy="2800767"/>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cs-CZ"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HŘÍCH          V CÍRKVI</a:t>
            </a:r>
            <a:endParaRPr lang="es-ES"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cs-CZ"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NESOULAD MEZI VÍROU A CHOVÁNÍM</a:t>
            </a:r>
            <a:endParaRPr lang="es-ES"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a:t>
            </a:r>
            <a:r>
              <a:rPr lang="cs-CZ" b="1" dirty="0">
                <a:solidFill>
                  <a:srgbClr val="7030A0"/>
                </a:solidFill>
                <a:latin typeface="Comic Sans MS" panose="030F0702030302020204" pitchFamily="66" charset="0"/>
              </a:rPr>
              <a:t>A vy jste přitom nadutí, místo abyste se raději zarmoutili; odstraňte ze svého středu toho, kdo to udělal</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(1</a:t>
            </a:r>
            <a:r>
              <a:rPr lang="cs-CZ" sz="1400" b="1" dirty="0">
                <a:solidFill>
                  <a:srgbClr val="7030A0"/>
                </a:solidFill>
                <a:latin typeface="Comic Sans MS" panose="030F0702030302020204" pitchFamily="66" charset="0"/>
              </a:rPr>
              <a:t>.</a:t>
            </a:r>
            <a:r>
              <a:rPr lang="es-ES" sz="1400" b="1" dirty="0">
                <a:solidFill>
                  <a:srgbClr val="7030A0"/>
                </a:solidFill>
                <a:latin typeface="Comic Sans MS" panose="030F0702030302020204" pitchFamily="66" charset="0"/>
              </a:rPr>
              <a:t> Korintským 5</a:t>
            </a:r>
            <a:r>
              <a:rPr lang="cs-CZ" sz="1400" b="1" dirty="0">
                <a:solidFill>
                  <a:srgbClr val="7030A0"/>
                </a:solidFill>
                <a:latin typeface="Comic Sans MS" panose="030F0702030302020204" pitchFamily="66" charset="0"/>
              </a:rPr>
              <a:t>,</a:t>
            </a:r>
            <a:r>
              <a:rPr lang="es-ES" sz="1400" b="1" dirty="0">
                <a:solidFill>
                  <a:srgbClr val="7030A0"/>
                </a:solidFill>
                <a:latin typeface="Comic Sans MS" panose="030F0702030302020204" pitchFamily="66" charset="0"/>
              </a:rPr>
              <a:t>2)</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52297" y="1446013"/>
            <a:ext cx="7289529" cy="707886"/>
          </a:xfrm>
          <a:prstGeom prst="rect">
            <a:avLst/>
          </a:prstGeom>
          <a:noFill/>
        </p:spPr>
        <p:txBody>
          <a:bodyPr wrap="square">
            <a:spAutoFit/>
          </a:bodyPr>
          <a:lstStyle/>
          <a:p>
            <a:pPr>
              <a:spcBef>
                <a:spcPts val="600"/>
              </a:spcBef>
            </a:pPr>
            <a:r>
              <a:rPr lang="es-ES" sz="2000" b="1" dirty="0"/>
              <a:t>V korintské církvi existoval "případ sexuální nemorálnosti, který není tolerován ani mezi pohany" (1. Korintským 5</a:t>
            </a:r>
            <a:r>
              <a:rPr lang="cs-CZ" sz="2000" b="1" dirty="0"/>
              <a:t>,</a:t>
            </a:r>
            <a:r>
              <a:rPr lang="es-ES" sz="2000" b="1" dirty="0"/>
              <a:t>1).</a:t>
            </a:r>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441826" y="1522928"/>
            <a:ext cx="4597877" cy="2631490"/>
          </a:xfrm>
          <a:prstGeom prst="snip2DiagRect">
            <a:avLst>
              <a:gd name="adj1" fmla="val 1718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es-ES" sz="2000" b="1" dirty="0"/>
              <a:t>Kostel tvořili převážně pohané. Jejich vlastní svědomí jim už říkalo, že incest by neměl být tolerován.</a:t>
            </a:r>
            <a:r>
              <a:rPr lang="cs-CZ" sz="2000" b="1" dirty="0"/>
              <a:t>                       </a:t>
            </a:r>
            <a:r>
              <a:rPr lang="es-ES" sz="2000" b="1" dirty="0"/>
              <a:t> Na druhou stranu jejich znalost Písma je v této myšlence potvrdila (</a:t>
            </a:r>
            <a:r>
              <a:rPr lang="cs-CZ" sz="2000" b="1" dirty="0"/>
              <a:t>3</a:t>
            </a:r>
            <a:r>
              <a:rPr lang="es-ES" sz="2000" b="1" dirty="0"/>
              <a:t>.</a:t>
            </a:r>
            <a:r>
              <a:rPr lang="cs-CZ" sz="2000" b="1" dirty="0"/>
              <a:t> Mojžíšova</a:t>
            </a:r>
            <a:r>
              <a:rPr lang="es-ES" sz="2000" b="1" dirty="0"/>
              <a:t> 18</a:t>
            </a:r>
            <a:r>
              <a:rPr lang="cs-CZ" sz="2000" b="1" dirty="0"/>
              <a:t>,</a:t>
            </a:r>
            <a:r>
              <a:rPr lang="es-ES" sz="2000" b="1" dirty="0"/>
              <a:t>8).</a:t>
            </a:r>
          </a:p>
        </p:txBody>
      </p:sp>
      <p:sp>
        <p:nvSpPr>
          <p:cNvPr id="6" name="CuadroTexto 5">
            <a:extLst>
              <a:ext uri="{FF2B5EF4-FFF2-40B4-BE49-F238E27FC236}">
                <a16:creationId xmlns:a16="http://schemas.microsoft.com/office/drawing/2014/main" id="{5B5C8C9F-3570-38AD-57B9-D3DE681A1773}"/>
              </a:ext>
            </a:extLst>
          </p:cNvPr>
          <p:cNvSpPr txBox="1"/>
          <p:nvPr/>
        </p:nvSpPr>
        <p:spPr>
          <a:xfrm>
            <a:off x="209446" y="2153899"/>
            <a:ext cx="7232380" cy="1323439"/>
          </a:xfrm>
          <a:prstGeom prst="rect">
            <a:avLst/>
          </a:prstGeom>
          <a:noFill/>
        </p:spPr>
        <p:txBody>
          <a:bodyPr wrap="square">
            <a:spAutoFit/>
          </a:bodyPr>
          <a:lstStyle/>
          <a:p>
            <a:pPr lvl="0">
              <a:spcBef>
                <a:spcPts val="600"/>
              </a:spcBef>
              <a:defRPr/>
            </a:pPr>
            <a:r>
              <a:rPr lang="es-ES" sz="2000" b="1" dirty="0">
                <a:solidFill>
                  <a:prstClr val="black"/>
                </a:solidFill>
              </a:rPr>
              <a:t>To, že v církvi existoval incestní vztah, bylo velmi vážné. Případ se však ještě zhoršil, protože místo aby mezi členy vyvolávali odpor, byli hrdí na to, že hřích snášejí</a:t>
            </a:r>
            <a:r>
              <a:rPr lang="cs-CZ" sz="2000" b="1" dirty="0">
                <a:solidFill>
                  <a:prstClr val="black"/>
                </a:solidFill>
              </a:rPr>
              <a:t>                                  </a:t>
            </a:r>
            <a:r>
              <a:rPr lang="es-ES" sz="2000" b="1" dirty="0">
                <a:solidFill>
                  <a:prstClr val="black"/>
                </a:solidFill>
              </a:rPr>
              <a:t> (1. Korintským 5</a:t>
            </a:r>
            <a:r>
              <a:rPr lang="cs-CZ" sz="2000" b="1" dirty="0">
                <a:solidFill>
                  <a:prstClr val="black"/>
                </a:solidFill>
              </a:rPr>
              <a:t>,</a:t>
            </a:r>
            <a:r>
              <a:rPr lang="es-ES" sz="2000" b="1" dirty="0">
                <a:solidFill>
                  <a:prstClr val="black"/>
                </a:solidFill>
              </a:rPr>
              <a:t>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lvl="0">
              <a:spcBef>
                <a:spcPts val="600"/>
              </a:spcBef>
              <a:defRPr/>
            </a:pPr>
            <a:r>
              <a:rPr lang="es-ES" sz="2000" b="1" dirty="0">
                <a:solidFill>
                  <a:prstClr val="black"/>
                </a:solidFill>
              </a:rPr>
              <a:t>Pokud bylo jasné, že tento vztah je hříšný, proč na to byli hrdí (1. Korintským 5</a:t>
            </a:r>
            <a:r>
              <a:rPr lang="cs-CZ" sz="2000" b="1" dirty="0">
                <a:solidFill>
                  <a:prstClr val="black"/>
                </a:solidFill>
              </a:rPr>
              <a:t>,</a:t>
            </a:r>
            <a:r>
              <a:rPr lang="es-ES" sz="2000" b="1" dirty="0">
                <a:solidFill>
                  <a:prstClr val="black"/>
                </a:solidFill>
              </a:rPr>
              <a:t>6)? Měla zapojená rodina v církvi váhu? Chlubili se tím, že jsou církví tolerantní vůči hříšníkům?  … ?</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cs-CZ" sz="4400" b="1" dirty="0">
                <a:ln w="22225">
                  <a:solidFill>
                    <a:schemeClr val="accent2"/>
                  </a:solidFill>
                  <a:prstDash val="solid"/>
                </a:ln>
                <a:solidFill>
                  <a:schemeClr val="accent2">
                    <a:lumMod val="60000"/>
                    <a:lumOff val="40000"/>
                  </a:schemeClr>
                </a:solidFill>
              </a:rPr>
              <a:t>ŘEŠENÍ OBTÍŽNÉ SITUACE</a:t>
            </a:r>
            <a:endParaRPr lang="es-ES"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75000"/>
                  </a:schemeClr>
                </a:solidFill>
                <a:latin typeface="Comic Sans MS" panose="030F0702030302020204" pitchFamily="66" charset="0"/>
              </a:rPr>
              <a:t>“</a:t>
            </a:r>
            <a:r>
              <a:rPr lang="cs-CZ" b="1" dirty="0">
                <a:solidFill>
                  <a:schemeClr val="accent3">
                    <a:lumMod val="75000"/>
                  </a:schemeClr>
                </a:solidFill>
                <a:latin typeface="Comic Sans MS" panose="030F0702030302020204" pitchFamily="66" charset="0"/>
              </a:rPr>
              <a:t>Kdo jsou mimo nás, ty bude soudit Bůh. Odstraňte toho zlého ze svého středu!</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(1</a:t>
            </a:r>
            <a:r>
              <a:rPr lang="cs-CZ" sz="1400" b="1" dirty="0">
                <a:solidFill>
                  <a:schemeClr val="accent3">
                    <a:lumMod val="75000"/>
                  </a:schemeClr>
                </a:solidFill>
                <a:latin typeface="Comic Sans MS" panose="030F0702030302020204" pitchFamily="66" charset="0"/>
              </a:rPr>
              <a:t>.</a:t>
            </a:r>
            <a:r>
              <a:rPr lang="es-ES" sz="1400" b="1" dirty="0">
                <a:solidFill>
                  <a:schemeClr val="accent3">
                    <a:lumMod val="75000"/>
                  </a:schemeClr>
                </a:solidFill>
                <a:latin typeface="Comic Sans MS" panose="030F0702030302020204" pitchFamily="66" charset="0"/>
              </a:rPr>
              <a:t> Korintským 5</a:t>
            </a:r>
            <a:r>
              <a:rPr lang="cs-CZ" sz="1400" b="1" dirty="0">
                <a:solidFill>
                  <a:schemeClr val="accent3">
                    <a:lumMod val="75000"/>
                  </a:schemeClr>
                </a:solidFill>
                <a:latin typeface="Comic Sans MS" panose="030F0702030302020204" pitchFamily="66" charset="0"/>
              </a:rPr>
              <a:t>,</a:t>
            </a:r>
            <a:r>
              <a:rPr lang="es-ES" sz="1400" b="1" dirty="0">
                <a:solidFill>
                  <a:schemeClr val="accent3">
                    <a:lumMod val="75000"/>
                  </a:schemeClr>
                </a:solidFill>
                <a:latin typeface="Comic Sans MS" panose="030F0702030302020204" pitchFamily="66" charset="0"/>
              </a:rPr>
              <a:t>13)</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4" y="1456818"/>
            <a:ext cx="7267576" cy="1323439"/>
          </a:xfrm>
          <a:prstGeom prst="rect">
            <a:avLst/>
          </a:prstGeom>
          <a:noFill/>
        </p:spPr>
        <p:txBody>
          <a:bodyPr wrap="square" rtlCol="0">
            <a:spAutoFit/>
          </a:bodyPr>
          <a:lstStyle/>
          <a:p>
            <a:pPr>
              <a:spcBef>
                <a:spcPts val="600"/>
              </a:spcBef>
            </a:pPr>
            <a:r>
              <a:rPr lang="cs-CZ" sz="2000" b="1" dirty="0"/>
              <a:t>Takový p</a:t>
            </a:r>
            <a:r>
              <a:rPr lang="es-ES" sz="2000" b="1" dirty="0"/>
              <a:t>řípad </a:t>
            </a:r>
            <a:r>
              <a:rPr lang="cs-CZ" sz="2000" b="1" dirty="0"/>
              <a:t>smilstva</a:t>
            </a:r>
            <a:r>
              <a:rPr lang="es-ES" sz="2000" b="1" dirty="0"/>
              <a:t> „</a:t>
            </a:r>
            <a:r>
              <a:rPr lang="cs-CZ" sz="2000" b="1" dirty="0"/>
              <a:t>se nevyskytuje ani mezi pohany“               </a:t>
            </a:r>
            <a:r>
              <a:rPr lang="es-ES" sz="2000" b="1" dirty="0"/>
              <a:t> (1. Korintským 5</a:t>
            </a:r>
            <a:r>
              <a:rPr lang="cs-CZ" sz="2000" b="1" dirty="0"/>
              <a:t>,</a:t>
            </a:r>
            <a:r>
              <a:rPr lang="es-ES" sz="2000" b="1" dirty="0"/>
              <a:t>1), takže bylo nutné naléhavě jednat, aby se zabránilo </a:t>
            </a:r>
            <a:r>
              <a:rPr lang="cs-CZ" sz="2000" b="1" dirty="0"/>
              <a:t>špatné</a:t>
            </a:r>
            <a:r>
              <a:rPr lang="es-ES" sz="2000" b="1" dirty="0"/>
              <a:t> pověsti církve. Jaká opatření by měla být přijata?</a:t>
            </a:r>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1601920537"/>
              </p:ext>
            </p:extLst>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614259"/>
            <a:ext cx="4780321" cy="1938992"/>
          </a:xfrm>
          <a:prstGeom prst="rect">
            <a:avLst/>
          </a:prstGeom>
          <a:noFill/>
        </p:spPr>
        <p:txBody>
          <a:bodyPr wrap="square" rtlCol="0">
            <a:spAutoFit/>
          </a:bodyPr>
          <a:lstStyle/>
          <a:p>
            <a:pPr>
              <a:spcBef>
                <a:spcPts val="600"/>
              </a:spcBef>
            </a:pPr>
            <a:r>
              <a:rPr lang="es-ES" sz="2000" b="1" dirty="0"/>
              <a:t>Církevní disciplína (bez ohledu na závažnost hříchu) musí mít vždy vykupitelský účel. Chybu musí člověku upozornit, aby ji rozpoznal, pokání a "duch</a:t>
            </a:r>
            <a:r>
              <a:rPr lang="cs-CZ" sz="2000" b="1" dirty="0"/>
              <a:t> mohl být zachráněn v den Páně</a:t>
            </a:r>
            <a:r>
              <a:rPr lang="es-ES" sz="2000" b="1" dirty="0"/>
              <a:t>" </a:t>
            </a:r>
            <a:r>
              <a:rPr lang="cs-CZ" sz="2000" b="1" dirty="0"/>
              <a:t>             </a:t>
            </a:r>
            <a:r>
              <a:rPr lang="es-ES" sz="2000" b="1" dirty="0"/>
              <a:t>(1. Korintským 5</a:t>
            </a:r>
            <a:r>
              <a:rPr lang="cs-CZ" sz="2000" b="1" dirty="0"/>
              <a:t>,</a:t>
            </a:r>
            <a:r>
              <a:rPr lang="es-ES" sz="2000" b="1" dirty="0"/>
              <a:t>5).</a:t>
            </a:r>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8"/>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cs-CZ"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OCHRANA CÍRKVE</a:t>
            </a:r>
            <a:endParaRPr lang="es-ES"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598223"/>
            <a:ext cx="106775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a:t>
            </a:r>
            <a:r>
              <a:rPr lang="cs-CZ" b="1" dirty="0">
                <a:solidFill>
                  <a:schemeClr val="accent4">
                    <a:lumMod val="50000"/>
                  </a:schemeClr>
                </a:solidFill>
                <a:latin typeface="Comic Sans MS" panose="030F0702030302020204" pitchFamily="66" charset="0"/>
              </a:rPr>
              <a:t>Jak to, že se někdo z vás opovažuje, má-li spor s druhým, jít k pohanským soudcům místo  k bratřím</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(1</a:t>
            </a:r>
            <a:r>
              <a:rPr lang="cs-CZ" sz="1400"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Korintským 6</a:t>
            </a:r>
            <a:r>
              <a:rPr lang="cs-CZ" sz="1400" b="1" dirty="0">
                <a:solidFill>
                  <a:schemeClr val="accent4">
                    <a:lumMod val="50000"/>
                  </a:schemeClr>
                </a:solidFill>
                <a:latin typeface="Comic Sans MS" panose="030F0702030302020204" pitchFamily="66" charset="0"/>
              </a:rPr>
              <a:t>,</a:t>
            </a:r>
            <a:r>
              <a:rPr lang="es-ES" sz="1400" b="1" dirty="0">
                <a:solidFill>
                  <a:schemeClr val="accent4">
                    <a:lumMod val="50000"/>
                  </a:schemeClr>
                </a:solidFill>
                <a:latin typeface="Comic Sans MS" panose="030F0702030302020204" pitchFamily="66" charset="0"/>
              </a:rPr>
              <a:t>1)</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24671"/>
            <a:ext cx="7362824" cy="1323439"/>
          </a:xfrm>
          <a:prstGeom prst="rect">
            <a:avLst/>
          </a:prstGeom>
          <a:noFill/>
        </p:spPr>
        <p:txBody>
          <a:bodyPr wrap="square" rtlCol="0">
            <a:spAutoFit/>
          </a:bodyPr>
          <a:lstStyle/>
          <a:p>
            <a:pPr>
              <a:spcBef>
                <a:spcPts val="600"/>
              </a:spcBef>
            </a:pPr>
            <a:r>
              <a:rPr lang="es-ES" sz="2000" b="1" dirty="0"/>
              <a:t>Po vysvětlení, jak řešit hřích v církvi, Pavel je kárá za to, že nedodržovali správné pokyny a nechali světské soudy rozhodovat o problémech mezi bratry (1. Korintským 6</a:t>
            </a:r>
            <a:r>
              <a:rPr lang="cs-CZ" sz="2000" b="1" dirty="0"/>
              <a:t>,</a:t>
            </a:r>
            <a:r>
              <a:rPr lang="es-ES" sz="2000" b="1" dirty="0"/>
              <a:t>1-6). Ale Pavel jde ještě dál a útočí na kořen problému.</a:t>
            </a:r>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839702" cy="707886"/>
          </a:xfrm>
          <a:prstGeom prst="rect">
            <a:avLst/>
          </a:prstGeom>
          <a:noFill/>
        </p:spPr>
        <p:txBody>
          <a:bodyPr wrap="square">
            <a:spAutoFit/>
          </a:bodyPr>
          <a:lstStyle/>
          <a:p>
            <a:pPr>
              <a:spcBef>
                <a:spcPts val="600"/>
              </a:spcBef>
            </a:pPr>
            <a:r>
              <a:rPr lang="es-ES" sz="2000" b="1" dirty="0"/>
              <a:t>Za druhé, bratři musí být ochotni odpustit provinění</a:t>
            </a:r>
            <a:r>
              <a:rPr lang="cs-CZ" sz="2000" b="1" dirty="0"/>
              <a:t>                   </a:t>
            </a:r>
            <a:r>
              <a:rPr lang="es-ES" sz="2000" b="1" dirty="0"/>
              <a:t> (1. Korintským 6</a:t>
            </a:r>
            <a:r>
              <a:rPr lang="cs-CZ" sz="2000" b="1" dirty="0"/>
              <a:t>,</a:t>
            </a:r>
            <a:r>
              <a:rPr lang="es-ES" sz="2000" b="1" dirty="0"/>
              <a:t>7b).</a:t>
            </a:r>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849397"/>
            <a:ext cx="7000874" cy="1015663"/>
          </a:xfrm>
          <a:prstGeom prst="rect">
            <a:avLst/>
          </a:prstGeom>
          <a:noFill/>
        </p:spPr>
        <p:txBody>
          <a:bodyPr wrap="square">
            <a:spAutoFit/>
          </a:bodyPr>
          <a:lstStyle/>
          <a:p>
            <a:pPr>
              <a:spcBef>
                <a:spcPts val="600"/>
              </a:spcBef>
            </a:pPr>
            <a:r>
              <a:rPr lang="es-ES" sz="2000" b="1" dirty="0"/>
              <a:t>Za prvé, mezi členy církve by neměly docházet k neshodám (1. Korintským 6</a:t>
            </a:r>
            <a:r>
              <a:rPr lang="cs-CZ" sz="2000" b="1" dirty="0"/>
              <a:t>,</a:t>
            </a:r>
            <a:r>
              <a:rPr lang="es-ES" sz="2000" b="1" dirty="0"/>
              <a:t>7a) a samozřejmě by členové neměli urazit nebo podvádět jiného člena (1. Korintským 6</a:t>
            </a:r>
            <a:r>
              <a:rPr lang="cs-CZ" sz="2000" b="1" dirty="0"/>
              <a:t>,</a:t>
            </a:r>
            <a:r>
              <a:rPr lang="es-ES" sz="2000" b="1" dirty="0"/>
              <a:t>8).</a:t>
            </a:r>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765392"/>
            <a:ext cx="6687303" cy="707886"/>
          </a:xfrm>
          <a:prstGeom prst="rect">
            <a:avLst/>
          </a:prstGeom>
          <a:noFill/>
        </p:spPr>
        <p:txBody>
          <a:bodyPr wrap="square">
            <a:spAutoFit/>
          </a:bodyPr>
          <a:lstStyle/>
          <a:p>
            <a:pPr>
              <a:spcBef>
                <a:spcPts val="600"/>
              </a:spcBef>
            </a:pPr>
            <a:r>
              <a:rPr lang="es-ES" sz="2000" b="1" dirty="0"/>
              <a:t>Pokud nejde o trestní záležitost (Řím</a:t>
            </a:r>
            <a:r>
              <a:rPr lang="cs-CZ" sz="2000" b="1" dirty="0"/>
              <a:t>anům</a:t>
            </a:r>
            <a:r>
              <a:rPr lang="es-ES" sz="2000" b="1" dirty="0"/>
              <a:t> 13</a:t>
            </a:r>
            <a:r>
              <a:rPr lang="cs-CZ" sz="2000" b="1" dirty="0"/>
              <a:t>,</a:t>
            </a:r>
            <a:r>
              <a:rPr lang="es-ES" sz="2000" b="1" dirty="0"/>
              <a:t>1-5), vnitřní problémy církve musí být vyřešeny interně.</a:t>
            </a:r>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042117"/>
            <a:ext cx="6839702" cy="707886"/>
          </a:xfrm>
          <a:prstGeom prst="rect">
            <a:avLst/>
          </a:prstGeom>
          <a:noFill/>
        </p:spPr>
        <p:txBody>
          <a:bodyPr wrap="square">
            <a:spAutoFit/>
          </a:bodyPr>
          <a:lstStyle/>
          <a:p>
            <a:pPr>
              <a:spcBef>
                <a:spcPts val="600"/>
              </a:spcBef>
            </a:pPr>
            <a:r>
              <a:rPr lang="es-ES" sz="2000" b="1" dirty="0"/>
              <a:t>Za třetí, pokud mezi členy není shoda, musí církev</a:t>
            </a:r>
            <a:r>
              <a:rPr lang="cs-CZ" sz="2000" b="1" dirty="0"/>
              <a:t>               </a:t>
            </a:r>
            <a:r>
              <a:rPr lang="es-ES" sz="2000" b="1" dirty="0"/>
              <a:t> mezi nimi soudit nebo zprostředkovat (1. Korintským 6</a:t>
            </a:r>
            <a:r>
              <a:rPr lang="cs-CZ" sz="2000" b="1" dirty="0"/>
              <a:t>,</a:t>
            </a:r>
            <a:r>
              <a:rPr lang="es-ES" sz="2000" b="1" dirty="0"/>
              <a:t>2).</a:t>
            </a:r>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20051" y="2902175"/>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9598" y="5094742"/>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396180" y="980900"/>
            <a:ext cx="10579509"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“Naším úkolem je znát naše slabosti a drahé hříchy, které vytvářejí temnotu a duchovní slabost a uhasily naši první lásku. Je to světovství? Je to sobectví? Je láska sebevědomí? Je to boj být první? Je to smyslnost, která nás od Boha vzdaluje? Je to hřích Nikolaitánů, kteří vyměnili Boží milost za chtíč? Je to lhostejnost k velkému světlu? Je to zneužívání nebo zneužívání příležitostí a privilegií, které nás vede k chlubivým tvrzením o náboženské moudrosti a poznání, zatímco život a charakter jsou nekonzistentní a nemorální? Ať už jsme si vážili a pěstovali cokoli, dokud to nebylo silné a dominantní, snažme se rozhodně překonat, neztratit se a nejíst strom života.”</a:t>
            </a:r>
          </a:p>
        </p:txBody>
      </p:sp>
      <p:sp>
        <p:nvSpPr>
          <p:cNvPr id="4" name="CuadroTexto 3">
            <a:extLst>
              <a:ext uri="{FF2B5EF4-FFF2-40B4-BE49-F238E27FC236}">
                <a16:creationId xmlns:a16="http://schemas.microsoft.com/office/drawing/2014/main" id="{4619543F-0133-37A9-5C45-80AB5F3B408F}"/>
              </a:ext>
            </a:extLst>
          </p:cNvPr>
          <p:cNvSpPr txBox="1"/>
          <p:nvPr/>
        </p:nvSpPr>
        <p:spPr>
          <a:xfrm>
            <a:off x="4548039" y="5707823"/>
            <a:ext cx="7560147" cy="338554"/>
          </a:xfrm>
          <a:prstGeom prst="rect">
            <a:avLst/>
          </a:prstGeom>
          <a:noFill/>
        </p:spPr>
        <p:txBody>
          <a:bodyPr wrap="none" rtlCol="0">
            <a:spAutoFit/>
          </a:bodyPr>
          <a:lstStyle/>
          <a:p>
            <a:pPr algn="r"/>
            <a:r>
              <a:rPr lang="cs-CZ" sz="1600" b="1" dirty="0"/>
              <a:t>(</a:t>
            </a:r>
            <a:r>
              <a:rPr lang="es-ES" sz="1600" b="1" dirty="0"/>
              <a:t>E. G. W.</a:t>
            </a:r>
            <a:r>
              <a:rPr lang="cs-CZ" sz="1600" b="1" dirty="0"/>
              <a:t>: </a:t>
            </a:r>
            <a:r>
              <a:rPr lang="cs-CZ" sz="1600" b="1" dirty="0" err="1"/>
              <a:t>Ye</a:t>
            </a:r>
            <a:r>
              <a:rPr lang="cs-CZ" sz="1600" b="1" dirty="0"/>
              <a:t> </a:t>
            </a:r>
            <a:r>
              <a:rPr lang="cs-CZ" sz="1600" b="1" dirty="0" err="1"/>
              <a:t>Shall</a:t>
            </a:r>
            <a:r>
              <a:rPr lang="cs-CZ" sz="1600" b="1" dirty="0"/>
              <a:t> </a:t>
            </a:r>
            <a:r>
              <a:rPr lang="cs-CZ" sz="1600" b="1" dirty="0" err="1"/>
              <a:t>Receive</a:t>
            </a:r>
            <a:r>
              <a:rPr lang="cs-CZ" sz="1600" b="1" dirty="0"/>
              <a:t> </a:t>
            </a:r>
            <a:r>
              <a:rPr lang="cs-CZ" sz="1600" b="1" dirty="0" err="1"/>
              <a:t>Power</a:t>
            </a:r>
            <a:r>
              <a:rPr lang="cs-CZ" sz="1600" b="1" dirty="0"/>
              <a:t> strana 361 – neautorizovaný překlad: Ivo Kapec</a:t>
            </a:r>
            <a:r>
              <a:rPr lang="es-ES" sz="1600" b="1" dirty="0"/>
              <a:t>)</a:t>
            </a:r>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297864" y="614316"/>
            <a:ext cx="7658100" cy="4232825"/>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cs-CZ" sz="6000" dirty="0">
                <a:pattFill prst="narHorz">
                  <a:fgClr>
                    <a:srgbClr val="FFFF00"/>
                  </a:fgClr>
                  <a:bgClr>
                    <a:schemeClr val="accent6">
                      <a:lumMod val="20000"/>
                      <a:lumOff val="80000"/>
                    </a:schemeClr>
                  </a:bgClr>
                </a:pattFill>
                <a:effectLst>
                  <a:innerShdw blurRad="177800">
                    <a:schemeClr val="accent6">
                      <a:lumMod val="50000"/>
                    </a:schemeClr>
                  </a:innerShdw>
                </a:effectLst>
              </a:rPr>
              <a:t>JAK SE VYHNOUT HŘÍCHU V CÍRKVI</a:t>
            </a:r>
            <a:endParaRPr lang="es-ES" sz="6000" dirty="0">
              <a:pattFill prst="narHorz">
                <a:fgClr>
                  <a:srgbClr val="FFFF00"/>
                </a:fgClr>
                <a:bgClr>
                  <a:schemeClr val="accent6">
                    <a:lumMod val="20000"/>
                    <a:lumOff val="80000"/>
                  </a:schemeClr>
                </a:bgClr>
              </a:pattFill>
              <a:effectLst>
                <a:innerShdw blurRad="177800">
                  <a:schemeClr val="accent6">
                    <a:lumMod val="50000"/>
                  </a:schemeClr>
                </a:innerShdw>
              </a:effectLst>
            </a:endParaRP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643</TotalTime>
  <Words>1300</Words>
  <Application>Microsoft Office PowerPoint</Application>
  <PresentationFormat>Panorámica</PresentationFormat>
  <Paragraphs>53</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Aptos</vt:lpstr>
      <vt:lpstr>Comic Sans MS</vt:lpstr>
      <vt:lpstr>Arial</vt:lpstr>
      <vt:lpstr>Constantia</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112</cp:revision>
  <dcterms:created xsi:type="dcterms:W3CDTF">2026-06-19T16:27:56Z</dcterms:created>
  <dcterms:modified xsi:type="dcterms:W3CDTF">2026-06-23T13:17:36Z</dcterms:modified>
</cp:coreProperties>
</file>