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9" r:id="rId2"/>
    <p:sldId id="281" r:id="rId3"/>
    <p:sldId id="270" r:id="rId4"/>
    <p:sldId id="271" r:id="rId5"/>
    <p:sldId id="260" r:id="rId6"/>
    <p:sldId id="274" r:id="rId7"/>
    <p:sldId id="275" r:id="rId8"/>
    <p:sldId id="276" r:id="rId9"/>
    <p:sldId id="272" r:id="rId10"/>
    <p:sldId id="279" r:id="rId11"/>
    <p:sldId id="280" r:id="rId12"/>
    <p:sldId id="267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746" autoAdjust="0"/>
  </p:normalViewPr>
  <p:slideViewPr>
    <p:cSldViewPr snapToGrid="0">
      <p:cViewPr varScale="1">
        <p:scale>
          <a:sx n="90" d="100"/>
          <a:sy n="90" d="100"/>
        </p:scale>
        <p:origin x="13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>
              <a:solidFill>
                <a:schemeClr val="bg2">
                  <a:lumMod val="50000"/>
                </a:schemeClr>
              </a:solidFill>
            </a:rPr>
            <a:t>Vzkříšení Ježíše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Bylo vzkříšení historickou událostí?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Korintským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Důsledky Ježíšova vzkříšení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kdyby Kristus nevstal?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zaručuje vzkříšení?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>
              <a:solidFill>
                <a:schemeClr val="accent5">
                  <a:lumMod val="50000"/>
                </a:schemeClr>
              </a:solidFill>
            </a:rPr>
            <a:t>Naše vzkříšení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 jakým tělem budeme vzkříšeni?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Kdy budeme vzkříšení?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Káz</a:t>
          </a:r>
          <a:r>
            <a: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 přijat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Vytrval v tom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Sp</a:t>
          </a:r>
          <a:r>
            <a:rPr lang="cs-CZ" sz="2000" b="1" dirty="0" err="1">
              <a:solidFill>
                <a:schemeClr val="tx1"/>
              </a:solidFill>
            </a:rPr>
            <a:t>asení</a:t>
          </a:r>
          <a:r>
            <a:rPr lang="es-ES" sz="2000" b="1" dirty="0">
              <a:solidFill>
                <a:schemeClr val="tx1"/>
              </a:solidFill>
            </a:rPr>
            <a:t> je dosažen</a:t>
          </a:r>
          <a:r>
            <a:rPr lang="cs-CZ" sz="2000" b="1" dirty="0">
              <a:solidFill>
                <a:schemeClr val="tx1"/>
              </a:solidFill>
            </a:rPr>
            <a:t>o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</a:rPr>
            <a:t>Kristus zemřel za naše hříchy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</a:rPr>
            <a:t>Kristus byl pohřben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 vstal z mrtvých třetí den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Petr a dvanáct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Více než 500 bratrů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Jakub a apoštolové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Pa</a:t>
          </a:r>
          <a:r>
            <a:rPr lang="cs-CZ" sz="2000" b="1" dirty="0">
              <a:solidFill>
                <a:srgbClr val="6B00B4"/>
              </a:solidFill>
            </a:rPr>
            <a:t>vel </a:t>
          </a:r>
          <a:r>
            <a:rPr lang="cs-CZ" sz="1600" b="1" dirty="0">
              <a:solidFill>
                <a:srgbClr val="6B00B4"/>
              </a:solidFill>
            </a:rPr>
            <a:t>„nedochůdče</a:t>
          </a:r>
          <a:r>
            <a:rPr lang="es-ES" sz="1600" b="1" dirty="0">
              <a:solidFill>
                <a:srgbClr val="6B00B4"/>
              </a:solidFill>
            </a:rPr>
            <a:t>”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Kázání evangelia je marné (1. Korintským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Naše víra je marná [</a:t>
          </a:r>
          <a:r>
            <a:rPr lang="cs-CZ" sz="2000" b="1" dirty="0" err="1"/>
            <a:t>kl</a:t>
          </a:r>
          <a:r>
            <a:rPr lang="es-ES" sz="2000" b="1" dirty="0"/>
            <a:t>amná] (1 Korintským 15:14b) [zbytečná] (1 Korintským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Jsme </a:t>
          </a:r>
          <a:r>
            <a:rPr lang="cs-CZ" sz="2000" b="1" dirty="0" err="1"/>
            <a:t>lživ</a:t>
          </a:r>
          <a:r>
            <a:rPr lang="es-ES" sz="2000" b="1" dirty="0"/>
            <a:t>í svěd</a:t>
          </a:r>
          <a:r>
            <a:rPr lang="cs-CZ" sz="2000" b="1" dirty="0" err="1"/>
            <a:t>kové</a:t>
          </a:r>
          <a:r>
            <a:rPr lang="es-ES" sz="2000" b="1" dirty="0"/>
            <a:t> (1. Korintským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Stále jsme ve svých hříších (1. Korintským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Ti, kdo zemřeli, se nevrátí k životu (1. Korintským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s-ES" sz="1800" b="1" dirty="0"/>
            <a:t>1.</a:t>
          </a:r>
          <a:r>
            <a:rPr lang="cs-CZ" sz="1800" b="1" dirty="0"/>
            <a:t> </a:t>
          </a:r>
          <a:r>
            <a:rPr lang="cs-CZ" sz="1800" b="1" dirty="0" err="1"/>
            <a:t>Kor</a:t>
          </a:r>
          <a:r>
            <a:rPr lang="es-ES" sz="1800" b="1" dirty="0"/>
            <a:t> 15:30-32</a:t>
          </a:r>
          <a:endParaRPr lang="es-ES" sz="18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s-ES" sz="1800" b="1" dirty="0"/>
            <a:t>1.</a:t>
          </a:r>
          <a:r>
            <a:rPr lang="cs-CZ" sz="1800" b="1" dirty="0"/>
            <a:t> </a:t>
          </a:r>
          <a:r>
            <a:rPr lang="cs-CZ" sz="1800" b="1" dirty="0" err="1"/>
            <a:t>Kor</a:t>
          </a:r>
          <a:r>
            <a:rPr lang="es-ES" sz="1800" b="1" dirty="0"/>
            <a:t> 15:33-34</a:t>
          </a:r>
          <a:endParaRPr lang="es-ES" sz="18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s-ES" sz="2000" b="1" dirty="0"/>
            <a:t>Evangelium stojí za kázání, i když to zahrnuje utrpení nebo nebezpečí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s-ES" sz="2000" b="1" dirty="0"/>
            <a:t>Vyplatí se žít život v souladu s biblickými principy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Těla r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ostlin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Semínko je zaseté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Fyzická těla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Korintským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Sklizí se </a:t>
          </a:r>
          <a:r>
            <a:rPr lang="cs-CZ" sz="2000" b="1" dirty="0"/>
            <a:t>obilí</a:t>
          </a:r>
          <a:endParaRPr lang="es-ES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cs-CZ" sz="2000" b="1" dirty="0" err="1"/>
            <a:t>Lids</a:t>
          </a:r>
          <a:r>
            <a:rPr lang="es-ES" sz="2000" b="1" dirty="0"/>
            <a:t>ské tělo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cs-CZ" sz="2000" b="1" dirty="0"/>
            <a:t>T</a:t>
          </a:r>
          <a:r>
            <a:rPr lang="es-ES" sz="2000" b="1" dirty="0"/>
            <a:t>ělo</a:t>
          </a:r>
          <a:r>
            <a:rPr lang="cs-CZ" sz="2000" b="1" dirty="0"/>
            <a:t> savců</a:t>
          </a:r>
          <a:endParaRPr lang="es-ES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Tělo ryby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Ptáčí tělo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Nebeská tělesa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Sláva slunce</a:t>
          </a:r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Sláva Měsíce</a:t>
          </a:r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Sláva hvězd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l-PL" sz="2000" b="1" dirty="0"/>
            <a:t>Každý z nich, jeho sláva (genialita)</a:t>
          </a:r>
          <a:endParaRPr lang="es-ES" sz="20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Bůh dává každé zelenině tělo, které chce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800" b="1" dirty="0"/>
            <a:t>Současn</a:t>
          </a:r>
          <a:r>
            <a:rPr lang="cs-CZ" sz="2800" b="1" dirty="0"/>
            <a:t>é</a:t>
          </a:r>
          <a:r>
            <a:rPr lang="es-ES" sz="2800" b="1" dirty="0"/>
            <a:t> </a:t>
          </a:r>
          <a:r>
            <a:rPr lang="cs-CZ" sz="2800" b="1" dirty="0"/>
            <a:t>tělo</a:t>
          </a:r>
          <a:endParaRPr lang="es-ES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Pomíjitel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800" b="1" dirty="0"/>
            <a:t>Vzkříšené tělo</a:t>
          </a:r>
          <a:endParaRPr lang="es-ES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Nepo</a:t>
          </a:r>
          <a:r>
            <a:rPr lang="cs-C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míjitelné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Poníže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né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Os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lav</a:t>
          </a:r>
          <a:r>
            <a:rPr lang="cs-CZ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né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</a:t>
          </a:r>
          <a:r>
            <a: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Silné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Přirozené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Duchovní</a:t>
          </a: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2">
                  <a:lumMod val="50000"/>
                </a:schemeClr>
              </a:solidFill>
            </a:rPr>
            <a:t>Vzkříšení Ježíše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Bylo vzkříšení historickou událostí?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Korintským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Důsledky Ježíšova vzkříšení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kdyby Kristus nevstal?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zaručuje vzkříšení?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Naše vzkříšení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 jakým tělem budeme vzkříšeni?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Kdy budeme vzkříšení?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Káz</a:t>
          </a:r>
          <a:r>
            <a:rPr lang="cs-C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 přijat</a:t>
          </a: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Vytrval v tom</a:t>
          </a: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Sp</a:t>
          </a:r>
          <a:r>
            <a:rPr lang="cs-CZ" sz="2000" b="1" kern="1200" dirty="0" err="1">
              <a:solidFill>
                <a:schemeClr val="tx1"/>
              </a:solidFill>
            </a:rPr>
            <a:t>asení</a:t>
          </a:r>
          <a:r>
            <a:rPr lang="es-ES" sz="2000" b="1" kern="1200" dirty="0">
              <a:solidFill>
                <a:schemeClr val="tx1"/>
              </a:solidFill>
            </a:rPr>
            <a:t> je dosažen</a:t>
          </a:r>
          <a:r>
            <a:rPr lang="cs-CZ" sz="2000" b="1" kern="1200" dirty="0">
              <a:solidFill>
                <a:schemeClr val="tx1"/>
              </a:solidFill>
            </a:rPr>
            <a:t>o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</a:rPr>
            <a:t>Kristus zemřel za naše hříchy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</a:rPr>
            <a:t>Kristus byl pohřben</a:t>
          </a: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 vstal z mrtvých třetí den</a:t>
          </a: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Petr a dvanáct</a:t>
          </a: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Více než 500 bratrů</a:t>
          </a: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Jakub a apoštolové</a:t>
          </a: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Pa</a:t>
          </a:r>
          <a:r>
            <a:rPr lang="cs-CZ" sz="2000" b="1" kern="1200" dirty="0">
              <a:solidFill>
                <a:srgbClr val="6B00B4"/>
              </a:solidFill>
            </a:rPr>
            <a:t>vel </a:t>
          </a:r>
          <a:r>
            <a:rPr lang="cs-CZ" sz="1600" b="1" kern="1200" dirty="0">
              <a:solidFill>
                <a:srgbClr val="6B00B4"/>
              </a:solidFill>
            </a:rPr>
            <a:t>„nedochůdče</a:t>
          </a:r>
          <a:r>
            <a:rPr lang="es-ES" sz="1600" b="1" kern="1200" dirty="0">
              <a:solidFill>
                <a:srgbClr val="6B00B4"/>
              </a:solidFill>
            </a:rPr>
            <a:t>”</a:t>
          </a: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Kázání evangelia je marné (1. Korintským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Naše víra je marná [</a:t>
          </a:r>
          <a:r>
            <a:rPr lang="cs-CZ" sz="2000" b="1" kern="1200" dirty="0" err="1"/>
            <a:t>kl</a:t>
          </a:r>
          <a:r>
            <a:rPr lang="es-ES" sz="2000" b="1" kern="1200" dirty="0"/>
            <a:t>amná] (1 Korintským 15:14b) [zbytečná] (1 Korintským 15:17a)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Jsme </a:t>
          </a:r>
          <a:r>
            <a:rPr lang="cs-CZ" sz="2000" b="1" kern="1200" dirty="0" err="1"/>
            <a:t>lživ</a:t>
          </a:r>
          <a:r>
            <a:rPr lang="es-ES" sz="2000" b="1" kern="1200" dirty="0"/>
            <a:t>í svěd</a:t>
          </a:r>
          <a:r>
            <a:rPr lang="cs-CZ" sz="2000" b="1" kern="1200" dirty="0" err="1"/>
            <a:t>kové</a:t>
          </a:r>
          <a:r>
            <a:rPr lang="es-ES" sz="2000" b="1" kern="1200" dirty="0"/>
            <a:t> (1. Korintským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Stále jsme ve svých hříších (1. Korintským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Ti, kdo zemřeli, se nevrátí k životu (1. Korintským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1.</a:t>
          </a:r>
          <a:r>
            <a:rPr lang="cs-CZ" sz="1800" b="1" kern="1200" dirty="0"/>
            <a:t> </a:t>
          </a:r>
          <a:r>
            <a:rPr lang="cs-CZ" sz="1800" b="1" kern="1200" dirty="0" err="1"/>
            <a:t>Kor</a:t>
          </a:r>
          <a:r>
            <a:rPr lang="es-ES" sz="1800" b="1" kern="1200" dirty="0"/>
            <a:t> 15:30-32</a:t>
          </a:r>
          <a:endParaRPr lang="es-ES" sz="18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Evangelium stojí za kázání, i když to zahrnuje utrpení nebo nebezpečí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1.</a:t>
          </a:r>
          <a:r>
            <a:rPr lang="cs-CZ" sz="1800" b="1" kern="1200" dirty="0"/>
            <a:t> </a:t>
          </a:r>
          <a:r>
            <a:rPr lang="cs-CZ" sz="1800" b="1" kern="1200" dirty="0" err="1"/>
            <a:t>Kor</a:t>
          </a:r>
          <a:r>
            <a:rPr lang="es-ES" sz="1800" b="1" kern="1200" dirty="0"/>
            <a:t> 15:33-34</a:t>
          </a:r>
          <a:endParaRPr lang="es-ES" sz="18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Vyplatí se žít život v souladu s biblickými principy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Těla r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ostlin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Semínko je zaseté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Sklizí se </a:t>
          </a:r>
          <a:r>
            <a:rPr lang="cs-CZ" sz="2000" b="1" kern="1200" dirty="0"/>
            <a:t>obilí</a:t>
          </a:r>
          <a:endParaRPr lang="es-ES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Bůh dává každé zelenině tělo, které chce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Fyzická těla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Korintským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 err="1"/>
            <a:t>Lids</a:t>
          </a:r>
          <a:r>
            <a:rPr lang="es-ES" sz="2000" b="1" kern="1200" dirty="0"/>
            <a:t>ské tělo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T</a:t>
          </a:r>
          <a:r>
            <a:rPr lang="es-ES" sz="2000" b="1" kern="1200" dirty="0"/>
            <a:t>ělo</a:t>
          </a:r>
          <a:r>
            <a:rPr lang="cs-CZ" sz="2000" b="1" kern="1200" dirty="0"/>
            <a:t> savců</a:t>
          </a:r>
          <a:endParaRPr lang="es-ES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Tělo ryby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Ptáčí tělo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Nebeská tělesa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Korintským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Sláva slunce</a:t>
          </a:r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Sláva Měsíce</a:t>
          </a:r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Sláva hvězd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Každý z nich, jeho sláva (genialita)</a:t>
          </a:r>
          <a:endParaRPr lang="es-ES" sz="20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Současn</a:t>
          </a:r>
          <a:r>
            <a:rPr lang="cs-CZ" sz="2800" b="1" kern="1200" dirty="0"/>
            <a:t>é</a:t>
          </a:r>
          <a:r>
            <a:rPr lang="es-ES" sz="2800" b="1" kern="1200" dirty="0"/>
            <a:t> </a:t>
          </a:r>
          <a:r>
            <a:rPr lang="cs-CZ" sz="2800" b="1" kern="1200" dirty="0"/>
            <a:t>tělo</a:t>
          </a:r>
          <a:endParaRPr lang="es-ES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Pomíjitel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cs-C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Poníže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né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</a:t>
          </a:r>
          <a:r>
            <a:rPr lang="cs-C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Přirozené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/>
            <a:t>Vzkříšené tělo</a:t>
          </a:r>
          <a:endParaRPr lang="es-ES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Nepo</a:t>
          </a:r>
          <a:r>
            <a:rPr lang="cs-C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míjitelné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Os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lav</a:t>
          </a:r>
          <a:r>
            <a:rPr lang="cs-CZ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né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Silné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Duchovní</a:t>
          </a: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15:14 - G2756 - </a:t>
            </a:r>
            <a:r>
              <a:rPr lang="el-GR" dirty="0"/>
              <a:t>κενός – </a:t>
            </a:r>
            <a:r>
              <a:rPr lang="es-ES" dirty="0" err="1"/>
              <a:t>kenós</a:t>
            </a:r>
            <a:endParaRPr lang="es-ES" dirty="0"/>
          </a:p>
          <a:p>
            <a:r>
              <a:rPr lang="es-ES" dirty="0"/>
              <a:t>Definición: </a:t>
            </a:r>
            <a:r>
              <a:rPr lang="es-ES" dirty="0" err="1"/>
              <a:t>vacío</a:t>
            </a:r>
            <a:r>
              <a:rPr lang="es-ES" dirty="0"/>
              <a:t> </a:t>
            </a:r>
            <a:r>
              <a:rPr lang="es-ES"/>
              <a:t>(literal </a:t>
            </a:r>
            <a:r>
              <a:rPr lang="es-ES" dirty="0"/>
              <a:t>o figuradamente)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15:17 - G3152 - μάτα</a:t>
            </a:r>
            <a:r>
              <a:rPr lang="es-ES" dirty="0" err="1"/>
              <a:t>ιος</a:t>
            </a:r>
            <a:r>
              <a:rPr lang="es-ES" dirty="0"/>
              <a:t> – </a:t>
            </a:r>
            <a:r>
              <a:rPr lang="es-ES" dirty="0" err="1"/>
              <a:t>mátaios</a:t>
            </a:r>
            <a:endParaRPr lang="es-ES" dirty="0"/>
          </a:p>
          <a:p>
            <a:r>
              <a:rPr lang="es-ES" dirty="0"/>
              <a:t>Definición: vacío, es decir (literalmente) inútil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cs-CZ" sz="4000" b="1" dirty="0">
                <a:ln/>
                <a:solidFill>
                  <a:schemeClr val="bg2"/>
                </a:solidFill>
              </a:rPr>
              <a:t>MOC KRISTOVA VZKŘÍŠENÍ</a:t>
            </a:r>
            <a:endParaRPr lang="es-ES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139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cs-CZ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cs-CZ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16. do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</a:t>
            </a:r>
            <a:r>
              <a:rPr lang="cs-CZ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srpna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JAK</a:t>
            </a:r>
            <a:r>
              <a:rPr lang="cs-CZ" sz="4400" b="1" dirty="0">
                <a:ln/>
                <a:solidFill>
                  <a:schemeClr val="accent4">
                    <a:lumMod val="75000"/>
                  </a:schemeClr>
                </a:solidFill>
              </a:rPr>
              <a:t>É</a:t>
            </a:r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TĚL</a:t>
            </a:r>
            <a:r>
              <a:rPr lang="cs-CZ" sz="4400" b="1" dirty="0">
                <a:ln/>
                <a:solidFill>
                  <a:schemeClr val="accent4">
                    <a:lumMod val="75000"/>
                  </a:schemeClr>
                </a:solidFill>
              </a:rPr>
              <a:t>O ZÍSKÁME PO</a:t>
            </a:r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VZKŘÍ</a:t>
            </a:r>
            <a:r>
              <a:rPr lang="cs-CZ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ŠEN</a:t>
            </a:r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Í?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 je to i se zmrtvýchvstáním. Co je zaseto jako pomíjitelné, vstává jako nepomíjitelné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cs-CZ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         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Korintským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7824449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Analogie k vzkříšenému tělu: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99005"/>
            <a:ext cx="5058162" cy="68132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dirty="0">
                <a:solidFill>
                  <a:schemeClr val="tx1"/>
                </a:solidFill>
              </a:rPr>
              <a:t>Jaký je rozdíl mezi současným tělem a vzkříšeným tělem? (1 Korintským 15:42-44)</a:t>
            </a:r>
            <a:endParaRPr lang="es-ES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Adam měl pozemské tělo, druhý Adam [Ježíš] nebeské. Ve vzkříšení bude naše tělo proměněno v podobu Kristova těla, tedy neúplatné, slavné, mocné, duchovní, nebeské (1 Korintským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4625353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JAK</a:t>
            </a:r>
            <a:r>
              <a:rPr lang="cs-CZ" sz="4400" b="1" dirty="0">
                <a:ln/>
                <a:solidFill>
                  <a:schemeClr val="accent4">
                    <a:lumMod val="75000"/>
                  </a:schemeClr>
                </a:solidFill>
              </a:rPr>
              <a:t>É</a:t>
            </a:r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TĚL</a:t>
            </a:r>
            <a:r>
              <a:rPr lang="cs-CZ" sz="4400" b="1" dirty="0">
                <a:ln/>
                <a:solidFill>
                  <a:schemeClr val="accent4">
                    <a:lumMod val="75000"/>
                  </a:schemeClr>
                </a:solidFill>
              </a:rPr>
              <a:t>O ZÍSKÁME PO</a:t>
            </a:r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VZKŘÍ</a:t>
            </a:r>
            <a:r>
              <a:rPr lang="cs-CZ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ŠENÍ</a:t>
            </a:r>
            <a:r>
              <a:rPr lang="es-E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 je to i se zmrtvýchvstáním. Col je zaseto jako pomíjitelné, vstává jako nepomíjitelné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           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Korintským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KDY BUDEME VZKŘÍŠENI?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“H</a:t>
            </a:r>
            <a:r>
              <a:rPr lang="cs-C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e, </a:t>
            </a:r>
            <a:r>
              <a:rPr lang="cs-C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odhalím vám tajemství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N</a:t>
            </a:r>
            <a:r>
              <a:rPr lang="cs-C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 všichni zemřeme, ale všichni budeme proměněni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cs-C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Korintským15:51)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Než určí čas vzkříšení a co se stane s našimi těly v té době, Pavel naznačuje, že "tělo a krev nemohou zdědit Boží království" </a:t>
            </a:r>
            <a:r>
              <a:rPr lang="cs-CZ" sz="2000" b="1" dirty="0"/>
              <a:t>                              </a:t>
            </a:r>
            <a:r>
              <a:rPr lang="es-ES" sz="2000" b="1" dirty="0"/>
              <a:t>(1. Korintským 15:50). Znamená to, že po vzkříšení nebudeme mít fyzické tělo?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436472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Při Druhém příchodu se tělo, které se zkaže, promění v nezkazitelné tělo, stejně jako tělo, s nímž byl vzkříšen Ježíš (1. Korintským 15:51-55; Lukáš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72694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Výraz "maso a krev" je vždy používán jako synonymum pro "osobu" (Mat</a:t>
            </a:r>
            <a:r>
              <a:rPr lang="cs-CZ" sz="2000" b="1" dirty="0" err="1">
                <a:solidFill>
                  <a:prstClr val="black"/>
                </a:solidFill>
              </a:rPr>
              <a:t>ouš</a:t>
            </a:r>
            <a:r>
              <a:rPr lang="es-ES" sz="2000" b="1" dirty="0">
                <a:solidFill>
                  <a:prstClr val="black"/>
                </a:solidFill>
              </a:rPr>
              <a:t> 16:17; Gal</a:t>
            </a:r>
            <a:r>
              <a:rPr lang="cs-CZ" sz="2000" b="1" dirty="0" err="1">
                <a:solidFill>
                  <a:prstClr val="black"/>
                </a:solidFill>
              </a:rPr>
              <a:t>atským</a:t>
            </a:r>
            <a:r>
              <a:rPr lang="es-ES" sz="2000" b="1" dirty="0">
                <a:solidFill>
                  <a:prstClr val="black"/>
                </a:solidFill>
              </a:rPr>
              <a:t> 1:16; Ef</a:t>
            </a:r>
            <a:r>
              <a:rPr lang="cs-CZ" sz="2000" b="1" dirty="0" err="1">
                <a:solidFill>
                  <a:prstClr val="black"/>
                </a:solidFill>
              </a:rPr>
              <a:t>ezským</a:t>
            </a:r>
            <a:r>
              <a:rPr lang="es-ES" sz="2000" b="1" dirty="0">
                <a:solidFill>
                  <a:prstClr val="black"/>
                </a:solidFill>
              </a:rPr>
              <a:t> 6:12; </a:t>
            </a:r>
            <a:r>
              <a:rPr lang="cs-CZ" sz="2000" b="1" dirty="0">
                <a:solidFill>
                  <a:prstClr val="black"/>
                </a:solidFill>
              </a:rPr>
              <a:t>Židům</a:t>
            </a:r>
            <a:r>
              <a:rPr lang="es-ES" sz="2000" b="1" dirty="0">
                <a:solidFill>
                  <a:prstClr val="black"/>
                </a:solidFill>
              </a:rPr>
              <a:t>. 2:14). Pavel zde dělá paralelu: obyvatelé země = </a:t>
            </a:r>
            <a:r>
              <a:rPr lang="cs-CZ" sz="2000" b="1" dirty="0">
                <a:solidFill>
                  <a:prstClr val="black"/>
                </a:solidFill>
              </a:rPr>
              <a:t>tělesní,</a:t>
            </a:r>
            <a:r>
              <a:rPr lang="es-ES" sz="2000" b="1" dirty="0">
                <a:solidFill>
                  <a:prstClr val="black"/>
                </a:solidFill>
              </a:rPr>
              <a:t> obyvatelé nebe = </a:t>
            </a:r>
            <a:r>
              <a:rPr lang="cs-CZ" sz="2000" b="1" dirty="0">
                <a:solidFill>
                  <a:prstClr val="black"/>
                </a:solidFill>
              </a:rPr>
              <a:t>duchovní</a:t>
            </a:r>
            <a:r>
              <a:rPr lang="es-ES" sz="2000" b="1" dirty="0">
                <a:solidFill>
                  <a:prstClr val="black"/>
                </a:solidFill>
              </a:rPr>
              <a:t>. Zde máme tělo, které je zkažené, a proto ho nemůžeme vzít do nebe.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95693" y="5452135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Pro ty, kdo spí v Ježíši, bude pocit, že uplynul jen okamžik. Před chvílí pocítili chlad smrti, teď vidí Ježíše přicházet</a:t>
            </a:r>
            <a:r>
              <a:rPr lang="cs-CZ" sz="2000" b="1" dirty="0">
                <a:solidFill>
                  <a:prstClr val="black"/>
                </a:solidFill>
              </a:rPr>
              <a:t>             </a:t>
            </a:r>
            <a:r>
              <a:rPr lang="es-ES" sz="2000" b="1" dirty="0">
                <a:solidFill>
                  <a:prstClr val="black"/>
                </a:solidFill>
              </a:rPr>
              <a:t> (1. Korintským 15:52).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03882"/>
            <a:ext cx="118234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“Ježíšovo vzkříšení bylo znamením konečného vzkříšení všech, kdo </a:t>
            </a:r>
            <a:r>
              <a:rPr lang="cs-CZ" sz="2400" b="1" dirty="0">
                <a:latin typeface="Constantia" panose="02030602050306030303" pitchFamily="18" charset="0"/>
              </a:rPr>
              <a:t>v</a:t>
            </a:r>
            <a:r>
              <a:rPr lang="es-ES" sz="2400" b="1" dirty="0">
                <a:latin typeface="Constantia" panose="02030602050306030303" pitchFamily="18" charset="0"/>
              </a:rPr>
              <a:t> n</a:t>
            </a:r>
            <a:r>
              <a:rPr lang="cs-CZ" sz="2400" b="1" dirty="0">
                <a:latin typeface="Constantia" panose="02030602050306030303" pitchFamily="18" charset="0"/>
              </a:rPr>
              <a:t>ě</a:t>
            </a:r>
            <a:r>
              <a:rPr lang="es-ES" sz="2400" b="1" dirty="0">
                <a:latin typeface="Constantia" panose="02030602050306030303" pitchFamily="18" charset="0"/>
              </a:rPr>
              <a:t>m spí. Vzkříšené tělo Spasitele, jeho výraz, přízvuk Jeho hlasu byly známé Jeho následovníkům. Stejně tak ti, kdo spí v Ježíši, vstanou. Budeme poznat své přátele stejně jako učedníci poznali Ježíše. Mohli být v tomto smrtelném životě znetvoření, nemocní nebo znetvoření; avšak v jeho vzkříšeném a oslaveném těle bude jeho individuální identita dokonale zachována a my v zářící tváři s odraženým světlem tváře Ježíše poznáme rysy těch, které milujeme”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4935146" y="669852"/>
            <a:ext cx="7158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600" b="1" dirty="0"/>
              <a:t>(</a:t>
            </a:r>
            <a:r>
              <a:rPr lang="es-ES" sz="1600" b="1" dirty="0"/>
              <a:t>E. G. W. </a:t>
            </a:r>
            <a:r>
              <a:rPr lang="cs-CZ" sz="1600" b="1" dirty="0"/>
              <a:t>: </a:t>
            </a:r>
            <a:r>
              <a:rPr lang="cs-CZ" sz="1600" b="1" dirty="0" err="1"/>
              <a:t>The</a:t>
            </a:r>
            <a:r>
              <a:rPr lang="cs-CZ" sz="1600" b="1" dirty="0"/>
              <a:t> </a:t>
            </a:r>
            <a:r>
              <a:rPr lang="cs-CZ" sz="1600" b="1" dirty="0" err="1"/>
              <a:t>Faith</a:t>
            </a:r>
            <a:r>
              <a:rPr lang="cs-CZ" sz="1600" b="1" dirty="0"/>
              <a:t> I Live By strana 180 – neautorizovaný překlad: Ivo Kapec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D2E3815-2970-9EBC-38BA-19FAE3BF6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6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312826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Podle řecké filozofie – založené na platónských teoriích – je tělo, v podstatě zlé, pouze vězením nesmrtelné duše. S touto myšlenkou, jaký byl význam vzkříšení těla pro Řeky nebo Římany?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120676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Z tohoto důvodu část korintské církve odmítla existenci vzkříšení. Pavel se tímto problémem zabývá v patnácté kapitole svého prvního listu Korintským.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1" y="2444115"/>
            <a:ext cx="68931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Není to maličkost. Vzkříšení je úzce spojeno se spásou. Pokud není vzkříšení, dává kázání evangelia smysl?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44361" y="757859"/>
            <a:ext cx="6718852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JEŽÍŠ</a:t>
            </a:r>
            <a:r>
              <a:rPr lang="cs-C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OVO VZKŘÍŠENÍ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BYLO VZKŘÍŠENÍ HISTORICKOU UDÁLOSTÍ?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Odevzdal jsem vám především, co jsem sám přijal, že Kristus zemřel za naše hříchy                        podle Písem a byl pohřben; byl vzkříšen třetího dne podle Písem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Korintským</a:t>
            </a:r>
            <a:r>
              <a:rPr lang="cs-CZ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Než se Paul zabývá pochybnostmi Korintským o vzkříšení, připomíná jim, jak evangelium funguje (1. Korintským 15:1-2)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8281761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z čeho se skládá evangelium, které se hlásá? (1 Korintským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085760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jak víme, že vzkříšení bylo historickou událostí? Kdo viděl vzkříšeného Ježíše? (1. Korintským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655925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jasně říká, že evangelium je Boží dílo vykonané "podle Písma." </a:t>
            </a:r>
            <a:r>
              <a:rPr lang="cs-CZ" sz="2000" b="1" dirty="0"/>
              <a:t>          </a:t>
            </a:r>
            <a:r>
              <a:rPr lang="es-ES" sz="2000" b="1" dirty="0"/>
              <a:t>To znamená, že je to plán předem předpovězený, v němž vzkříšení hraje zásadní roli. Má někdo pochybnosti? Zeptejte se svědků, kteří tehdy ještě žili!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s-ES" dirty="0">
                <a:solidFill>
                  <a:srgbClr val="207A3E"/>
                </a:solidFill>
              </a:rPr>
              <a:t>DŮSLEDKY JEŽÍŠOVA VZKŘÍŠENÍ</a:t>
            </a:r>
            <a:endParaRPr lang="es-ES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0"/>
            <a:ext cx="1076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KDYBY KRISTUS NE</a:t>
            </a:r>
            <a:r>
              <a:rPr lang="cs-CZ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BYL VZKŘÍŠEN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350873" y="643622"/>
            <a:ext cx="98032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jestliže Kristus nebyl vzkříšen, pak je naše zvěst klamná, a klamná je i naše víra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Korintským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Popírání možnosti vzkříšení vytváří rozpor s křesťanskou vírou, protože "pokud není vzkříšení mrtvých, není vzkříšen ani Kristus" (1. Korintským 15:12-13). A kdyby Ježíš nevstal znovu...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623758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Bez vzkříšení je Ježíš jen spravedlivý muž zabit bez důvodu, ale neschopný spasit. Ale jisté je, že Kristus </a:t>
            </a:r>
            <a:r>
              <a:rPr lang="cs-CZ" sz="2000" b="1" dirty="0"/>
              <a:t>byl vzkříšen</a:t>
            </a:r>
            <a:r>
              <a:rPr lang="es-ES" sz="2000" b="1" dirty="0"/>
              <a:t> z mrtvých (1 Korintským 15:20a). Máme ŽIVÉHO Spasitele.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s-ES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857726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Z tohoto důvodu dává evangelium smysl</a:t>
            </a:r>
            <a:r>
              <a:rPr lang="cs-CZ" sz="2000" b="1" dirty="0">
                <a:solidFill>
                  <a:prstClr val="black"/>
                </a:solidFill>
              </a:rPr>
              <a:t> a</a:t>
            </a:r>
            <a:r>
              <a:rPr lang="es-ES" sz="2000" b="1" dirty="0">
                <a:solidFill>
                  <a:prstClr val="black"/>
                </a:solidFill>
              </a:rPr>
              <a:t>; také naše víra</a:t>
            </a:r>
            <a:r>
              <a:rPr lang="cs-CZ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Jsme věrní svědci; naše hříchy jsou odpuštěny; a mrtví</a:t>
            </a:r>
            <a:r>
              <a:rPr lang="cs-CZ" sz="2000" b="1" dirty="0">
                <a:solidFill>
                  <a:prstClr val="black"/>
                </a:solidFill>
              </a:rPr>
              <a:t>              </a:t>
            </a:r>
            <a:r>
              <a:rPr lang="es-ES" sz="2000" b="1" dirty="0">
                <a:solidFill>
                  <a:prstClr val="black"/>
                </a:solidFill>
              </a:rPr>
              <a:t> v Kristu budou znovu žít.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 ZARUČUJE VZKŘÍŠENÍ?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731341"/>
            <a:ext cx="102965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Avšak Kristus byl vzkříšen jako první z těch, kdo zesnuli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cs-CZ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                                 </a:t>
            </a:r>
            <a:r>
              <a:rPr lang="es-ES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Korintským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Prvním faktem, který je Ježíšovo vzkříšení zaručen, je, že ti z nás, kteří přijali plán spás</a:t>
            </a:r>
            <a:r>
              <a:rPr lang="cs-CZ" sz="2000" b="1" dirty="0" err="1"/>
              <a:t>ení</a:t>
            </a:r>
            <a:r>
              <a:rPr lang="es-ES" sz="2000" b="1" dirty="0"/>
              <a:t> – od Adama až na konec světa – pokud zemřeme, budeme znovu žít </a:t>
            </a:r>
            <a:r>
              <a:rPr lang="cs-CZ" sz="2000" b="1" dirty="0"/>
              <a:t>                        </a:t>
            </a:r>
            <a:r>
              <a:rPr lang="es-ES" sz="2000" b="1" dirty="0"/>
              <a:t>(1. Korintským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0283930"/>
              </p:ext>
            </p:extLst>
          </p:nvPr>
        </p:nvGraphicFramePr>
        <p:xfrm>
          <a:off x="223283" y="4890977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13688"/>
            <a:ext cx="62732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Co se stane po našem vzkříšení? Tím, že Ježíš porazí smrt, přemůže všechny své nepřátele (1. Korintským 15:25-26). Ježíš pak vše podřídí Otci, aby Bůh byl </a:t>
            </a:r>
            <a:r>
              <a:rPr lang="cs-CZ" sz="2000" b="1" dirty="0"/>
              <a:t>„</a:t>
            </a:r>
            <a:r>
              <a:rPr lang="es-ES" sz="2000" b="1" dirty="0"/>
              <a:t>vš</a:t>
            </a:r>
            <a:r>
              <a:rPr lang="cs-CZ" sz="2000" b="1" dirty="0" err="1"/>
              <a:t>echno</a:t>
            </a:r>
            <a:r>
              <a:rPr lang="es-ES" sz="2000" b="1" dirty="0"/>
              <a:t> ve všem" (1. Korintským 15:24</a:t>
            </a:r>
            <a:r>
              <a:rPr lang="cs-CZ" sz="2000" b="1" dirty="0"/>
              <a:t>.</a:t>
            </a:r>
            <a:r>
              <a:rPr lang="es-ES" sz="2000" b="1" dirty="0"/>
              <a:t>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8" y="4044904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Kromě těchto záruk do budoucna nám Pavel dává dvě záruky, které ovlivňují náš každodenní život: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205312" y="757072"/>
            <a:ext cx="6140486" cy="11710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NAŠE VZKŘÍŠENÍ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1268</Words>
  <Application>Microsoft Office PowerPoint</Application>
  <PresentationFormat>Panorámica</PresentationFormat>
  <Paragraphs>99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Constantia</vt:lpstr>
      <vt:lpstr>Arial</vt:lpstr>
      <vt:lpstr>Aptos Display</vt:lpstr>
      <vt:lpstr>Comic Sans MS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128</cp:revision>
  <dcterms:created xsi:type="dcterms:W3CDTF">2026-07-19T13:36:46Z</dcterms:created>
  <dcterms:modified xsi:type="dcterms:W3CDTF">2026-07-20T18:24:36Z</dcterms:modified>
</cp:coreProperties>
</file>