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79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745E00"/>
              </a:solidFill>
            </a:rPr>
            <a:t>Protože byl bohatý, zchudl (2. Korintským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l-PL" sz="2000" b="1" dirty="0">
              <a:solidFill>
                <a:srgbClr val="208438"/>
              </a:solidFill>
            </a:rPr>
            <a:t>Opustil nebe, aby žil                    na zemi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tx2">
                  <a:lumMod val="75000"/>
                </a:schemeClr>
              </a:solidFill>
            </a:rPr>
            <a:t>Přestal vládnout vesmíru, aby </a:t>
          </a:r>
          <a:r>
            <a:rPr lang="cs-CZ" sz="2000" b="1" dirty="0">
              <a:solidFill>
                <a:schemeClr val="tx2">
                  <a:lumMod val="75000"/>
                </a:schemeClr>
              </a:solidFill>
            </a:rPr>
            <a:t>se stal</a:t>
          </a:r>
          <a:r>
            <a:rPr lang="es-ES" sz="2000" b="1" dirty="0">
              <a:solidFill>
                <a:schemeClr val="tx2">
                  <a:lumMod val="75000"/>
                </a:schemeClr>
              </a:solidFill>
            </a:rPr>
            <a:t> tesařem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1C97A8"/>
              </a:solidFill>
            </a:rPr>
            <a:t>Opustil bezpečné místo </a:t>
          </a:r>
          <a:r>
            <a:rPr lang="cs-CZ" sz="2000" b="1" dirty="0">
              <a:solidFill>
                <a:srgbClr val="1C97A8"/>
              </a:solidFill>
            </a:rPr>
            <a:t>       </a:t>
          </a:r>
          <a:r>
            <a:rPr lang="es-ES" sz="2000" b="1" dirty="0">
              <a:solidFill>
                <a:srgbClr val="1C97A8"/>
              </a:solidFill>
            </a:rPr>
            <a:t>na nepřátelském území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Vyměnil královskou korunu za trnovou korunu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Vděčnost za Boží milost (2. Korintským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Ježíš nám dal všechno. Naše vděčnost se projevuje v touze odevzdat se Mu úplně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Touha sdílet Boží požehnání (2. Korintským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Dáváme druhým, protože nejprve přijímáme od Boha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Upřímná láska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(2. Korintským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Dávání je důkazem, že láska přebývá v našich srdcích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Prosili o privilegium pomáhat druhým (2. Korintským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Ve své chudobě dávali nad svou sílu (2 Korintským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Přijali</a:t>
          </a:r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Ježíšovu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milost </a:t>
          </a:r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fi-FI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Odevzdali se Ježíši</a:t>
          </a:r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</a:t>
          </a:r>
          <a:r>
            <a:rPr lang="fi-FI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 Korintským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radostí</a:t>
          </a:r>
          <a:b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Byli rádi, že mohou něco dát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 velkorysostí (2. Korintským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Jejich chudoba nebyla překážkou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radostí</a:t>
          </a:r>
          <a:b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pl-PL" sz="2000" b="1" dirty="0"/>
            <a:t>Udělali tak dobrovolně a spontánně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jako privilegium (2. Korintským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Tento čin jim umožnil projevit svou lásku k Bohu a církvi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jako akt </a:t>
          </a:r>
          <a:r>
            <a:rPr lang="cs-C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po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svěcení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Jeho odevzdání Bohu vedlo k jeho odevzdání se ostatním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s-ES" sz="2000" b="1" dirty="0"/>
            <a:t>Židovské církve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s-ES" sz="2000" b="1" dirty="0"/>
            <a:t>Nesou evangelium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cs-CZ" sz="2000" b="1" dirty="0"/>
            <a:t>Štědré sbory</a:t>
          </a:r>
          <a:endParaRPr lang="es-ES" sz="2000" b="1" dirty="0"/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s-ES" sz="2000" b="1" dirty="0"/>
            <a:t>Pomáhají se svými zdroji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Místní </a:t>
          </a: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sbor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Generální konference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Misi</a:t>
          </a: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e</a:t>
          </a: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</a:t>
          </a: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e</a:t>
          </a: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Sdružení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</a:t>
          </a:r>
          <a:r>
            <a:rPr lang="cs-C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ze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745E00"/>
              </a:solidFill>
            </a:rPr>
            <a:t>Protože byl bohatý, zchudl (2. Korintským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l-PL" sz="2000" b="1" kern="1200" dirty="0">
              <a:solidFill>
                <a:srgbClr val="208438"/>
              </a:solidFill>
            </a:rPr>
            <a:t>Opustil nebe, aby žil                    na zemi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tx2">
                  <a:lumMod val="75000"/>
                </a:schemeClr>
              </a:solidFill>
            </a:rPr>
            <a:t>Přestal vládnout vesmíru, aby </a:t>
          </a:r>
          <a:r>
            <a:rPr lang="cs-CZ" sz="2000" b="1" kern="1200" dirty="0">
              <a:solidFill>
                <a:schemeClr val="tx2">
                  <a:lumMod val="75000"/>
                </a:schemeClr>
              </a:solidFill>
            </a:rPr>
            <a:t>se stal</a:t>
          </a:r>
          <a:r>
            <a:rPr lang="es-ES" sz="2000" b="1" kern="1200" dirty="0">
              <a:solidFill>
                <a:schemeClr val="tx2">
                  <a:lumMod val="75000"/>
                </a:schemeClr>
              </a:solidFill>
            </a:rPr>
            <a:t> tesařem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1C97A8"/>
              </a:solidFill>
            </a:rPr>
            <a:t>Opustil bezpečné místo </a:t>
          </a:r>
          <a:r>
            <a:rPr lang="cs-CZ" sz="2000" b="1" kern="1200" dirty="0">
              <a:solidFill>
                <a:srgbClr val="1C97A8"/>
              </a:solidFill>
            </a:rPr>
            <a:t>       </a:t>
          </a:r>
          <a:r>
            <a:rPr lang="es-ES" sz="2000" b="1" kern="1200" dirty="0">
              <a:solidFill>
                <a:srgbClr val="1C97A8"/>
              </a:solidFill>
            </a:rPr>
            <a:t>na nepřátelském území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Vyměnil královskou korunu za trnovou korunu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Vděčnost za Boží milost (2. Korintským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Ježíš nám dal všechno. Naše vděčnost se projevuje v touze odevzdat se Mu úplně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Touha sdílet Boží požehnání (2. Korintským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Dáváme druhým, protože nejprve přijímáme od Boha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Upřímná láska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(2. Korintským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Dávání je důkazem, že láska přebývá v našich srdcích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708"/>
          <a:ext cx="3848099" cy="655055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Prosili o privilegium pomáhat druhým (2. Korintským 8:4)</a:t>
          </a:r>
        </a:p>
      </dsp:txBody>
      <dsp:txXfrm>
        <a:off x="31977" y="32685"/>
        <a:ext cx="3784145" cy="591101"/>
      </dsp:txXfrm>
    </dsp:sp>
    <dsp:sp modelId="{F8F6F75F-1573-4DA0-ACC3-3D93CED1CD83}">
      <dsp:nvSpPr>
        <dsp:cNvPr id="0" name=""/>
        <dsp:cNvSpPr/>
      </dsp:nvSpPr>
      <dsp:spPr>
        <a:xfrm>
          <a:off x="0" y="667674"/>
          <a:ext cx="3848099" cy="655055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Ve své chudobě dávali nad svou sílu (2 Korintským 8:2-3)</a:t>
          </a:r>
        </a:p>
      </dsp:txBody>
      <dsp:txXfrm>
        <a:off x="31977" y="699651"/>
        <a:ext cx="3784145" cy="5911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73"/>
          <a:ext cx="3457574" cy="655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Přijali</a:t>
          </a: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Ježíšovu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milost </a:t>
          </a: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32749"/>
        <a:ext cx="3393622" cy="591088"/>
      </dsp:txXfrm>
    </dsp:sp>
    <dsp:sp modelId="{B9DDC8E8-E407-48D4-8111-818FA67DBE63}">
      <dsp:nvSpPr>
        <dsp:cNvPr id="0" name=""/>
        <dsp:cNvSpPr/>
      </dsp:nvSpPr>
      <dsp:spPr>
        <a:xfrm>
          <a:off x="0" y="667625"/>
          <a:ext cx="3457574" cy="655040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Odevzdali se Ježíši</a:t>
          </a: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</a:t>
          </a:r>
          <a:r>
            <a:rPr lang="fi-FI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 Korintským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699601"/>
        <a:ext cx="3393622" cy="591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Byli rádi, že mohou něco dát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radostí</a:t>
          </a:r>
          <a:b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Jejich chudoba nebyla překážkou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 velkorysostí (2. Korintským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2000" b="1" kern="1200" dirty="0"/>
            <a:t>Udělali tak dobrovolně a spontánně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radostí</a:t>
          </a:r>
          <a:b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Tento čin jim umožnil projevit svou lásku k Bohu a církvi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jako privilegium (2. Korintským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Jeho odevzdání Bohu vedlo k jeho odevzdání se ostatním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jako akt </a:t>
          </a:r>
          <a:r>
            <a:rPr lang="cs-C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po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svěcení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(2. Korintským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Židovské církve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Nesou evangelium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Štědré sbory</a:t>
          </a:r>
          <a:endParaRPr lang="es-ES" sz="2000" b="1" kern="1200" dirty="0"/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Pomáhají se svými zdroji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Místní </a:t>
          </a: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sbor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Misi</a:t>
          </a: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</a:t>
          </a: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</a:t>
          </a: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</a:t>
          </a: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Sdružení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</a:t>
          </a:r>
          <a:r>
            <a:rPr lang="cs-C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ze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Generální konference</a:t>
          </a: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</dgm:catLst>
  <dgm:sampData>
    <dgm:dataModel>
      <dgm:ptLst>
        <dgm:pt modelId="0" type="doc"/>
        <dgm:pt modelId="1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1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2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2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3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3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1B132-EDA9-40A3-9BF7-0450DE5D5A5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13B2C-F048-4988-B457-561251D8F2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424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13B2C-F048-4988-B457-561251D8F23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171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0"/>
            <a:ext cx="7715251" cy="1569660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cs-CZ" sz="4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SPRÁVCOVSTVÍ                      A POSLÁNÍ</a:t>
            </a:r>
            <a:endParaRPr lang="es-ES" sz="48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cs-CZ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</a:t>
            </a:r>
            <a:r>
              <a:rPr lang="cs-CZ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6.           do</a:t>
            </a:r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</a:t>
            </a:r>
            <a:r>
              <a:rPr lang="cs-CZ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září</a:t>
            </a:r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cs-CZ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VÝSLEDKY SPRÁVCOVSTVÍ</a:t>
            </a:r>
            <a:endParaRPr lang="es-ES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406544" y="-48125"/>
            <a:ext cx="813088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cs-CZ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JEDNOTA</a:t>
            </a:r>
            <a:endParaRPr lang="es-ES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</a:t>
            </a:r>
            <a:r>
              <a:rPr lang="cs-CZ" b="1" dirty="0">
                <a:latin typeface="Comic Sans MS" panose="030F0702030302020204" pitchFamily="66" charset="0"/>
              </a:rPr>
              <a:t>Neboť služba této oběti nejen doplňuje, v čem mají bratři nedostatek, nýbrž také rozhojňuje díkůvzdání Bohu</a:t>
            </a:r>
            <a:r>
              <a:rPr lang="es-ES" b="1" dirty="0"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1400" b="1" dirty="0">
                <a:latin typeface="Comic Sans MS" panose="030F0702030302020204" pitchFamily="66" charset="0"/>
              </a:rPr>
              <a:t>(2. Korintským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1790426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Oběť přinesená do Jeruzaléma měla i další pozitivní účinky </a:t>
            </a:r>
            <a:r>
              <a:rPr lang="cs-CZ" sz="2000" b="1" dirty="0"/>
              <a:t>                                       </a:t>
            </a:r>
            <a:r>
              <a:rPr lang="es-ES" sz="2000" b="1" dirty="0"/>
              <a:t>(2. Korintským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Dalším pozitivním efektem je, že způsob, jakým byla nabídka řízena, nám dnes dává zvláštní lekci: vše musí být provedeno v pořádku a podle správných kanálů.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695040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Židé a pohané byli spojeni pouty pomoci a vděčnosti (Řím 15:26-27). Tímto způsobem byl apoštol dos</a:t>
            </a:r>
            <a:r>
              <a:rPr lang="cs-CZ" sz="2000" b="1" dirty="0" err="1">
                <a:solidFill>
                  <a:prstClr val="black"/>
                </a:solidFill>
              </a:rPr>
              <a:t>áhl</a:t>
            </a:r>
            <a:r>
              <a:rPr lang="es-ES" sz="2000" b="1" dirty="0">
                <a:solidFill>
                  <a:prstClr val="black"/>
                </a:solidFill>
              </a:rPr>
              <a:t> konečný cíl: jednot</a:t>
            </a:r>
            <a:r>
              <a:rPr lang="cs-CZ" sz="2000" b="1">
                <a:solidFill>
                  <a:prstClr val="black"/>
                </a:solidFill>
              </a:rPr>
              <a:t>y </a:t>
            </a:r>
            <a:r>
              <a:rPr lang="es-ES" sz="2000" b="1" dirty="0">
                <a:solidFill>
                  <a:prstClr val="black"/>
                </a:solidFill>
              </a:rPr>
              <a:t>v církvi.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Pavel jmenoval Tita odpovědným za sbírku a církve jmenovaly bratry, kteří mu v tomto úkolu pomáhali</a:t>
            </a:r>
            <a:r>
              <a:rPr lang="cs-CZ" sz="2000" b="1" dirty="0">
                <a:solidFill>
                  <a:prstClr val="black"/>
                </a:solidFill>
              </a:rPr>
              <a:t>                     </a:t>
            </a:r>
            <a:r>
              <a:rPr lang="es-ES" sz="2000" b="1" dirty="0">
                <a:solidFill>
                  <a:prstClr val="black"/>
                </a:solidFill>
              </a:rPr>
              <a:t> (2. Korintským 8:16-24). Žádný jiný kanál nebyl správný pro sb</a:t>
            </a:r>
            <a:r>
              <a:rPr lang="cs-CZ" sz="2000" b="1" dirty="0">
                <a:solidFill>
                  <a:prstClr val="black"/>
                </a:solidFill>
              </a:rPr>
              <a:t>í</a:t>
            </a:r>
            <a:r>
              <a:rPr lang="es-ES" sz="2000" b="1" dirty="0">
                <a:solidFill>
                  <a:prstClr val="black"/>
                </a:solidFill>
              </a:rPr>
              <a:t>r</a:t>
            </a:r>
            <a:r>
              <a:rPr lang="cs-CZ" sz="2000" b="1" dirty="0">
                <a:solidFill>
                  <a:prstClr val="black"/>
                </a:solidFill>
              </a:rPr>
              <a:t>ku</a:t>
            </a:r>
            <a:r>
              <a:rPr lang="es-ES" sz="2000" b="1" dirty="0">
                <a:solidFill>
                  <a:prstClr val="black"/>
                </a:solidFill>
              </a:rPr>
              <a:t> a odeslání oběti do Jeruzaléma.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701316"/>
            <a:ext cx="10156804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“Boží dílo musí být podpořeno desátky, dary a obětinami. Pán nyní žádá o prostředky, které svěřil svým správcům. 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Pán od svých následovníků nevyžaduje nic víc, než co učinil. […] Odložil královský roucho a korunu a sestupujíc ze své vysoké pozice zchudl, abychom skrze jeho chudobu získali věčné poklady. Dal nejen své bohatství, ale i svůj vlastní život v zapření a oběti, aby mohl odstranit každou překážku těm, kteří chtějí vstoupit do Božího království.</a:t>
            </a:r>
            <a:r>
              <a:rPr lang="cs-CZ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Pán Ježíš nás zve, abychom byli spolu s Ním pracujícími. On vlastní všechno, co vlastníme, a má na to právo. Díky naší ochotě pomáhat </a:t>
            </a:r>
            <a:r>
              <a:rPr lang="cs-CZ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        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 Jeho práci nyní můžeme projevit naši lásku k Němu”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6034352" y="5948907"/>
            <a:ext cx="6157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es-E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 G. W.</a:t>
            </a:r>
            <a:r>
              <a:rPr lang="cs-CZ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 </a:t>
            </a:r>
            <a:r>
              <a:rPr lang="cs-CZ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The</a:t>
            </a:r>
            <a:r>
              <a:rPr lang="cs-CZ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Upward</a:t>
            </a:r>
            <a:r>
              <a:rPr lang="cs-CZ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Look</a:t>
            </a:r>
            <a:r>
              <a:rPr lang="cs-CZ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strana 113 </a:t>
            </a:r>
            <a:r>
              <a:rPr lang="cs-CZ" sz="12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– neautorizovaný </a:t>
            </a:r>
            <a:r>
              <a:rPr lang="cs-CZ" sz="12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překla</a:t>
            </a:r>
            <a:r>
              <a:rPr lang="cs-CZ" sz="12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 Ivo Kapec</a:t>
            </a:r>
            <a:r>
              <a:rPr lang="es-E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C7F907E-C4DE-2B35-391C-325EDED4F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cs-CZ" sz="2000" b="1" dirty="0">
                <a:solidFill>
                  <a:srgbClr val="BA4252"/>
                </a:solidFill>
              </a:rPr>
              <a:t>Původ správcovství</a:t>
            </a:r>
            <a:r>
              <a:rPr lang="es-ES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Ježíšův příklad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Motivace</a:t>
            </a:r>
            <a:r>
              <a:rPr lang="es-ES" sz="2000" b="1" dirty="0"/>
              <a:t>.</a:t>
            </a:r>
          </a:p>
          <a:p>
            <a:pPr>
              <a:spcBef>
                <a:spcPts val="1200"/>
              </a:spcBef>
            </a:pPr>
            <a:r>
              <a:rPr lang="cs-CZ" sz="2000" b="1" dirty="0">
                <a:solidFill>
                  <a:srgbClr val="7F48B9"/>
                </a:solidFill>
              </a:rPr>
              <a:t>Jak uplatňovat péči</a:t>
            </a:r>
            <a:r>
              <a:rPr lang="es-ES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Plánování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Postoj</a:t>
            </a:r>
            <a:r>
              <a:rPr lang="es-ES" sz="2000" b="1" dirty="0"/>
              <a:t>.</a:t>
            </a:r>
          </a:p>
          <a:p>
            <a:pPr>
              <a:spcBef>
                <a:spcPts val="1200"/>
              </a:spcBef>
            </a:pPr>
            <a:r>
              <a:rPr lang="cs-CZ" sz="2000" b="1" dirty="0">
                <a:solidFill>
                  <a:srgbClr val="375FA5"/>
                </a:solidFill>
              </a:rPr>
              <a:t>Výsledky správcovství</a:t>
            </a:r>
            <a:r>
              <a:rPr lang="es-ES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Jednota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Péče o péči je způsob, jakým člověk zvládá to, co mu bylo svěřeno.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Korintští už slíbili pomoc a blížil se čas, kdy se závazek naplnil. Církve v Makedonii se již začaly účastnit. Pavel se nezajímal o finanční částku, ale o motivaci a povzbuzení, s nimiž se věřící hodlali zapojit do této příležitosti, která jim byla dána, aby odpověděli na přijaté milosti.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 kontextu Pavlova druhého listu Korintským se správa odkazuje na konkrétní projekt apoštola: aby pohanské církve shromažďovaly peníze na pomoc církvi v Jeruzalémě, která procházela velmi těžkými časy.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cs-CZ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PŮVOD SPRÁVCOVSTVÍ</a:t>
            </a:r>
            <a:endParaRPr lang="es-ES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cs-CZ" sz="4000" b="1" dirty="0">
                <a:ln/>
                <a:solidFill>
                  <a:schemeClr val="accent5"/>
                </a:solidFill>
              </a:rPr>
              <a:t>JEŽÍŠŮV PŘÍKLAD</a:t>
            </a:r>
            <a:endParaRPr lang="es-ES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13877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Znáte přece štědrost našeho Pána Ježíše Krista: byl bohatý, ale pro vás se stal chudým, abyste vy jeho chudobou zbohatli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(2. Korintským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Jaký je vztah mezi Boží milostí a štědrostí?</a:t>
            </a:r>
            <a:r>
              <a:rPr lang="cs-CZ" sz="2000" b="1" dirty="0"/>
              <a:t>          </a:t>
            </a:r>
            <a:r>
              <a:rPr lang="es-ES" sz="2000" b="1" dirty="0"/>
              <a:t> (2. Korintským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800083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053203"/>
            <a:ext cx="32200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 </a:t>
            </a:r>
            <a:r>
              <a:rPr lang="en-US" sz="2000" b="1" dirty="0" err="1"/>
              <a:t>udělal</a:t>
            </a:r>
            <a:r>
              <a:rPr lang="en-US" sz="2000" b="1" dirty="0"/>
              <a:t> to </a:t>
            </a:r>
            <a:r>
              <a:rPr lang="en-US" sz="2000" b="1" dirty="0" err="1"/>
              <a:t>všechno</a:t>
            </a:r>
            <a:r>
              <a:rPr lang="en-US" sz="2000" b="1" dirty="0"/>
              <a:t> </a:t>
            </a:r>
            <a:r>
              <a:rPr lang="cs-CZ" sz="2000" b="1" dirty="0"/>
              <a:t>                     </a:t>
            </a:r>
            <a:r>
              <a:rPr lang="en-US" sz="2000" b="1" dirty="0"/>
              <a:t>z </a:t>
            </a:r>
            <a:r>
              <a:rPr lang="en-US" sz="2000" b="1" dirty="0" err="1"/>
              <a:t>lásky</a:t>
            </a:r>
            <a:r>
              <a:rPr lang="en-US" sz="2000" b="1" dirty="0"/>
              <a:t> k </a:t>
            </a:r>
            <a:r>
              <a:rPr lang="en-US" sz="2000" b="1" dirty="0" err="1"/>
              <a:t>nám</a:t>
            </a:r>
            <a:r>
              <a:rPr lang="en-US" sz="2000" b="1" dirty="0"/>
              <a:t>! (Jan 15:13; Ef. 5:2; Gal. 2:20; 1 Jan 3:16).</a:t>
            </a:r>
            <a:endParaRPr lang="es-ES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Bůh dal svou milost církvím v Makedonii a t</a:t>
            </a:r>
            <a:r>
              <a:rPr lang="cs-CZ" sz="2000" b="1" dirty="0" err="1">
                <a:solidFill>
                  <a:prstClr val="black"/>
                </a:solidFill>
              </a:rPr>
              <a:t>ěm</a:t>
            </a:r>
            <a:r>
              <a:rPr lang="es-ES" sz="2000" b="1" dirty="0">
                <a:solidFill>
                  <a:prstClr val="black"/>
                </a:solidFill>
              </a:rPr>
              <a:t> "bohat</a:t>
            </a:r>
            <a:r>
              <a:rPr lang="cs-CZ" sz="2000" b="1" dirty="0" err="1">
                <a:solidFill>
                  <a:prstClr val="black"/>
                </a:solidFill>
              </a:rPr>
              <a:t>ým</a:t>
            </a:r>
            <a:r>
              <a:rPr lang="es-ES" sz="2000" b="1" dirty="0">
                <a:solidFill>
                  <a:prstClr val="black"/>
                </a:solidFill>
              </a:rPr>
              <a:t> štědrost</a:t>
            </a:r>
            <a:r>
              <a:rPr lang="cs-CZ" sz="2000" b="1" dirty="0">
                <a:solidFill>
                  <a:prstClr val="black"/>
                </a:solidFill>
              </a:rPr>
              <a:t>í“</a:t>
            </a:r>
            <a:r>
              <a:rPr lang="es-ES" sz="2000" b="1" dirty="0">
                <a:solidFill>
                  <a:prstClr val="black"/>
                </a:solidFill>
              </a:rPr>
              <a:t>(2. Korintským 8:2). A toto je Ježíšova milost</a:t>
            </a:r>
            <a:r>
              <a:rPr lang="cs-CZ" sz="2000" b="1" dirty="0">
                <a:solidFill>
                  <a:prstClr val="black"/>
                </a:solidFill>
              </a:rPr>
              <a:t> platí</a:t>
            </a:r>
            <a:r>
              <a:rPr lang="es-ES" sz="2000" b="1" dirty="0">
                <a:solidFill>
                  <a:prstClr val="black"/>
                </a:solidFill>
              </a:rPr>
              <a:t> pro ně i pro nás: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Jak zareagujeme </a:t>
            </a:r>
            <a:r>
              <a:rPr lang="cs-CZ" sz="2000" b="1" dirty="0">
                <a:solidFill>
                  <a:prstClr val="black"/>
                </a:solidFill>
              </a:rPr>
              <a:t>                </a:t>
            </a:r>
            <a:r>
              <a:rPr lang="es-ES" sz="2000" b="1" dirty="0">
                <a:solidFill>
                  <a:prstClr val="black"/>
                </a:solidFill>
              </a:rPr>
              <a:t>na Ježíšovu milost? „</a:t>
            </a:r>
            <a:r>
              <a:rPr lang="cs-CZ" sz="2000" b="1" dirty="0">
                <a:solidFill>
                  <a:prstClr val="black"/>
                </a:solidFill>
              </a:rPr>
              <a:t>Zadarmo jste dostali</a:t>
            </a:r>
            <a:r>
              <a:rPr lang="es-ES" sz="2000" b="1" dirty="0">
                <a:solidFill>
                  <a:prstClr val="black"/>
                </a:solidFill>
              </a:rPr>
              <a:t>, zadarmo dejte" (Matouš 10:8).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cs-CZ" sz="4400" b="1" dirty="0">
                <a:ln/>
                <a:solidFill>
                  <a:schemeClr val="accent3"/>
                </a:solidFill>
              </a:rPr>
              <a:t>MOTIVACE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101155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Překonali všechno naše očekávání: dali sami sebe předně Pánu a z vůle Boží také k nám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Korintským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Všimněte si odpovědi Makedonců na milost: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Co nás to učí?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922511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043209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244711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cs-CZ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JAK UPLATŇOVAT PÉČI</a:t>
            </a:r>
            <a:endParaRPr lang="es-ES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7867650" y="0"/>
            <a:ext cx="432435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cs-CZ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PLÁNOVÁNÍ</a:t>
            </a:r>
            <a:endParaRPr lang="es-ES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9889" y="342176"/>
            <a:ext cx="7993077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Každý ať dává podle toho, jak se ve svém srdci především rozhodl, ne s nechutí ani z donucení; vždyť ‹radostného dárce miluje Bůh›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Korintským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Pavlův navrhovaný plán byl vybrat zvláštní dar od církví v Makedonii a Achaji (provincii, kde se nacházely Kolosy) na podporu církve</a:t>
            </a:r>
            <a:r>
              <a:rPr lang="cs-CZ" sz="2000" b="1" dirty="0"/>
              <a:t>                </a:t>
            </a:r>
            <a:r>
              <a:rPr lang="es-ES" sz="2000" b="1" dirty="0"/>
              <a:t> v Jeruzalémě</a:t>
            </a:r>
            <a:br>
              <a:rPr lang="es-ES" sz="2000" b="1" dirty="0"/>
            </a:br>
            <a:r>
              <a:rPr lang="es-ES" sz="2000" b="1" dirty="0"/>
              <a:t>(Řím</a:t>
            </a:r>
            <a:r>
              <a:rPr lang="cs-CZ" sz="2000" b="1" dirty="0"/>
              <a:t>anům</a:t>
            </a:r>
            <a:r>
              <a:rPr lang="es-ES" sz="2000" b="1" dirty="0"/>
              <a:t>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81739" y="2564189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K</a:t>
              </a:r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orint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</a:t>
              </a:r>
              <a:r>
                <a:rPr lang="cs-CZ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KÁJ</a:t>
              </a:r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</a:t>
              </a:r>
              <a:r>
                <a:rPr lang="cs-CZ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E</a:t>
              </a:r>
              <a:endParaRPr lang="es-ES" sz="1200" b="1" dirty="0">
                <a:solidFill>
                  <a:schemeClr val="bg2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27996" y="2702688"/>
              <a:ext cx="8940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</a:t>
              </a:r>
              <a:r>
                <a:rPr lang="cs-CZ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z</a:t>
              </a:r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alé</a:t>
              </a:r>
              <a:r>
                <a:rPr lang="cs-CZ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m</a:t>
              </a:r>
              <a:endParaRPr lang="es-ES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32024"/>
            <a:ext cx="50953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Další bod, který Pavel zahrnul do svého plánování, je, že nečekají, než se všeho vzdají najednou, ale že každý týden trochu sbírají, dokud nedosáhnou navrhované částky (1 Korintským 16:2). Když tedy Pavel přijde, může být celá sbírka radostně shromážděna (2. Korintským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7404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Při plánování obětování by se každá rodina měla zhodnotit a stanovit si realistické cíle odpovídající své finanční situaci.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600512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Když apoštol před rokem navrhl plán v Kolosech, byl přijat</a:t>
            </a:r>
            <a:r>
              <a:rPr lang="cs-CZ" sz="2000" b="1" dirty="0"/>
              <a:t>                            </a:t>
            </a:r>
            <a:r>
              <a:rPr lang="es-ES" sz="2000" b="1" dirty="0"/>
              <a:t> s nadšením, i když tehdy nebyly předloženy žádné konkrétní cíle </a:t>
            </a:r>
            <a:r>
              <a:rPr lang="cs-CZ" sz="2000" b="1" dirty="0"/>
              <a:t>                  </a:t>
            </a:r>
            <a:r>
              <a:rPr lang="es-ES" sz="2000" b="1" dirty="0"/>
              <a:t>(2. Korintským 9:1-2). Každý člen však v srdci navrhl, aby daroval určitou částku (2</a:t>
            </a:r>
            <a:r>
              <a:rPr lang="cs-CZ" sz="2000" b="1" dirty="0"/>
              <a:t>.</a:t>
            </a:r>
            <a:r>
              <a:rPr lang="es-ES" sz="2000" b="1" dirty="0"/>
              <a:t> Kor</a:t>
            </a:r>
            <a:r>
              <a:rPr lang="cs-CZ" sz="2000" b="1" dirty="0" err="1"/>
              <a:t>intským</a:t>
            </a:r>
            <a:r>
              <a:rPr lang="es-ES" sz="2000" b="1" dirty="0"/>
              <a:t>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POSTOJ</a:t>
            </a:r>
            <a:endParaRPr lang="es-ES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Mohu jim dosvědčit, že dobrovolně dávali podle své největší možnosti, ano i nad možnost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cs-C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orints</a:t>
            </a:r>
            <a:r>
              <a:rPr lang="cs-C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kým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Aby povzbudil štědrost Kolosánů, Pavel jim dává příklad Makedonie. V těchto církvích měli bratři správný a napodo</a:t>
            </a:r>
            <a:r>
              <a:rPr lang="cs-CZ" sz="2000" b="1" dirty="0"/>
              <a:t>-</a:t>
            </a:r>
            <a:r>
              <a:rPr lang="es-ES" sz="2000" b="1" dirty="0"/>
              <a:t>bitelný postoj při roznášení svých obětí, protože dávali ...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42767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1100</Words>
  <Application>Microsoft Office PowerPoint</Application>
  <PresentationFormat>Panorámica</PresentationFormat>
  <Paragraphs>85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Aptos Display</vt:lpstr>
      <vt:lpstr>Arial</vt:lpstr>
      <vt:lpstr>Aptos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117</cp:revision>
  <dcterms:created xsi:type="dcterms:W3CDTF">2026-08-01T16:23:29Z</dcterms:created>
  <dcterms:modified xsi:type="dcterms:W3CDTF">2026-08-04T06:13:24Z</dcterms:modified>
</cp:coreProperties>
</file>