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94" r:id="rId2"/>
    <p:sldId id="295" r:id="rId3"/>
    <p:sldId id="257" r:id="rId4"/>
    <p:sldId id="258" r:id="rId5"/>
    <p:sldId id="292" r:id="rId6"/>
    <p:sldId id="259" r:id="rId7"/>
    <p:sldId id="260" r:id="rId8"/>
    <p:sldId id="293" r:id="rId9"/>
    <p:sldId id="261" r:id="rId10"/>
    <p:sldId id="262" r:id="rId11"/>
    <p:sldId id="289" r:id="rId12"/>
    <p:sldId id="264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2" d="100"/>
          <a:sy n="32" d="100"/>
        </p:scale>
        <p:origin x="102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Právě v tu chvíli Bůh uzavřel smlouvu </a:t>
          </a:r>
          <a:r>
            <a:rPr lang="cs-CZ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                     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 Abramem, prošel mezi obětmi</a:t>
          </a:r>
          <a:r>
            <a:rPr lang="cs-CZ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                    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(Genesis 15:7-21)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Bůh změnil jména jeho a Sáry a ujistil ho, že jeho potomek bude synem Sáry </a:t>
          </a:r>
          <a:r>
            <a:rPr lang="cs-CZ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                 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</a:t>
          </a:r>
          <a:r>
            <a:rPr lang="cs-CZ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esis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17:1-8, 15-16)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Fyzicky se Bůh zjevil Abrahamovi spolu se dvěma anděly a oznámil narození Izáka (Gen</a:t>
          </a:r>
          <a:r>
            <a:rPr lang="cs-CZ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esis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18:1-2, 10)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/>
      <dgm:spPr>
        <a:solidFill>
          <a:srgbClr val="98465F"/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Bůh požádal Abrahama, aby obětoval svého syna Izáka. Poskytnutím náhradní oběti mu byl ukázán velký plán vykoupení </a:t>
          </a:r>
          <a:r>
            <a:rPr lang="cs-CZ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                      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(Genesis 22:1-3, 9-13)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/>
      <dgm:spPr>
        <a:solidFill>
          <a:srgbClr val="9F7919"/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 Šekemu mu bylo slíbeno, že jeho potomci zdědí zemi Kanaán</a:t>
          </a:r>
          <a:r>
            <a:rPr lang="cs-CZ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             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(Gen</a:t>
          </a:r>
          <a:r>
            <a:rPr lang="cs-CZ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esis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12:6-7)</a:t>
          </a:r>
          <a:endParaRPr lang="es-ES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 Beth-el Bůh obnovil svou smlouvu tím, že mu řekl, že jeho </a:t>
          </a:r>
          <a:r>
            <a:rPr lang="cs-CZ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potomstva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bude "jako prach</a:t>
          </a:r>
          <a:r>
            <a:rPr lang="cs-CZ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země." (Gen</a:t>
          </a:r>
          <a:r>
            <a:rPr lang="cs-CZ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esis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13:14-18)</a:t>
          </a:r>
          <a:endParaRPr lang="es-ES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 Mamre mu bylo jisté, že jeho potomci budou jako hvězdy. "A</a:t>
          </a:r>
          <a:r>
            <a:rPr lang="cs-CZ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bram Hospodinovi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uvěř</a:t>
          </a:r>
          <a:r>
            <a:rPr lang="cs-CZ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il</a:t>
          </a:r>
          <a:r>
            <a:rPr lang="cs-CZ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on mu to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při</a:t>
          </a:r>
          <a:r>
            <a:rPr lang="cs-CZ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po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č</a:t>
          </a:r>
          <a:r>
            <a:rPr lang="cs-CZ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</a:t>
          </a:r>
          <a:r>
            <a:rPr lang="cs-CZ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 jako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spravedlnost" (Gen</a:t>
          </a:r>
          <a:r>
            <a:rPr lang="cs-CZ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esis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15:1-6)</a:t>
          </a:r>
          <a:endParaRPr lang="es-ES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s-ES" sz="1800" b="1" dirty="0"/>
            <a:t>Jeho přitažlivost nebyla fyzická, ale duchovní (verš 2)</a:t>
          </a:r>
          <a:endParaRPr lang="es-ES" sz="180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s-ES" sz="1800" b="1" dirty="0"/>
            <a:t>Byl opovrhován, zlomen a odmítán (verš 3)</a:t>
          </a:r>
          <a:endParaRPr lang="es-ES" sz="180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s-ES" sz="1800" b="1" dirty="0"/>
            <a:t>Ačkoliv uzdravil davy, nepřijali ho (verš 4)</a:t>
          </a:r>
          <a:endParaRPr lang="es-ES" sz="180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s-ES" sz="1800" b="1" dirty="0"/>
            <a:t>Svou smrtí na kříži nám poskytuje spásu (verš 5)</a:t>
          </a:r>
          <a:endParaRPr lang="es-ES" sz="180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s-ES" sz="1800" b="1" dirty="0"/>
            <a:t>Bůh na něj položil všechny naše hříchy (verš 6)</a:t>
          </a:r>
          <a:endParaRPr lang="es-ES" sz="180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s-ES" sz="1800" b="1" dirty="0"/>
            <a:t>Neobhajoval se před svými žalobci (verš 7)</a:t>
          </a:r>
          <a:endParaRPr lang="es-ES" sz="180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es-ES" sz="1800" b="1" dirty="0"/>
            <a:t>Byl souzen a odsouzen k trestu smrti (verš 8)</a:t>
          </a:r>
          <a:endParaRPr lang="es-ES" sz="180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es-ES" sz="1800" b="1" dirty="0"/>
            <a:t>Byl pohřben </a:t>
          </a:r>
          <a:r>
            <a:rPr lang="cs-CZ" sz="1800" b="1" dirty="0"/>
            <a:t>                           </a:t>
          </a:r>
          <a:r>
            <a:rPr lang="es-ES" sz="1800" b="1" dirty="0"/>
            <a:t>s bohatými (v</a:t>
          </a:r>
          <a:r>
            <a:rPr lang="cs-CZ" sz="1800" b="1" dirty="0" err="1"/>
            <a:t>erš</a:t>
          </a:r>
          <a:r>
            <a:rPr lang="es-ES" sz="1800" b="1" dirty="0"/>
            <a:t> 9a)</a:t>
          </a:r>
          <a:endParaRPr lang="es-ES" sz="180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s-ES" sz="1800" b="1" dirty="0"/>
            <a:t>Nikdy nezhřešil</a:t>
          </a:r>
          <a:r>
            <a:rPr lang="cs-CZ" sz="1800" b="1" dirty="0"/>
            <a:t>               </a:t>
          </a:r>
          <a:r>
            <a:rPr lang="es-ES" sz="1800" b="1" dirty="0"/>
            <a:t> (verš 9b)</a:t>
          </a:r>
          <a:endParaRPr lang="es-ES" sz="180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es-ES" sz="1800" b="1" dirty="0"/>
            <a:t>Vzkřísil z mrtvých po své smíření (v. 10)</a:t>
          </a:r>
          <a:endParaRPr lang="es-ES" sz="180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es-ES" sz="1800" b="1" dirty="0"/>
            <a:t>Jednoho dne bude žít s těmi, které vykoupil (verš 11)</a:t>
          </a:r>
          <a:endParaRPr lang="es-ES" sz="180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es-ES" sz="1800" b="1" dirty="0"/>
            <a:t>Mezitím se za nás přimlouvejte (verš 12)</a:t>
          </a:r>
          <a:endParaRPr lang="es-ES" sz="180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Právě v tu chvíli Bůh uzavřel smlouvu </a:t>
          </a:r>
          <a:r>
            <a:rPr lang="cs-CZ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                     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 Abramem, prošel mezi obětmi</a:t>
          </a:r>
          <a:r>
            <a:rPr lang="cs-CZ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                    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(Genesis 15:7-21)</a:t>
          </a:r>
          <a:endParaRPr lang="es-ES" sz="19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Bůh změnil jména jeho a Sáry a ujistil ho, že jeho potomek bude synem Sáry </a:t>
          </a:r>
          <a:r>
            <a:rPr lang="cs-CZ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                 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</a:t>
          </a:r>
          <a:r>
            <a:rPr lang="cs-CZ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esis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17:1-8, 15-16)</a:t>
          </a:r>
          <a:endParaRPr lang="es-ES" sz="19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Fyzicky se Bůh zjevil Abrahamovi spolu se dvěma anděly a oznámil narození Izáka (Gen</a:t>
          </a:r>
          <a:r>
            <a:rPr lang="cs-CZ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esis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18:1-2, 10)</a:t>
          </a:r>
          <a:endParaRPr lang="es-ES" sz="19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Bůh požádal Abrahama, aby obětoval svého syna Izáka. Poskytnutím náhradní oběti mu byl ukázán velký plán vykoupení </a:t>
          </a:r>
          <a:r>
            <a:rPr lang="cs-CZ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                      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(Genesis 22:1-3, 9-13)</a:t>
          </a:r>
          <a:endParaRPr lang="es-ES" sz="19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254211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 Šekemu mu bylo slíbeno, že jeho potomci zdědí zemi Kanaán</a:t>
          </a:r>
          <a:r>
            <a:rPr lang="cs-CZ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             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(Gen</a:t>
          </a:r>
          <a:r>
            <a:rPr lang="cs-CZ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esis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12:6-7)</a:t>
          </a:r>
          <a:endParaRPr lang="es-ES" sz="18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0"/>
        <a:ext cx="4324660" cy="1254211"/>
      </dsp:txXfrm>
    </dsp:sp>
    <dsp:sp modelId="{FDBE7BA9-F2C9-492E-83BA-2EED7B3E52A1}">
      <dsp:nvSpPr>
        <dsp:cNvPr id="0" name=""/>
        <dsp:cNvSpPr/>
      </dsp:nvSpPr>
      <dsp:spPr>
        <a:xfrm>
          <a:off x="125421" y="125421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379633"/>
          <a:ext cx="5562602" cy="125421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 Beth-el Bůh obnovil svou smlouvu tím, že mu řekl, že jeho </a:t>
          </a:r>
          <a:r>
            <a:rPr lang="cs-CZ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potomstva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bude "jako prach</a:t>
          </a:r>
          <a:r>
            <a:rPr lang="cs-CZ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země." (Gen</a:t>
          </a:r>
          <a:r>
            <a:rPr lang="cs-CZ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esis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13:14-18)</a:t>
          </a:r>
          <a:endParaRPr lang="es-ES" sz="18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1379633"/>
        <a:ext cx="4324660" cy="1254211"/>
      </dsp:txXfrm>
    </dsp:sp>
    <dsp:sp modelId="{64766CB8-A1C6-464D-9FA2-A493A09185E9}">
      <dsp:nvSpPr>
        <dsp:cNvPr id="0" name=""/>
        <dsp:cNvSpPr/>
      </dsp:nvSpPr>
      <dsp:spPr>
        <a:xfrm>
          <a:off x="125421" y="1505054"/>
          <a:ext cx="1112520" cy="100336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759266"/>
          <a:ext cx="5562602" cy="1254211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 Mamre mu bylo jisté, že jeho potomci budou jako hvězdy. "A</a:t>
          </a:r>
          <a:r>
            <a:rPr lang="cs-CZ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bram Hospodinovi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uvěř</a:t>
          </a:r>
          <a:r>
            <a:rPr lang="cs-CZ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il</a:t>
          </a:r>
          <a:r>
            <a:rPr lang="cs-CZ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on mu to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při</a:t>
          </a:r>
          <a:r>
            <a:rPr lang="cs-CZ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po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č</a:t>
          </a:r>
          <a:r>
            <a:rPr lang="cs-CZ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</a:t>
          </a:r>
          <a:r>
            <a:rPr lang="cs-CZ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 jako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spravedlnost" (Gen</a:t>
          </a:r>
          <a:r>
            <a:rPr lang="cs-CZ" sz="18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esis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15:1-6)</a:t>
          </a:r>
          <a:endParaRPr lang="es-ES" sz="18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2759266"/>
        <a:ext cx="4324660" cy="1254211"/>
      </dsp:txXfrm>
    </dsp:sp>
    <dsp:sp modelId="{EB2C40E9-8ADC-4E8F-B069-5B0EF8221EA8}">
      <dsp:nvSpPr>
        <dsp:cNvPr id="0" name=""/>
        <dsp:cNvSpPr/>
      </dsp:nvSpPr>
      <dsp:spPr>
        <a:xfrm>
          <a:off x="125421" y="2884687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Jeho přitažlivost nebyla fyzická, ale duchovní (verš 2)</a:t>
          </a:r>
          <a:endParaRPr lang="es-ES" sz="1800" kern="120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Byl opovrhován, zlomen a odmítán (verš 3)</a:t>
          </a:r>
          <a:endParaRPr lang="es-ES" sz="1800" kern="120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Ačkoliv uzdravil davy, nepřijali ho (verš 4)</a:t>
          </a:r>
          <a:endParaRPr lang="es-ES" sz="1800" kern="120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Svou smrtí na kříži nám poskytuje spásu (verš 5)</a:t>
          </a:r>
          <a:endParaRPr lang="es-ES" sz="1800" kern="120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Bůh na něj položil všechny naše hříchy (verš 6)</a:t>
          </a:r>
          <a:endParaRPr lang="es-ES" sz="1800" kern="120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Neobhajoval se před svými žalobci (verš 7)</a:t>
          </a:r>
          <a:endParaRPr lang="es-ES" sz="1800" kern="120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Byl souzen a odsouzen k trestu smrti (verš 8)</a:t>
          </a:r>
          <a:endParaRPr lang="es-ES" sz="1800" kern="120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Byl pohřben </a:t>
          </a:r>
          <a:r>
            <a:rPr lang="cs-CZ" sz="1800" b="1" kern="1200" dirty="0"/>
            <a:t>                           </a:t>
          </a:r>
          <a:r>
            <a:rPr lang="es-ES" sz="1800" b="1" kern="1200" dirty="0"/>
            <a:t>s bohatými (v</a:t>
          </a:r>
          <a:r>
            <a:rPr lang="cs-CZ" sz="1800" b="1" kern="1200" dirty="0" err="1"/>
            <a:t>erš</a:t>
          </a:r>
          <a:r>
            <a:rPr lang="es-ES" sz="1800" b="1" kern="1200" dirty="0"/>
            <a:t> 9a)</a:t>
          </a:r>
          <a:endParaRPr lang="es-ES" sz="1800" kern="120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Nikdy nezhřešil</a:t>
          </a:r>
          <a:r>
            <a:rPr lang="cs-CZ" sz="1800" b="1" kern="1200" dirty="0"/>
            <a:t>               </a:t>
          </a:r>
          <a:r>
            <a:rPr lang="es-ES" sz="1800" b="1" kern="1200" dirty="0"/>
            <a:t> (verš 9b)</a:t>
          </a:r>
          <a:endParaRPr lang="es-ES" sz="1800" kern="120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Vzkřísil z mrtvých po své smíření (v. 10)</a:t>
          </a:r>
          <a:endParaRPr lang="es-ES" sz="1800" kern="120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Jednoho dne bude žít s těmi, které vykoupil (verš 11)</a:t>
          </a:r>
          <a:endParaRPr lang="es-ES" sz="1800" kern="120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Mezitím se za nás přimlouvejte (verš 12)</a:t>
          </a:r>
          <a:endParaRPr lang="es-ES" sz="1800" kern="120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6" y="3406798"/>
            <a:ext cx="45726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cs-CZ" sz="5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BŮH POVOLÁVÁ</a:t>
            </a:r>
            <a:r>
              <a:rPr lang="es-ES" sz="5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 PRO</a:t>
            </a:r>
            <a:r>
              <a:rPr lang="cs-CZ" sz="5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ROK</a:t>
            </a:r>
            <a:r>
              <a:rPr lang="es-ES" sz="5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A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145423"/>
                </a:solidFill>
              </a:rPr>
              <a:t>Le</a:t>
            </a:r>
            <a:r>
              <a:rPr lang="cs-CZ" sz="1600" b="1" dirty="0">
                <a:solidFill>
                  <a:srgbClr val="145423"/>
                </a:solidFill>
              </a:rPr>
              <a:t>k</a:t>
            </a:r>
            <a:r>
              <a:rPr lang="es-ES" sz="1600" b="1" dirty="0">
                <a:solidFill>
                  <a:srgbClr val="145423"/>
                </a:solidFill>
              </a:rPr>
              <a:t>c</a:t>
            </a:r>
            <a:r>
              <a:rPr lang="cs-CZ" sz="1600" b="1" dirty="0">
                <a:solidFill>
                  <a:srgbClr val="145423"/>
                </a:solidFill>
              </a:rPr>
              <a:t>e</a:t>
            </a:r>
            <a:r>
              <a:rPr lang="es-ES" sz="1600" b="1" dirty="0">
                <a:solidFill>
                  <a:srgbClr val="145423"/>
                </a:solidFill>
              </a:rPr>
              <a:t> 2 </a:t>
            </a:r>
            <a:r>
              <a:rPr lang="cs-CZ" sz="1600" b="1" dirty="0">
                <a:solidFill>
                  <a:srgbClr val="145423"/>
                </a:solidFill>
              </a:rPr>
              <a:t>od 4. do</a:t>
            </a:r>
            <a:r>
              <a:rPr lang="es-ES" sz="1600" b="1" dirty="0">
                <a:solidFill>
                  <a:srgbClr val="145423"/>
                </a:solidFill>
              </a:rPr>
              <a:t> 10</a:t>
            </a:r>
            <a:r>
              <a:rPr lang="cs-CZ" sz="1600" b="1" dirty="0">
                <a:solidFill>
                  <a:srgbClr val="145423"/>
                </a:solidFill>
              </a:rPr>
              <a:t>. října</a:t>
            </a:r>
            <a:r>
              <a:rPr lang="es-ES" sz="1600" b="1" dirty="0">
                <a:solidFill>
                  <a:srgbClr val="145423"/>
                </a:solidFill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A0F5F02-1317-EFAA-14E7-47A26B34C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6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410450" y="3951776"/>
            <a:ext cx="478155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s-ES" sz="2000" b="1" dirty="0">
                <a:solidFill>
                  <a:srgbClr val="373574"/>
                </a:solidFill>
              </a:rPr>
              <a:t>Abrah</a:t>
            </a:r>
            <a:r>
              <a:rPr lang="cs-CZ" sz="2000" b="1" dirty="0">
                <a:solidFill>
                  <a:srgbClr val="373574"/>
                </a:solidFill>
              </a:rPr>
              <a:t>a</a:t>
            </a:r>
            <a:r>
              <a:rPr lang="es-ES" sz="2000" b="1" dirty="0">
                <a:solidFill>
                  <a:srgbClr val="373574"/>
                </a:solidFill>
              </a:rPr>
              <a:t>m</a:t>
            </a:r>
            <a:r>
              <a:rPr lang="es-ES" sz="2000" b="1" dirty="0"/>
              <a:t>: </a:t>
            </a:r>
            <a:r>
              <a:rPr lang="cs-CZ" sz="2000" b="1" dirty="0"/>
              <a:t>ochránce smlouvy</a:t>
            </a:r>
            <a:r>
              <a:rPr lang="es-ES" sz="2000" b="1" dirty="0"/>
              <a:t>.</a:t>
            </a:r>
          </a:p>
          <a:p>
            <a:pPr>
              <a:spcBef>
                <a:spcPts val="1800"/>
              </a:spcBef>
            </a:pPr>
            <a:r>
              <a:rPr lang="cs-CZ" sz="2000" b="1" dirty="0" err="1">
                <a:solidFill>
                  <a:srgbClr val="723574"/>
                </a:solidFill>
              </a:rPr>
              <a:t>Elijáš</a:t>
            </a:r>
            <a:r>
              <a:rPr lang="es-ES" sz="2000" b="1" dirty="0"/>
              <a:t>: </a:t>
            </a:r>
            <a:r>
              <a:rPr lang="cs-CZ" sz="2000" b="1" dirty="0"/>
              <a:t>p</a:t>
            </a:r>
            <a:r>
              <a:rPr lang="es-ES" sz="2000" b="1" dirty="0"/>
              <a:t>rorok obnovy.</a:t>
            </a:r>
          </a:p>
          <a:p>
            <a:pPr>
              <a:spcBef>
                <a:spcPts val="1800"/>
              </a:spcBef>
            </a:pPr>
            <a:r>
              <a:rPr lang="cs-CZ" sz="2000" b="1" dirty="0">
                <a:solidFill>
                  <a:srgbClr val="98465F"/>
                </a:solidFill>
              </a:rPr>
              <a:t>Izajáš</a:t>
            </a:r>
            <a:r>
              <a:rPr lang="es-ES" sz="2000" b="1" dirty="0"/>
              <a:t>: </a:t>
            </a:r>
            <a:r>
              <a:rPr lang="cs-CZ" sz="2000" b="1" dirty="0"/>
              <a:t>prorok evangelia</a:t>
            </a:r>
            <a:r>
              <a:rPr lang="es-ES" sz="2000" b="1" dirty="0"/>
              <a:t>.</a:t>
            </a:r>
          </a:p>
          <a:p>
            <a:pPr>
              <a:spcBef>
                <a:spcPts val="1800"/>
              </a:spcBef>
            </a:pPr>
            <a:r>
              <a:rPr lang="es-ES" sz="2000" b="1" dirty="0">
                <a:solidFill>
                  <a:srgbClr val="744235"/>
                </a:solidFill>
              </a:rPr>
              <a:t>Daniel</a:t>
            </a:r>
            <a:r>
              <a:rPr lang="es-ES" sz="2000" b="1" dirty="0"/>
              <a:t>: </a:t>
            </a:r>
            <a:r>
              <a:rPr lang="cs-CZ" sz="2000" b="1" dirty="0"/>
              <a:t>věrný prorok</a:t>
            </a:r>
            <a:r>
              <a:rPr lang="es-ES" sz="2000" b="1" dirty="0"/>
              <a:t>.</a:t>
            </a:r>
          </a:p>
          <a:p>
            <a:pPr>
              <a:spcBef>
                <a:spcPts val="1800"/>
              </a:spcBef>
            </a:pPr>
            <a:r>
              <a:rPr lang="es-ES" sz="2000" b="1" dirty="0">
                <a:solidFill>
                  <a:srgbClr val="746435"/>
                </a:solidFill>
              </a:rPr>
              <a:t>Jan </a:t>
            </a:r>
            <a:r>
              <a:rPr lang="cs-CZ" sz="2000" b="1" dirty="0">
                <a:solidFill>
                  <a:srgbClr val="746435"/>
                </a:solidFill>
              </a:rPr>
              <a:t>Křtitel</a:t>
            </a:r>
            <a:r>
              <a:rPr lang="es-ES" sz="2000" b="1" dirty="0"/>
              <a:t>: </a:t>
            </a:r>
            <a:r>
              <a:rPr lang="cs-CZ" sz="2000" b="1" dirty="0"/>
              <a:t>příprava cesty</a:t>
            </a:r>
            <a:r>
              <a:rPr lang="es-ES" sz="2000" b="1" dirty="0"/>
              <a:t>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114538"/>
            <a:ext cx="8801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Přibližně 1 900 let dělí Abrahama (prvního proroka Starého zákona) od Jana Křtitele (prvního proroka Nového zákona).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s-ES" sz="1300" b="1" dirty="0"/>
                <a:t>±1.900</a:t>
              </a:r>
            </a:p>
            <a:p>
              <a:pPr algn="ctr">
                <a:lnSpc>
                  <a:spcPts val="1400"/>
                </a:lnSpc>
              </a:pPr>
              <a:r>
                <a:rPr lang="cs-CZ" sz="1300" b="1" dirty="0"/>
                <a:t>let</a:t>
              </a:r>
              <a:endParaRPr lang="es-ES" sz="1300" b="1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676275" y="5915025"/>
              <a:ext cx="10382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ABRAH</a:t>
              </a:r>
              <a:r>
                <a:rPr lang="cs-CZ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</a:t>
              </a:r>
              <a:r>
                <a: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</a:t>
              </a:r>
            </a:p>
            <a:p>
              <a:pPr algn="ctr"/>
              <a:r>
                <a: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XIX </a:t>
              </a:r>
              <a:r>
                <a:rPr lang="cs-CZ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př.n.l</a:t>
              </a:r>
              <a:r>
                <a: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91000" y="5848350"/>
              <a:ext cx="12477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JAN</a:t>
              </a:r>
              <a:r>
                <a:rPr lang="cs-CZ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KŘTITEL</a:t>
              </a:r>
              <a:endPara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cs-CZ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1. stol. n. l</a:t>
              </a:r>
              <a:r>
                <a: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0047" y="3995962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0047" y="4531409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0047" y="506685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0047" y="560230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0047" y="613775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836801"/>
            <a:ext cx="87868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Jak byli tito proroci vybráni? Jak reagovali na své prorocké povolání?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724196"/>
            <a:ext cx="87868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Mezitím byli povoláni další proroci, aby obnovili společenství lidu s Bohem a udrželi mesiášské očekávání. Někteří dokonce oznámili přesný čas příchodu Mesiáše.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919367"/>
            <a:ext cx="8801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První oznamoval smlouvu skrze "semeno". Druhý oznamoval příchod "semene" (Ježíše), který měl naplnit slíbenou smlouvu.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ABRAHAM: </a:t>
            </a:r>
            <a:r>
              <a:rPr lang="cs-CZ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OCHRÁNCE</a:t>
            </a:r>
            <a:r>
              <a:rPr lang="es-ES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 SMLOUVY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 řekl HOSPODIN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Abram</a:t>
            </a:r>
            <a:r>
              <a:rPr lang="cs-CZ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ovi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: «Odejdi ze své země, ze svého rodiště a z domu svého otce do země, kterou ti ukážu»” 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cs-CZ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1. Mojžíšova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50796" y="1307004"/>
            <a:ext cx="64745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Abraham je první osobou nazývanou "prorok"</a:t>
            </a:r>
            <a:r>
              <a:rPr lang="cs-CZ" sz="2000" b="1" dirty="0"/>
              <a:t> </a:t>
            </a:r>
            <a:r>
              <a:rPr lang="es-ES" sz="2000" b="1" dirty="0"/>
              <a:t> (Gen</a:t>
            </a:r>
            <a:r>
              <a:rPr lang="cs-CZ" sz="2000" b="1" dirty="0" err="1"/>
              <a:t>esis</a:t>
            </a:r>
            <a:r>
              <a:rPr lang="es-ES" sz="2000" b="1" dirty="0"/>
              <a:t> 20:7). Byl přímo povolán Bohem a požádán, aby opustil modloslužbu a nemravnost, které ho obklopovaly, a odešel na neznámé místo</a:t>
            </a:r>
            <a:r>
              <a:rPr lang="cs-CZ" sz="2000" b="1" dirty="0"/>
              <a:t>                          </a:t>
            </a:r>
            <a:r>
              <a:rPr lang="es-ES" sz="2000" b="1" dirty="0"/>
              <a:t> (Gen</a:t>
            </a:r>
            <a:r>
              <a:rPr lang="cs-CZ" sz="2000" b="1" dirty="0" err="1"/>
              <a:t>esis</a:t>
            </a:r>
            <a:r>
              <a:rPr lang="es-ES" sz="2000" b="1" dirty="0"/>
              <a:t> 12:1).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612071" y="4838186"/>
            <a:ext cx="75799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Jak na toto volání odpověděl? "Abraham</a:t>
            </a:r>
            <a:r>
              <a:rPr lang="cs-CZ" sz="2000" b="1" dirty="0"/>
              <a:t> věřil, a proto uposlechl</a:t>
            </a:r>
            <a:r>
              <a:rPr lang="es-ES" sz="2000" b="1" dirty="0"/>
              <a:t>,</a:t>
            </a:r>
            <a:r>
              <a:rPr lang="cs-CZ" sz="2000" b="1" dirty="0"/>
              <a:t> když byl</a:t>
            </a:r>
            <a:r>
              <a:rPr lang="es-ES" sz="2000" b="1" dirty="0"/>
              <a:t> povolán, aby šel </a:t>
            </a:r>
            <a:r>
              <a:rPr lang="cs-CZ" sz="2000" b="1" dirty="0"/>
              <a:t>do země</a:t>
            </a:r>
            <a:r>
              <a:rPr lang="es-ES" sz="2000" b="1" dirty="0"/>
              <a:t>, které měl </a:t>
            </a:r>
            <a:r>
              <a:rPr lang="cs-CZ" sz="2000" b="1" dirty="0"/>
              <a:t>dostat za úděl;            </a:t>
            </a:r>
            <a:r>
              <a:rPr lang="es-ES" sz="2000" b="1" dirty="0"/>
              <a:t>a vy</a:t>
            </a:r>
            <a:r>
              <a:rPr lang="cs-CZ" sz="2000" b="1" dirty="0"/>
              <a:t>dal se na cestu</a:t>
            </a:r>
            <a:r>
              <a:rPr lang="es-ES" sz="2000" b="1" dirty="0"/>
              <a:t>, </a:t>
            </a:r>
            <a:r>
              <a:rPr lang="cs-CZ" sz="2000" b="1" dirty="0"/>
              <a:t>ačkoli</a:t>
            </a:r>
            <a:r>
              <a:rPr lang="es-ES" sz="2000" b="1" dirty="0"/>
              <a:t> </a:t>
            </a:r>
            <a:r>
              <a:rPr lang="cs-CZ" sz="2000" b="1" dirty="0"/>
              <a:t>ne</a:t>
            </a:r>
            <a:r>
              <a:rPr lang="es-ES" sz="2000" b="1" dirty="0"/>
              <a:t>věděl, kam jde" (Židům 11:8).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17282"/>
            <a:ext cx="4164252" cy="234239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8" y="2786121"/>
            <a:ext cx="63861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Spolu s tímto povoláním bylo několik slibů. Bude mít Boží požehnání, bude zveličen a skrze něj požehnání přijde "všem rodinám země" (Genesis 12:2-3).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53849"/>
            <a:ext cx="75799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Jako prorok nebyl Abraham povolán oznámit blížící se katastro</a:t>
            </a:r>
            <a:r>
              <a:rPr lang="cs-CZ" sz="2000" b="1" dirty="0">
                <a:solidFill>
                  <a:prstClr val="black"/>
                </a:solidFill>
              </a:rPr>
              <a:t>-</a:t>
            </a:r>
            <a:r>
              <a:rPr lang="es-ES" sz="2000" b="1" dirty="0">
                <a:solidFill>
                  <a:prstClr val="black"/>
                </a:solidFill>
              </a:rPr>
              <a:t>fu, ale zjevit pravého Boha a zjevit příslib spásy skrze Mesiáše.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ABRAHAM: </a:t>
            </a:r>
            <a:r>
              <a:rPr lang="cs-CZ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OCHRÁNCE SMLOUVY</a:t>
            </a:r>
            <a:endParaRPr lang="es-ES" sz="4400" b="1" spc="30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 řekl HOSPODIN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Abram</a:t>
            </a:r>
            <a:r>
              <a:rPr lang="cs-CZ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ovi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: «Odejdi ze své země, ze svého rodiště a z domu svého otce do země, kterou ti ukážu»” 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cs-CZ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1. Mojžíšova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4130055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6621789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Během svého pobytu v Kanaánu měl Abraham (jehož původní jméno bylo Abram) několikrát setkal s Bohem, při nichž obdržel různé poselství:</a:t>
            </a: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s-ES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</a:t>
            </a:r>
            <a:r>
              <a:rPr lang="cs-CZ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IJÁŠ</a:t>
            </a:r>
            <a:r>
              <a:rPr lang="es-ES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: PRO</a:t>
            </a:r>
            <a:r>
              <a:rPr lang="cs-CZ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ROK OBNOVY</a:t>
            </a:r>
            <a:endParaRPr lang="es-ES" sz="4400" b="1" spc="30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7800000" algn="tl" rotWithShape="0">
                  <a:schemeClr val="accent5">
                    <a:lumMod val="50000"/>
                    <a:alpha val="86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646331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“Tu přistoupil Elijáš ke všemu lidu a řekl: "Jak dlouho budete poskakovat na obě strany? Je-li Hospodin Bohem, následujte ho; jestliže Baal, jděte za ním!" Lid mu neodpověděl ani slovo” 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cs-CZ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1 Královská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18:21)</a:t>
            </a:r>
            <a:endParaRPr lang="es-E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3" y="1330370"/>
            <a:ext cx="659197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Achab a Jezábel přivedli izraelský národ k vážné apostázi. Pouze několik z nich sloužilo Bohu, ostatní uctívali Baala, Ašéru a další bohy. V tomto kontextu</a:t>
            </a:r>
            <a:r>
              <a:rPr lang="cs-CZ" sz="2000" b="1" dirty="0"/>
              <a:t> </a:t>
            </a:r>
            <a:r>
              <a:rPr lang="es-ES" sz="2000" b="1" dirty="0"/>
              <a:t> Bůh povolal proroka Eliáše, aby obnovil svůj vztah </a:t>
            </a:r>
            <a:r>
              <a:rPr lang="cs-CZ" sz="2000" b="1" dirty="0"/>
              <a:t>            </a:t>
            </a:r>
            <a:r>
              <a:rPr lang="es-ES" sz="2000" b="1" dirty="0"/>
              <a:t>s vyvoleným lidem (1. Královská 17:1).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241154"/>
            <a:ext cx="65919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Poselství proroka Eliáše – opuštění modlářství a obracení se k Bohu – bude znovu s mocí vyhlášeno </a:t>
            </a:r>
            <a:r>
              <a:rPr lang="cs-CZ" sz="2000" b="1" dirty="0"/>
              <a:t> </a:t>
            </a:r>
            <a:r>
              <a:rPr lang="es-ES" sz="2000" b="1" dirty="0"/>
              <a:t>před Druhým příchodem. Jeho hlavním cílem: obnovit rodinný oltář (Mal. 4:5-6).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40" y="2961586"/>
            <a:ext cx="652301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Po několika letech sucha svolal Eliáš Izraele na horu Karmel, aby je povzbudil k návratu k Bohu, ale oni nereagovali (1. Královská 18:21). Bylo potřeba zázraku, aby poznali pravého Boha (1. Královská 18:30-39).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51668" y="5564593"/>
            <a:ext cx="648748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Skrze rodinu bude obnovena bohoslužba církve, komunit a zemí. Kdo bude tuto práci vykonávat? Ty a já jsme Eliáš, kterého dnešní společnost potřebuje.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cs-CZ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IZAJÁŠ</a:t>
            </a:r>
            <a:r>
              <a:rPr lang="es-E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PRO</a:t>
            </a:r>
            <a:r>
              <a:rPr lang="cs-CZ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ROK EVANGELIA</a:t>
            </a:r>
            <a:endParaRPr lang="es-ES" sz="4400" b="1" spc="3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“Všichni jsme bloudili jako ovce, každý z nás se dal svou cestou, jej však Hospodin postihl pro nepravost nás všech” </a:t>
            </a:r>
            <a:r>
              <a:rPr lang="es-ES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cs-CZ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Izajáš</a:t>
            </a:r>
            <a:r>
              <a:rPr lang="es-ES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81566" y="1403928"/>
            <a:ext cx="6334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Izajáš byl povolán, aby požádal lid, aby uznal svůj hřích a přijal Boží odpuštění (Iz</a:t>
            </a:r>
            <a:r>
              <a:rPr lang="cs-CZ" sz="2000" b="1" dirty="0" err="1"/>
              <a:t>ai</a:t>
            </a:r>
            <a:r>
              <a:rPr lang="es-ES" sz="2000" b="1" dirty="0"/>
              <a:t>áš 1:18).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8247" y="2062586"/>
            <a:ext cx="88995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Když zemřel král Uzziáš, Izajáš obdržel působivou vizi, na kterou si pamatoval po celou dobu své služby: Bůh byl ve svém svatém chrámu a zatímco panty se třásly, prorokovo srdce se třáslo nad vlastní nehodností (Izaiáš 6:1-5).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510012" y="4895721"/>
            <a:ext cx="267443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Není překvapením, </a:t>
            </a:r>
            <a:r>
              <a:rPr lang="cs-CZ" sz="2000" b="1" dirty="0"/>
              <a:t> </a:t>
            </a:r>
            <a:r>
              <a:rPr lang="es-ES" sz="2000" b="1" dirty="0"/>
              <a:t>že kniha Izajáš se nazývá "proto-evangelium" (tj. evangelium před evangeliem).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8246" y="3995456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Jeho dlouhá služba zahrnovala nejen výzvu k pokání, ale zejména oznamovala dílo Ježíše, Mesiáše.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Po odpuštění mohl nebojácně hlásat Boží poselství: „</a:t>
            </a:r>
            <a:r>
              <a:rPr lang="cs-CZ" sz="2000" b="1" dirty="0">
                <a:solidFill>
                  <a:prstClr val="black"/>
                </a:solidFill>
              </a:rPr>
              <a:t>Hle, zde</a:t>
            </a:r>
            <a:r>
              <a:rPr lang="es-ES" sz="2000" b="1" dirty="0">
                <a:solidFill>
                  <a:prstClr val="black"/>
                </a:solidFill>
              </a:rPr>
              <a:t> jsem, pošli m</a:t>
            </a:r>
            <a:r>
              <a:rPr lang="cs-CZ" sz="2000" b="1" dirty="0">
                <a:solidFill>
                  <a:prstClr val="black"/>
                </a:solidFill>
              </a:rPr>
              <a:t>ne</a:t>
            </a:r>
            <a:r>
              <a:rPr lang="es-ES" sz="2000" b="1" dirty="0">
                <a:solidFill>
                  <a:prstClr val="black"/>
                </a:solidFill>
              </a:rPr>
              <a:t>" (Iza</a:t>
            </a:r>
            <a:r>
              <a:rPr lang="cs-CZ" sz="2000" b="1" dirty="0" err="1">
                <a:solidFill>
                  <a:prstClr val="black"/>
                </a:solidFill>
              </a:rPr>
              <a:t>iá</a:t>
            </a:r>
            <a:r>
              <a:rPr lang="es-ES" sz="2000" b="1" dirty="0">
                <a:solidFill>
                  <a:prstClr val="black"/>
                </a:solidFill>
              </a:rPr>
              <a:t>š 6:6-8).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cs-CZ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IZAJÁŠ</a:t>
            </a:r>
            <a:r>
              <a:rPr lang="es-E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PRO</a:t>
            </a:r>
            <a:r>
              <a:rPr lang="cs-CZ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ROK EVANGELIA</a:t>
            </a:r>
            <a:endParaRPr lang="es-ES" sz="4400" b="1" spc="3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ES" sz="4400" b="1" spc="3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“Všichni jsme bloudili jako ovce, každý z nás se dal svou cestou, jej však Hospodin postihl pro nepravost nás všech” </a:t>
            </a:r>
            <a:r>
              <a:rPr lang="es-ES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cs-CZ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Izajáš</a:t>
            </a:r>
            <a:r>
              <a:rPr lang="es-ES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5904840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000" b="1" dirty="0"/>
              <a:t>Izajáš kapitola 53 obsahuje podrobné vysvětlení Ježíšova plánu vykoupení: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 uiExpand="1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11921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DANIEL: </a:t>
            </a:r>
            <a:r>
              <a:rPr lang="cs-CZ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VĚRNÝ PROROK</a:t>
            </a:r>
            <a:endParaRPr lang="es-ES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4" y="607003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“Ale je Bůh v nebesích, který odhaluje tajemství. On dal králi Nebúkadnesarovi poznat,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                        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co se stane v posledních dnech” </a:t>
            </a:r>
            <a:r>
              <a:rPr lang="es-ES" sz="1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(Daniel 2:28a)</a:t>
            </a:r>
            <a:endParaRPr lang="es-ES" b="1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40686" y="1295471"/>
            <a:ext cx="52863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Od počátku byl Daniel známý svou věrností. Byl věrný ve svém jídle (Dan 1:8); byl věrný v tom, že vzdával slávu Bohu (Dan 2:27-30); byl věrný v předpovídání zla Nebukadnezarovi (Dan 4:19); byl věrný v vyhlašování Belšazarova hříchu (Dan 5:22-23); byl věrný ve svém modlitebním životě (Dan 6:10).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2" y="3312829"/>
            <a:ext cx="74216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Kromě poselství, které předal svým vlastním životem, byl povolán oznámit vzestup a pád velkých světových říší: Babylónu, Persie, Řecka, Říma a Evropy (Dan 2:7-12).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64175" y="4545358"/>
            <a:ext cx="37108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Mezi proroctvími říší Daniel oznámil soud (Dan 7:9-10) a přesné načasování Ježíšova prvního příchodu (Dan 9:24-27).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6" y="5782330"/>
            <a:ext cx="56007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Jeho proroctví nám dnes pomáhají hlásat naplnění části, která teprve čeká – příchod Božího království (Dan 2:44; 7:27).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5247053" y="2232947"/>
            <a:ext cx="400172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Jeho přísný život a jeho přesvědčení v hlásání hříchu a naléhavém volání k pokání vedly mnohé k tomu, že se nechali pokřtít (Marek 1:4-6). Jeho služba znamenala milník v Izraeli, který ďábel mohl jen slabě překonat, což vedlo k smrti proroka (Lukáš 9:9).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s-ES" sz="40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JAN </a:t>
            </a:r>
            <a:r>
              <a:rPr lang="cs-CZ" sz="40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KŘTITEL</a:t>
            </a:r>
            <a:r>
              <a:rPr lang="es-ES" sz="40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: </a:t>
            </a:r>
            <a:r>
              <a:rPr lang="cs-CZ" sz="40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PŘÍPRAVA CESTY</a:t>
            </a:r>
            <a:endParaRPr lang="es-ES" sz="4000" b="1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1247776" y="689087"/>
            <a:ext cx="8096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“[Jan] </a:t>
            </a:r>
            <a:r>
              <a:rPr lang="cs-CZ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ř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ekl: "Jsem hlas volajícího na poušti: Urovnejte cestu Páně - jak řekl prorok Izaiáš” </a:t>
            </a:r>
            <a:r>
              <a:rPr lang="es-ES" sz="14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(Jan 1:23)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510307"/>
            <a:ext cx="104551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Stejně jako jiní proroci – například Samuel nebo Jeremiáš – byl Jan vyčleněn ještě před svým narozením. Byl povolán vykonávat dílo Eliáše jako předchůdce Mesiáše (Lukáš 1:13-17).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6" y="2294502"/>
            <a:ext cx="4917109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Není to růžová postel. Je potřeba věrnost, přesvědčení a oddanost. Bezpečí není zaručeno, ale věčný život je zaručen (náš a těch, kteří dnes přijímají poselství).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110023"/>
            <a:ext cx="91121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Janova práce (která je také dílem Eliáše) je nyní naší prací. Jsme povoláni připravit se na příchod Ježíše tím, že všem oznámíme evangelium pokání a spásy skrze smírnou smrt Ježíše.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221894"/>
            <a:ext cx="10333703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“Dnešní církvi Boží na zemi — strážkyni vinice Páně — jsou zvlášť drahá poselství, obsahující rady a napomenutí, jež přinášejí poroci, kteří objasňují věčný úmysl Boží s lidstvem. V učení těchto proroků je jasně zjevována láska Boží k ztracenému lidskému pokolení a plán Boží na jeho spasení. […] Ani dnes se poselství Boží k církvi Boží — tj. k těm, kdož spravují vinici Boží jako věrní vinaři - neliší od poselství, které přinesl starodávný prorok: “V onen den zpívejte o vinici, jež dává ohnivé víno.</a:t>
            </a:r>
            <a:r>
              <a:rPr lang="cs-CZ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Já Hospodin ji střežím, každou chvíli ji zavlažuji. Aby ji nic nepostihlo, nocí dnem ji budu střežit” </a:t>
            </a:r>
            <a:r>
              <a:rPr lang="cs-CZ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Izajáš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27:2-3”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7857365" y="5634498"/>
            <a:ext cx="3562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600" b="1" dirty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s-ES" sz="1600" b="1" dirty="0">
                <a:solidFill>
                  <a:schemeClr val="accent5">
                    <a:lumMod val="50000"/>
                  </a:schemeClr>
                </a:solidFill>
              </a:rPr>
              <a:t>E. G. W.</a:t>
            </a:r>
            <a:r>
              <a:rPr lang="cs-CZ" sz="1600" b="1" dirty="0">
                <a:solidFill>
                  <a:schemeClr val="accent5">
                    <a:lumMod val="50000"/>
                  </a:schemeClr>
                </a:solidFill>
              </a:rPr>
              <a:t>: Proroci a králové strana 12</a:t>
            </a:r>
            <a:r>
              <a:rPr lang="es-ES" sz="1600" b="1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PŘÍLOHA:</a:t>
            </a:r>
            <a:r>
              <a:rPr lang="es-E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s-ES" sz="36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PROROCKÉ VOLÁNÍ ELLEN G. WHITE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Ellen Gould Harmon dostala své první vidění v prosinci 1844, když jí bylo 17 let.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5043" y="2783834"/>
            <a:ext cx="102306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Touto vizí Bůh dal věřícím jistotu, že jsou na správné cestě. Ačkoliv Eleně zpočátku málokdo věřil, nakonec byla přijata jako prorokyně. Její poselství povzbuzovala a vedla adventisty od jejich počátků a činí to dodnes.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835255"/>
            <a:ext cx="116528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V tomto kontextu byla </a:t>
            </a:r>
            <a:r>
              <a:rPr lang="cs-CZ" sz="2000" b="1" dirty="0">
                <a:solidFill>
                  <a:prstClr val="black"/>
                </a:solidFill>
              </a:rPr>
              <a:t>E</a:t>
            </a:r>
            <a:r>
              <a:rPr lang="es-ES" sz="2000" b="1" dirty="0">
                <a:solidFill>
                  <a:prstClr val="black"/>
                </a:solidFill>
              </a:rPr>
              <a:t>leně ukázána cesta vedoucí z této země do nebeského Jeruzaléma a adventisté směřující k Svatému městu, vedení Ježíšem. Pokud jejich pohled zůstal upřený na Ježíše, šli po cestě. Když odvrátili zrak, spadli od něj.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43060"/>
            <a:ext cx="11661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William Miller interpretoval proroctví Daniela 8:14 jako oznamování Ježíšova návratu v roce 1843. Později bylo stanoveno datum 22. října 1844. Ježíš však nepřišel.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</TotalTime>
  <Words>1694</Words>
  <Application>Microsoft Office PowerPoint</Application>
  <PresentationFormat>Panorámica</PresentationFormat>
  <Paragraphs>80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Aptos</vt:lpstr>
      <vt:lpstr>Constantia</vt:lpstr>
      <vt:lpstr>Comic Sans MS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Isabel Laveda</cp:lastModifiedBy>
  <cp:revision>168</cp:revision>
  <dcterms:created xsi:type="dcterms:W3CDTF">2026-09-11T15:58:36Z</dcterms:created>
  <dcterms:modified xsi:type="dcterms:W3CDTF">2026-09-15T15:03:36Z</dcterms:modified>
</cp:coreProperties>
</file>