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95"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25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cs-CZ" b="1" dirty="0">
              <a:effectLst>
                <a:outerShdw blurRad="38100" dist="38100" dir="2700000" algn="tl">
                  <a:srgbClr val="000000"/>
                </a:outerShdw>
              </a:effectLst>
            </a:rPr>
            <a:t>Proroci – lidé jako my</a:t>
          </a:r>
          <a:endParaRPr lang="es-ES"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cs-CZ" b="1" dirty="0">
              <a:effectLst>
                <a:outerShdw blurRad="38100" dist="38100" dir="2700000" algn="tl">
                  <a:srgbClr val="000000"/>
                </a:outerShdw>
              </a:effectLst>
            </a:rPr>
            <a:t>Rozpoznání pravých proroků</a:t>
          </a:r>
          <a:endParaRPr lang="es-ES"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cs-CZ" b="1" dirty="0">
              <a:effectLst>
                <a:outerShdw blurRad="38100" dist="38100" dir="2700000" algn="tl">
                  <a:srgbClr val="000000"/>
                </a:outerShdw>
              </a:effectLst>
            </a:rPr>
            <a:t>Úloha proroků</a:t>
          </a:r>
          <a:endParaRPr lang="es-ES"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cs-CZ" b="1" dirty="0">
              <a:effectLst>
                <a:outerShdw blurRad="38100" dist="38100" dir="2700000" algn="tl">
                  <a:srgbClr val="000000"/>
                </a:outerShdw>
              </a:effectLst>
            </a:rPr>
            <a:t>Prorokyně</a:t>
          </a:r>
          <a:endParaRPr lang="es-ES"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cs-CZ" b="1" dirty="0">
              <a:effectLst>
                <a:outerShdw blurRad="38100" dist="38100" dir="2700000" algn="tl">
                  <a:srgbClr val="000000"/>
                </a:outerShdw>
              </a:effectLst>
            </a:rPr>
            <a:t>Falešní proroci</a:t>
          </a:r>
          <a:endParaRPr lang="es-ES"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 qsCatId="3D" csTypeId="urn:microsoft.com/office/officeart/2005/8/colors/colorful5" csCatId="colorful" phldr="1"/>
      <dgm:spPr/>
      <dgm:t>
        <a:bodyPr/>
        <a:lstStyle/>
        <a:p>
          <a:endParaRPr lang="es-ES"/>
        </a:p>
      </dgm:t>
    </dgm:pt>
    <dgm:pt modelId="{32A1EF6E-710A-4AC6-97AB-7552837DB366}">
      <dgm:prSet/>
      <dgm:spPr/>
      <dgm:t>
        <a:bodyPr/>
        <a:lstStyle/>
        <a:p>
          <a:r>
            <a:rPr lang="es-ES" b="1" dirty="0">
              <a:effectLst>
                <a:outerShdw blurRad="38100" dist="38100" dir="2700000" algn="tl">
                  <a:srgbClr val="000000">
                    <a:alpha val="43137"/>
                  </a:srgbClr>
                </a:outerShdw>
              </a:effectLst>
            </a:rPr>
            <a:t>S králi</a:t>
          </a:r>
          <a:endParaRPr lang="es-ES"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pl-PL" sz="2000" b="1" dirty="0"/>
            <a:t>Pomazali je (1. Královská 19:16)</a:t>
          </a:r>
          <a:endParaRPr lang="es-ES" sz="200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113" indent="0">
            <a:buSzPct val="120000"/>
            <a:buFontTx/>
            <a:buNone/>
          </a:pPr>
          <a:r>
            <a:rPr lang="pl-PL" sz="2000" b="1" dirty="0"/>
            <a:t>Povzbuzovali je, když konali dobro (2 Par 15:8)</a:t>
          </a:r>
          <a:endParaRPr lang="es-ES" sz="2000" dirty="0"/>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es-ES" sz="2000" b="1" dirty="0"/>
            <a:t>Postavili se </a:t>
          </a:r>
          <a:r>
            <a:rPr lang="cs-CZ" sz="2000" b="1" dirty="0" err="1"/>
            <a:t>protin</a:t>
          </a:r>
          <a:r>
            <a:rPr lang="es-ES" sz="2000" b="1" dirty="0"/>
            <a:t>im, když udělali něco špatného (1 Královská 21:20)</a:t>
          </a:r>
          <a:endParaRPr lang="es-ES" sz="2000" dirty="0"/>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dgm:spPr/>
      <dgm:t>
        <a:bodyPr/>
        <a:lstStyle/>
        <a:p>
          <a:r>
            <a:rPr lang="es-ES" b="1" dirty="0">
              <a:effectLst>
                <a:outerShdw blurRad="38100" dist="38100" dir="2700000" algn="tl">
                  <a:srgbClr val="000000">
                    <a:alpha val="43137"/>
                  </a:srgbClr>
                </a:outerShdw>
              </a:effectLst>
            </a:rPr>
            <a:t>S kněžími</a:t>
          </a:r>
          <a:endParaRPr lang="es-ES"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es-ES" sz="2000" b="1" dirty="0"/>
            <a:t>Postavili se proti nim, když udělali něco špatného</a:t>
          </a:r>
          <a:r>
            <a:rPr lang="cs-CZ" sz="2000" b="1" dirty="0"/>
            <a:t>                       </a:t>
          </a:r>
          <a:r>
            <a:rPr lang="es-ES" sz="2000" b="1" dirty="0"/>
            <a:t> (Mal. 2:1-2)</a:t>
          </a:r>
          <a:endParaRPr lang="es-ES" sz="200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dgm:spPr/>
      <dgm:t>
        <a:bodyPr/>
        <a:lstStyle/>
        <a:p>
          <a:r>
            <a:rPr lang="es-ES" b="1" dirty="0">
              <a:effectLst>
                <a:outerShdw blurRad="38100" dist="38100" dir="2700000" algn="tl">
                  <a:srgbClr val="000000">
                    <a:alpha val="43137"/>
                  </a:srgbClr>
                </a:outerShdw>
              </a:effectLst>
            </a:rPr>
            <a:t>S lidmi</a:t>
          </a:r>
          <a:endParaRPr lang="es-ES"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es-ES" sz="2000" b="1" dirty="0"/>
            <a:t>Učili je Božím cestám (Mic</a:t>
          </a:r>
          <a:r>
            <a:rPr lang="cs-CZ" sz="2000" b="1" dirty="0"/>
            <a:t>h</a:t>
          </a:r>
          <a:r>
            <a:rPr lang="es-ES" sz="2000" b="1" dirty="0"/>
            <a:t> 6:8)</a:t>
          </a:r>
          <a:endParaRPr lang="es-ES" sz="200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8269B56E-7727-40CE-B625-2C9721649A5B}">
      <dgm:prSet custT="1"/>
      <dgm:spPr/>
      <dgm:t>
        <a:bodyPr/>
        <a:lstStyle/>
        <a:p>
          <a:pPr marL="265113" indent="0">
            <a:buSzPct val="120000"/>
            <a:buFontTx/>
            <a:buNone/>
          </a:pPr>
          <a:r>
            <a:rPr lang="pl-PL" sz="2000" b="1" dirty="0"/>
            <a:t>Byli povoláni                       k pokání (Ezek 18:32)</a:t>
          </a:r>
          <a:endParaRPr lang="es-ES" sz="200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dgm:spPr/>
      <dgm:t>
        <a:bodyPr/>
        <a:lstStyle/>
        <a:p>
          <a:r>
            <a:rPr lang="es-ES" b="1" dirty="0">
              <a:effectLst>
                <a:outerShdw blurRad="38100" dist="38100" dir="2700000" algn="tl">
                  <a:srgbClr val="000000">
                    <a:alpha val="43137"/>
                  </a:srgbClr>
                </a:outerShdw>
              </a:effectLst>
            </a:rPr>
            <a:t>S námi</a:t>
          </a:r>
          <a:endParaRPr lang="es-ES"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es-ES" sz="2000" b="1" dirty="0"/>
            <a:t>Zapisovali svá poselství </a:t>
          </a:r>
          <a:r>
            <a:rPr lang="cs-CZ" sz="2000" b="1" dirty="0"/>
            <a:t>                               </a:t>
          </a:r>
          <a:r>
            <a:rPr lang="es-ES" sz="2000" b="1" dirty="0"/>
            <a:t>(2 </a:t>
          </a:r>
          <a:r>
            <a:rPr lang="cs-CZ" sz="2000" b="1" dirty="0"/>
            <a:t>Paralipomenon</a:t>
          </a:r>
          <a:r>
            <a:rPr lang="es-ES" sz="2000" b="1" dirty="0"/>
            <a:t> 13:22)</a:t>
          </a:r>
          <a:endParaRPr lang="es-ES" sz="20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F3AF8F9E-CD4F-4397-B7F4-DB6AC7E0D8E3}">
      <dgm:prSet custT="1"/>
      <dgm:spPr/>
      <dgm:t>
        <a:bodyPr/>
        <a:lstStyle/>
        <a:p>
          <a:pPr marL="265113" indent="0">
            <a:buSzPct val="120000"/>
            <a:buFontTx/>
            <a:buNone/>
          </a:pPr>
          <a:r>
            <a:rPr lang="es-ES" sz="2000" b="1" dirty="0"/>
            <a:t>Vyznali jim svůj hřích (Is. 58:1)</a:t>
          </a:r>
          <a:endParaRPr lang="es-ES" sz="2000" dirty="0"/>
        </a:p>
      </dgm:t>
    </dgm:pt>
    <dgm:pt modelId="{AB2753EA-DC47-419E-8D7C-143E44D5E2A9}" type="parTrans" cxnId="{29099D83-9707-4D7A-9765-28082D06724B}">
      <dgm:prSet/>
      <dgm:spPr/>
      <dgm:t>
        <a:bodyPr/>
        <a:lstStyle/>
        <a:p>
          <a:endParaRPr lang="cs-CZ"/>
        </a:p>
      </dgm:t>
    </dgm:pt>
    <dgm:pt modelId="{D8C23DF9-D3DE-4B9D-95E1-38CC8CAA2777}" type="sibTrans" cxnId="{29099D83-9707-4D7A-9765-28082D06724B}">
      <dgm:prSet/>
      <dgm:spPr/>
      <dgm:t>
        <a:bodyPr/>
        <a:lstStyle/>
        <a:p>
          <a:endParaRPr lang="cs-CZ"/>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custLinFactNeighborY="1140">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custLinFactNeighborY="-2990">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custLinFactNeighborX="-749" custLinFactNeighborY="-319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custLinFactNeighborY="3420">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custLinFactNeighborX="364" custLinFactNeighborY="-3200">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custScaleY="98187" custLinFactNeighborX="166" custLinFactNeighborY="-2050">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2" presId="urn:microsoft.com/office/officeart/2005/8/layout/hList1"/>
    <dgm:cxn modelId="{8AB08552-57ED-4BF0-A095-C51558144DDE}" srcId="{32A1EF6E-710A-4AC6-97AB-7552837DB366}" destId="{A199F07A-C396-4EB2-88DE-DA6D2537CF23}" srcOrd="2" destOrd="0" parTransId="{3E739785-8E7D-4849-BBE9-4822075034FA}" sibTransId="{5E7E80DE-0FEF-4E0F-A936-667F1DA9EA09}"/>
    <dgm:cxn modelId="{D4FA6557-19F0-4784-A45F-CF230777AA0B}" type="presOf" srcId="{637AC09B-8CA7-47CB-A589-D14019889AC5}" destId="{DEFE3BFD-63AE-46D0-8338-9DA444A1BDAE}" srcOrd="0" destOrd="0" presId="urn:microsoft.com/office/officeart/2005/8/layout/hList1"/>
    <dgm:cxn modelId="{29099D83-9707-4D7A-9765-28082D06724B}" srcId="{637AC09B-8CA7-47CB-A589-D14019889AC5}" destId="{F3AF8F9E-CD4F-4397-B7F4-DB6AC7E0D8E3}" srcOrd="1" destOrd="0" parTransId="{AB2753EA-DC47-419E-8D7C-143E44D5E2A9}" sibTransId="{D8C23DF9-D3DE-4B9D-95E1-38CC8CAA2777}"/>
    <dgm:cxn modelId="{5CEA538C-7D33-4BCF-94B8-145C09C8EFBA}" srcId="{637AC09B-8CA7-47CB-A589-D14019889AC5}" destId="{8269B56E-7727-40CE-B625-2C9721649A5B}" srcOrd="2" destOrd="0" parTransId="{6A915703-B68C-464A-B3CD-6D6FF2AE6D7C}" sibTransId="{41A24FD0-218A-4673-A6E8-F36CC0CEE666}"/>
    <dgm:cxn modelId="{4059B48C-09DB-43E6-A744-CAD71E6E98EE}" type="presOf" srcId="{F3AF8F9E-CD4F-4397-B7F4-DB6AC7E0D8E3}" destId="{75A5ECA1-1260-4949-AE3C-6090613AD70F}" srcOrd="0" destOrd="1" presId="urn:microsoft.com/office/officeart/2005/8/layout/hList1"/>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435528BE-3AFD-4703-AB3B-89ADEB4625F0}" srcId="{32A1EF6E-710A-4AC6-97AB-7552837DB366}" destId="{8FFB847D-4BA3-41B5-865A-4ACF65CF216C}" srcOrd="1" destOrd="0" parTransId="{3824F19C-0357-4C21-93EE-D32E4C4DC81D}" sibTransId="{5C1636D9-BF6D-4604-8FA8-EDBB7F42A35F}"/>
    <dgm:cxn modelId="{C332B9C2-A455-4C52-902A-C3C2D30459BE}" type="presOf" srcId="{8FFB847D-4BA3-41B5-865A-4ACF65CF216C}" destId="{CF1B35E5-5757-45D6-95F2-5BF0798F1D58}" srcOrd="0" destOrd="1"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 qsCatId="simple" csTypeId="urn:microsoft.com/office/officeart/2005/8/colors/colorful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cs-CZ" sz="2000" b="1" dirty="0">
              <a:solidFill>
                <a:schemeClr val="tx1"/>
              </a:solidFill>
            </a:rPr>
            <a:t>Sami si vymýšleli proroctví</a:t>
          </a:r>
          <a:r>
            <a:rPr lang="es-ES" sz="2000" b="1" dirty="0">
              <a:solidFill>
                <a:schemeClr val="tx1"/>
              </a:solidFill>
            </a:rPr>
            <a:t> (Ez</a:t>
          </a:r>
          <a:r>
            <a:rPr lang="cs-CZ" sz="2000" b="1" dirty="0" err="1">
              <a:solidFill>
                <a:schemeClr val="tx1"/>
              </a:solidFill>
            </a:rPr>
            <a:t>echiel</a:t>
          </a:r>
          <a:r>
            <a:rPr lang="es-ES" sz="2000" b="1" dirty="0">
              <a:solidFill>
                <a:schemeClr val="tx1"/>
              </a:solidFill>
            </a:rPr>
            <a:t> 13:2, 17)</a:t>
          </a:r>
          <a:endParaRPr lang="es-ES" sz="200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F861A691-1ED7-4178-B206-60C15B0B43EF}">
      <dgm:prSet custT="1"/>
      <dgm:spPr>
        <a:solidFill>
          <a:schemeClr val="accent2">
            <a:lumMod val="40000"/>
            <a:lumOff val="60000"/>
          </a:schemeClr>
        </a:solidFill>
      </dgm:spPr>
      <dgm:t>
        <a:bodyPr/>
        <a:lstStyle/>
        <a:p>
          <a:r>
            <a:rPr lang="cs-CZ" sz="2000" b="1" dirty="0">
              <a:solidFill>
                <a:schemeClr val="tx1"/>
              </a:solidFill>
            </a:rPr>
            <a:t>Říkali to, co lidé chtěli slyšet</a:t>
          </a:r>
          <a:r>
            <a:rPr lang="es-ES" sz="2000" b="1" dirty="0">
              <a:solidFill>
                <a:schemeClr val="tx1"/>
              </a:solidFill>
            </a:rPr>
            <a:t> (Ez</a:t>
          </a:r>
          <a:r>
            <a:rPr lang="cs-CZ" sz="2000" b="1" dirty="0" err="1">
              <a:solidFill>
                <a:schemeClr val="tx1"/>
              </a:solidFill>
            </a:rPr>
            <a:t>echiel</a:t>
          </a:r>
          <a:r>
            <a:rPr lang="es-ES" sz="2000" b="1" dirty="0">
              <a:solidFill>
                <a:schemeClr val="tx1"/>
              </a:solidFill>
            </a:rPr>
            <a:t> 13:16)</a:t>
          </a:r>
          <a:endParaRPr lang="es-ES" sz="200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E7073E38-E644-4DA3-B5FF-20EAEF767AE8}">
      <dgm:prSet custT="1"/>
      <dgm:spPr>
        <a:solidFill>
          <a:srgbClr val="FFB3FF"/>
        </a:solidFill>
      </dgm:spPr>
      <dgm:t>
        <a:bodyPr/>
        <a:lstStyle/>
        <a:p>
          <a:r>
            <a:rPr lang="es-ES" sz="2000" b="1" dirty="0">
              <a:solidFill>
                <a:schemeClr val="tx1"/>
              </a:solidFill>
            </a:rPr>
            <a:t>N</a:t>
          </a:r>
          <a:r>
            <a:rPr lang="cs-CZ" sz="2000" b="1" dirty="0" err="1">
              <a:solidFill>
                <a:schemeClr val="tx1"/>
              </a:solidFill>
            </a:rPr>
            <a:t>ekritizovali</a:t>
          </a:r>
          <a:r>
            <a:rPr lang="cs-CZ" sz="2000" b="1" dirty="0">
              <a:solidFill>
                <a:schemeClr val="tx1"/>
              </a:solidFill>
            </a:rPr>
            <a:t> hřích</a:t>
          </a:r>
          <a:r>
            <a:rPr lang="es-ES" sz="2000" b="1" dirty="0">
              <a:solidFill>
                <a:schemeClr val="tx1"/>
              </a:solidFill>
            </a:rPr>
            <a:t> (Ez</a:t>
          </a:r>
          <a:r>
            <a:rPr lang="cs-CZ" sz="2000" b="1" dirty="0" err="1">
              <a:solidFill>
                <a:schemeClr val="tx1"/>
              </a:solidFill>
            </a:rPr>
            <a:t>echiel</a:t>
          </a:r>
          <a:r>
            <a:rPr lang="es-ES" sz="2000" b="1" dirty="0">
              <a:solidFill>
                <a:schemeClr val="tx1"/>
              </a:solidFill>
            </a:rPr>
            <a:t> 13:22)</a:t>
          </a:r>
          <a:endParaRPr lang="es-ES" sz="200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3DDC293E-5143-4CB6-ABB8-569658A07BC0}">
      <dgm:prSet custT="1"/>
      <dgm:spPr>
        <a:solidFill>
          <a:schemeClr val="accent1">
            <a:lumMod val="40000"/>
            <a:lumOff val="60000"/>
          </a:schemeClr>
        </a:solidFill>
      </dgm:spPr>
      <dgm:t>
        <a:bodyPr/>
        <a:lstStyle/>
        <a:p>
          <a:r>
            <a:rPr lang="cs-CZ" sz="2000" b="1" dirty="0">
              <a:solidFill>
                <a:schemeClr val="tx1"/>
              </a:solidFill>
            </a:rPr>
            <a:t>Hledali osobní prospěch</a:t>
          </a:r>
          <a:r>
            <a:rPr lang="es-ES" sz="2000" b="1" dirty="0">
              <a:solidFill>
                <a:schemeClr val="tx1"/>
              </a:solidFill>
            </a:rPr>
            <a:t> (Ez</a:t>
          </a:r>
          <a:r>
            <a:rPr lang="cs-CZ" sz="2000" b="1" dirty="0" err="1">
              <a:solidFill>
                <a:schemeClr val="tx1"/>
              </a:solidFill>
            </a:rPr>
            <a:t>echiel</a:t>
          </a:r>
          <a:r>
            <a:rPr lang="es-ES" sz="2000" b="1" dirty="0">
              <a:solidFill>
                <a:schemeClr val="tx1"/>
              </a:solidFill>
            </a:rPr>
            <a:t> 13:19)</a:t>
          </a:r>
          <a:endParaRPr lang="es-ES" sz="200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cs-CZ" sz="1800" b="1" kern="1200" dirty="0">
              <a:effectLst>
                <a:outerShdw blurRad="38100" dist="38100" dir="2700000" algn="tl">
                  <a:srgbClr val="000000"/>
                </a:outerShdw>
              </a:effectLst>
            </a:rPr>
            <a:t>Proroci – lidé jako my</a:t>
          </a:r>
          <a:endParaRPr lang="es-ES" sz="1800" kern="120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cs-CZ" sz="1800" b="1" kern="1200" dirty="0">
              <a:effectLst>
                <a:outerShdw blurRad="38100" dist="38100" dir="2700000" algn="tl">
                  <a:srgbClr val="000000"/>
                </a:outerShdw>
              </a:effectLst>
            </a:rPr>
            <a:t>Rozpoznání pravých proroků</a:t>
          </a:r>
          <a:endParaRPr lang="es-ES" sz="1800" kern="120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cs-CZ" sz="1800" b="1" kern="1200" dirty="0">
              <a:effectLst>
                <a:outerShdw blurRad="38100" dist="38100" dir="2700000" algn="tl">
                  <a:srgbClr val="000000"/>
                </a:outerShdw>
              </a:effectLst>
            </a:rPr>
            <a:t>Úloha proroků</a:t>
          </a:r>
          <a:endParaRPr lang="es-ES" sz="1800" kern="120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cs-CZ" sz="1800" b="1" kern="1200" dirty="0">
              <a:effectLst>
                <a:outerShdw blurRad="38100" dist="38100" dir="2700000" algn="tl">
                  <a:srgbClr val="000000"/>
                </a:outerShdw>
              </a:effectLst>
            </a:rPr>
            <a:t>Prorokyně</a:t>
          </a:r>
          <a:endParaRPr lang="es-ES" sz="1800" kern="120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cs-CZ" sz="1800" b="1" kern="1200" dirty="0">
              <a:effectLst>
                <a:outerShdw blurRad="38100" dist="38100" dir="2700000" algn="tl">
                  <a:srgbClr val="000000"/>
                </a:outerShdw>
              </a:effectLst>
            </a:rPr>
            <a:t>Falešní proroci</a:t>
          </a:r>
          <a:endParaRPr lang="es-ES" sz="1800" kern="120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25265"/>
          <a:ext cx="2618690" cy="835200"/>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s-ES" sz="2900" b="1" kern="1200" dirty="0">
              <a:effectLst>
                <a:outerShdw blurRad="38100" dist="38100" dir="2700000" algn="tl">
                  <a:srgbClr val="000000">
                    <a:alpha val="43137"/>
                  </a:srgbClr>
                </a:outerShdw>
              </a:effectLst>
            </a:rPr>
            <a:t>S králi</a:t>
          </a:r>
          <a:endParaRPr lang="es-ES" sz="2900" kern="1200" dirty="0">
            <a:effectLst>
              <a:outerShdw blurRad="38100" dist="38100" dir="2700000" algn="tl">
                <a:srgbClr val="000000">
                  <a:alpha val="43137"/>
                </a:srgbClr>
              </a:outerShdw>
            </a:effectLst>
          </a:endParaRPr>
        </a:p>
      </dsp:txBody>
      <dsp:txXfrm>
        <a:off x="4355" y="25265"/>
        <a:ext cx="2618690" cy="835200"/>
      </dsp:txXfrm>
    </dsp:sp>
    <dsp:sp modelId="{CF1B35E5-5757-45D6-95F2-5BF0798F1D58}">
      <dsp:nvSpPr>
        <dsp:cNvPr id="0" name=""/>
        <dsp:cNvSpPr/>
      </dsp:nvSpPr>
      <dsp:spPr>
        <a:xfrm>
          <a:off x="4355" y="755736"/>
          <a:ext cx="2618690" cy="3184200"/>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l-PL" sz="2000" b="1" kern="1200" dirty="0"/>
            <a:t>Pomazali je (1. Královská 19:16)</a:t>
          </a:r>
          <a:endParaRPr lang="es-ES" sz="2000" kern="1200" dirty="0"/>
        </a:p>
        <a:p>
          <a:pPr marL="265113" lvl="1" indent="0" algn="l" defTabSz="889000">
            <a:lnSpc>
              <a:spcPct val="90000"/>
            </a:lnSpc>
            <a:spcBef>
              <a:spcPct val="0"/>
            </a:spcBef>
            <a:spcAft>
              <a:spcPct val="15000"/>
            </a:spcAft>
            <a:buSzPct val="120000"/>
            <a:buFontTx/>
            <a:buNone/>
          </a:pPr>
          <a:r>
            <a:rPr lang="pl-PL" sz="2000" b="1" kern="1200" dirty="0"/>
            <a:t>Povzbuzovali je, když konali dobro (2 Par 15:8)</a:t>
          </a:r>
          <a:endParaRPr lang="es-ES" sz="2000" kern="1200" dirty="0"/>
        </a:p>
        <a:p>
          <a:pPr marL="265113" lvl="1" indent="0" algn="l" defTabSz="889000">
            <a:lnSpc>
              <a:spcPct val="90000"/>
            </a:lnSpc>
            <a:spcBef>
              <a:spcPct val="0"/>
            </a:spcBef>
            <a:spcAft>
              <a:spcPct val="15000"/>
            </a:spcAft>
            <a:buSzPct val="120000"/>
            <a:buFontTx/>
            <a:buNone/>
          </a:pPr>
          <a:r>
            <a:rPr lang="es-ES" sz="2000" b="1" kern="1200" dirty="0"/>
            <a:t>Postavili se </a:t>
          </a:r>
          <a:r>
            <a:rPr lang="cs-CZ" sz="2000" b="1" kern="1200" dirty="0" err="1"/>
            <a:t>protin</a:t>
          </a:r>
          <a:r>
            <a:rPr lang="es-ES" sz="2000" b="1" kern="1200" dirty="0"/>
            <a:t>im, když udělali něco špatného (1 Královská 21:20)</a:t>
          </a:r>
          <a:endParaRPr lang="es-ES" sz="2000" kern="1200" dirty="0"/>
        </a:p>
      </dsp:txBody>
      <dsp:txXfrm>
        <a:off x="4355" y="755736"/>
        <a:ext cx="2618690" cy="3184200"/>
      </dsp:txXfrm>
    </dsp:sp>
    <dsp:sp modelId="{FFE4639A-A1BC-48B9-BB6E-193C8A90B79C}">
      <dsp:nvSpPr>
        <dsp:cNvPr id="0" name=""/>
        <dsp:cNvSpPr/>
      </dsp:nvSpPr>
      <dsp:spPr>
        <a:xfrm>
          <a:off x="2989662" y="15744"/>
          <a:ext cx="2618690" cy="835200"/>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s-ES" sz="2900" b="1" kern="1200" dirty="0">
              <a:effectLst>
                <a:outerShdw blurRad="38100" dist="38100" dir="2700000" algn="tl">
                  <a:srgbClr val="000000">
                    <a:alpha val="43137"/>
                  </a:srgbClr>
                </a:outerShdw>
              </a:effectLst>
            </a:rPr>
            <a:t>S kněžími</a:t>
          </a:r>
          <a:endParaRPr lang="es-ES" sz="2900" kern="1200" dirty="0">
            <a:effectLst>
              <a:outerShdw blurRad="38100" dist="38100" dir="2700000" algn="tl">
                <a:srgbClr val="000000">
                  <a:alpha val="43137"/>
                </a:srgbClr>
              </a:outerShdw>
            </a:effectLst>
          </a:endParaRPr>
        </a:p>
      </dsp:txBody>
      <dsp:txXfrm>
        <a:off x="2989662" y="15744"/>
        <a:ext cx="2618690" cy="835200"/>
      </dsp:txXfrm>
    </dsp:sp>
    <dsp:sp modelId="{53DF6662-7B4C-4132-A7BC-60CF82E77731}">
      <dsp:nvSpPr>
        <dsp:cNvPr id="0" name=""/>
        <dsp:cNvSpPr/>
      </dsp:nvSpPr>
      <dsp:spPr>
        <a:xfrm>
          <a:off x="2970048" y="749241"/>
          <a:ext cx="2618690" cy="3184200"/>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Postavili se proti nim, když udělali něco špatného</a:t>
          </a:r>
          <a:r>
            <a:rPr lang="cs-CZ" sz="2000" b="1" kern="1200" dirty="0"/>
            <a:t>                       </a:t>
          </a:r>
          <a:r>
            <a:rPr lang="es-ES" sz="2000" b="1" kern="1200" dirty="0"/>
            <a:t> (Mal. 2:1-2)</a:t>
          </a:r>
          <a:endParaRPr lang="es-ES" sz="2000" kern="1200" dirty="0"/>
        </a:p>
      </dsp:txBody>
      <dsp:txXfrm>
        <a:off x="2970048" y="749241"/>
        <a:ext cx="2618690" cy="3184200"/>
      </dsp:txXfrm>
    </dsp:sp>
    <dsp:sp modelId="{DEFE3BFD-63AE-46D0-8338-9DA444A1BDAE}">
      <dsp:nvSpPr>
        <dsp:cNvPr id="0" name=""/>
        <dsp:cNvSpPr/>
      </dsp:nvSpPr>
      <dsp:spPr>
        <a:xfrm>
          <a:off x="5974969" y="44308"/>
          <a:ext cx="2618690" cy="835200"/>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s-ES" sz="2900" b="1" kern="1200" dirty="0">
              <a:effectLst>
                <a:outerShdw blurRad="38100" dist="38100" dir="2700000" algn="tl">
                  <a:srgbClr val="000000">
                    <a:alpha val="43137"/>
                  </a:srgbClr>
                </a:outerShdw>
              </a:effectLst>
            </a:rPr>
            <a:t>S lidmi</a:t>
          </a:r>
          <a:endParaRPr lang="es-ES" sz="2900" kern="1200" dirty="0">
            <a:effectLst>
              <a:outerShdw blurRad="38100" dist="38100" dir="2700000" algn="tl">
                <a:srgbClr val="000000">
                  <a:alpha val="43137"/>
                </a:srgbClr>
              </a:outerShdw>
            </a:effectLst>
          </a:endParaRPr>
        </a:p>
      </dsp:txBody>
      <dsp:txXfrm>
        <a:off x="5974969" y="44308"/>
        <a:ext cx="2618690" cy="835200"/>
      </dsp:txXfrm>
    </dsp:sp>
    <dsp:sp modelId="{75A5ECA1-1260-4949-AE3C-6090613AD70F}">
      <dsp:nvSpPr>
        <dsp:cNvPr id="0" name=""/>
        <dsp:cNvSpPr/>
      </dsp:nvSpPr>
      <dsp:spPr>
        <a:xfrm>
          <a:off x="5984501" y="749050"/>
          <a:ext cx="2618690" cy="3184200"/>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Učili je Božím cestám (Mic</a:t>
          </a:r>
          <a:r>
            <a:rPr lang="cs-CZ" sz="2000" b="1" kern="1200" dirty="0"/>
            <a:t>h</a:t>
          </a:r>
          <a:r>
            <a:rPr lang="es-ES" sz="2000" b="1" kern="1200" dirty="0"/>
            <a:t> 6:8)</a:t>
          </a:r>
          <a:endParaRPr lang="es-ES" sz="2000" kern="1200" dirty="0"/>
        </a:p>
        <a:p>
          <a:pPr marL="265113" lvl="1" indent="0" algn="l" defTabSz="889000">
            <a:lnSpc>
              <a:spcPct val="90000"/>
            </a:lnSpc>
            <a:spcBef>
              <a:spcPct val="0"/>
            </a:spcBef>
            <a:spcAft>
              <a:spcPct val="15000"/>
            </a:spcAft>
            <a:buSzPct val="120000"/>
            <a:buFontTx/>
            <a:buNone/>
          </a:pPr>
          <a:r>
            <a:rPr lang="es-ES" sz="2000" b="1" kern="1200" dirty="0"/>
            <a:t>Vyznali jim svůj hřích (Is. 58:1)</a:t>
          </a:r>
          <a:endParaRPr lang="es-ES" sz="2000" kern="1200" dirty="0"/>
        </a:p>
        <a:p>
          <a:pPr marL="265113" lvl="1" indent="0" algn="l" defTabSz="889000">
            <a:lnSpc>
              <a:spcPct val="90000"/>
            </a:lnSpc>
            <a:spcBef>
              <a:spcPct val="0"/>
            </a:spcBef>
            <a:spcAft>
              <a:spcPct val="15000"/>
            </a:spcAft>
            <a:buSzPct val="120000"/>
            <a:buFontTx/>
            <a:buNone/>
          </a:pPr>
          <a:r>
            <a:rPr lang="pl-PL" sz="2000" b="1" kern="1200" dirty="0"/>
            <a:t>Byli povoláni                       k pokání (Ezek 18:32)</a:t>
          </a:r>
          <a:endParaRPr lang="es-ES" sz="2000" kern="1200" dirty="0"/>
        </a:p>
      </dsp:txBody>
      <dsp:txXfrm>
        <a:off x="5984501" y="749050"/>
        <a:ext cx="2618690" cy="3184200"/>
      </dsp:txXfrm>
    </dsp:sp>
    <dsp:sp modelId="{8B58166E-5A6E-4E39-A943-90284F6DCE41}">
      <dsp:nvSpPr>
        <dsp:cNvPr id="0" name=""/>
        <dsp:cNvSpPr/>
      </dsp:nvSpPr>
      <dsp:spPr>
        <a:xfrm>
          <a:off x="8960276" y="30176"/>
          <a:ext cx="2618690" cy="835200"/>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s-ES" sz="2900" b="1" kern="1200" dirty="0">
              <a:effectLst>
                <a:outerShdw blurRad="38100" dist="38100" dir="2700000" algn="tl">
                  <a:srgbClr val="000000">
                    <a:alpha val="43137"/>
                  </a:srgbClr>
                </a:outerShdw>
              </a:effectLst>
            </a:rPr>
            <a:t>S námi</a:t>
          </a:r>
          <a:endParaRPr lang="es-ES" sz="2900" kern="1200" dirty="0">
            <a:effectLst>
              <a:outerShdw blurRad="38100" dist="38100" dir="2700000" algn="tl">
                <a:srgbClr val="000000">
                  <a:alpha val="43137"/>
                </a:srgbClr>
              </a:outerShdw>
            </a:effectLst>
          </a:endParaRPr>
        </a:p>
      </dsp:txBody>
      <dsp:txXfrm>
        <a:off x="8960276" y="30176"/>
        <a:ext cx="2618690" cy="835200"/>
      </dsp:txXfrm>
    </dsp:sp>
    <dsp:sp modelId="{6C228FAD-8A71-42AC-B3BE-D879487E1848}">
      <dsp:nvSpPr>
        <dsp:cNvPr id="0" name=""/>
        <dsp:cNvSpPr/>
      </dsp:nvSpPr>
      <dsp:spPr>
        <a:xfrm>
          <a:off x="8964623" y="828965"/>
          <a:ext cx="2618690" cy="3126470"/>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Zapisovali svá poselství </a:t>
          </a:r>
          <a:r>
            <a:rPr lang="cs-CZ" sz="2000" b="1" kern="1200" dirty="0"/>
            <a:t>                               </a:t>
          </a:r>
          <a:r>
            <a:rPr lang="es-ES" sz="2000" b="1" kern="1200" dirty="0"/>
            <a:t>(2 </a:t>
          </a:r>
          <a:r>
            <a:rPr lang="cs-CZ" sz="2000" b="1" kern="1200" dirty="0"/>
            <a:t>Paralipomenon</a:t>
          </a:r>
          <a:r>
            <a:rPr lang="es-ES" sz="2000" b="1" kern="1200" dirty="0"/>
            <a:t> 13:22)</a:t>
          </a:r>
          <a:endParaRPr lang="es-ES" sz="2000" kern="1200" dirty="0"/>
        </a:p>
      </dsp:txBody>
      <dsp:txXfrm>
        <a:off x="8964623" y="828965"/>
        <a:ext cx="2618690" cy="31264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103620"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s-CZ" sz="2000" b="1" kern="1200" dirty="0">
              <a:solidFill>
                <a:schemeClr val="tx1"/>
              </a:solidFill>
            </a:rPr>
            <a:t>Sami si vymýšleli proroctví</a:t>
          </a:r>
          <a:r>
            <a:rPr lang="es-ES" sz="2000" b="1" kern="1200" dirty="0">
              <a:solidFill>
                <a:schemeClr val="tx1"/>
              </a:solidFill>
            </a:rPr>
            <a:t> (Ez</a:t>
          </a:r>
          <a:r>
            <a:rPr lang="cs-CZ" sz="2000" b="1" kern="1200" dirty="0" err="1">
              <a:solidFill>
                <a:schemeClr val="tx1"/>
              </a:solidFill>
            </a:rPr>
            <a:t>echiel</a:t>
          </a:r>
          <a:r>
            <a:rPr lang="es-ES" sz="2000" b="1" kern="1200" dirty="0">
              <a:solidFill>
                <a:schemeClr val="tx1"/>
              </a:solidFill>
            </a:rPr>
            <a:t> 13:2, 17)</a:t>
          </a:r>
          <a:endParaRPr lang="es-ES" sz="2000" kern="1200" dirty="0">
            <a:solidFill>
              <a:schemeClr val="tx1"/>
            </a:solidFill>
          </a:endParaRPr>
        </a:p>
      </dsp:txBody>
      <dsp:txXfrm>
        <a:off x="9610" y="9610"/>
        <a:ext cx="5721847" cy="308882"/>
      </dsp:txXfrm>
    </dsp:sp>
    <dsp:sp modelId="{9EED3436-14B9-4328-AE94-23419D8B7768}">
      <dsp:nvSpPr>
        <dsp:cNvPr id="0" name=""/>
        <dsp:cNvSpPr/>
      </dsp:nvSpPr>
      <dsp:spPr>
        <a:xfrm>
          <a:off x="511178" y="387758"/>
          <a:ext cx="61036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s-CZ" sz="2000" b="1" kern="1200" dirty="0">
              <a:solidFill>
                <a:schemeClr val="tx1"/>
              </a:solidFill>
            </a:rPr>
            <a:t>Říkali to, co lidé chtěli slyšet</a:t>
          </a:r>
          <a:r>
            <a:rPr lang="es-ES" sz="2000" b="1" kern="1200" dirty="0">
              <a:solidFill>
                <a:schemeClr val="tx1"/>
              </a:solidFill>
            </a:rPr>
            <a:t> (Ez</a:t>
          </a:r>
          <a:r>
            <a:rPr lang="cs-CZ" sz="2000" b="1" kern="1200" dirty="0" err="1">
              <a:solidFill>
                <a:schemeClr val="tx1"/>
              </a:solidFill>
            </a:rPr>
            <a:t>echiel</a:t>
          </a:r>
          <a:r>
            <a:rPr lang="es-ES" sz="2000" b="1" kern="1200" dirty="0">
              <a:solidFill>
                <a:schemeClr val="tx1"/>
              </a:solidFill>
            </a:rPr>
            <a:t> 13:16)</a:t>
          </a:r>
          <a:endParaRPr lang="es-ES" sz="2000" kern="1200" dirty="0">
            <a:solidFill>
              <a:schemeClr val="tx1"/>
            </a:solidFill>
          </a:endParaRPr>
        </a:p>
      </dsp:txBody>
      <dsp:txXfrm>
        <a:off x="520788" y="397368"/>
        <a:ext cx="5359955" cy="308882"/>
      </dsp:txXfrm>
    </dsp:sp>
    <dsp:sp modelId="{644D4322-20C0-4BC5-B361-96DEF3A3933E}">
      <dsp:nvSpPr>
        <dsp:cNvPr id="0" name=""/>
        <dsp:cNvSpPr/>
      </dsp:nvSpPr>
      <dsp:spPr>
        <a:xfrm>
          <a:off x="1014726" y="775516"/>
          <a:ext cx="6103620"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tx1"/>
              </a:solidFill>
            </a:rPr>
            <a:t>N</a:t>
          </a:r>
          <a:r>
            <a:rPr lang="cs-CZ" sz="2000" b="1" kern="1200" dirty="0" err="1">
              <a:solidFill>
                <a:schemeClr val="tx1"/>
              </a:solidFill>
            </a:rPr>
            <a:t>ekritizovali</a:t>
          </a:r>
          <a:r>
            <a:rPr lang="cs-CZ" sz="2000" b="1" kern="1200" dirty="0">
              <a:solidFill>
                <a:schemeClr val="tx1"/>
              </a:solidFill>
            </a:rPr>
            <a:t> hřích</a:t>
          </a:r>
          <a:r>
            <a:rPr lang="es-ES" sz="2000" b="1" kern="1200" dirty="0">
              <a:solidFill>
                <a:schemeClr val="tx1"/>
              </a:solidFill>
            </a:rPr>
            <a:t> (Ez</a:t>
          </a:r>
          <a:r>
            <a:rPr lang="cs-CZ" sz="2000" b="1" kern="1200" dirty="0" err="1">
              <a:solidFill>
                <a:schemeClr val="tx1"/>
              </a:solidFill>
            </a:rPr>
            <a:t>echiel</a:t>
          </a:r>
          <a:r>
            <a:rPr lang="es-ES" sz="2000" b="1" kern="1200" dirty="0">
              <a:solidFill>
                <a:schemeClr val="tx1"/>
              </a:solidFill>
            </a:rPr>
            <a:t> 13:22)</a:t>
          </a:r>
          <a:endParaRPr lang="es-ES" sz="2000" kern="1200" dirty="0">
            <a:solidFill>
              <a:schemeClr val="tx1"/>
            </a:solidFill>
          </a:endParaRPr>
        </a:p>
      </dsp:txBody>
      <dsp:txXfrm>
        <a:off x="1024336" y="785126"/>
        <a:ext cx="5367585" cy="308882"/>
      </dsp:txXfrm>
    </dsp:sp>
    <dsp:sp modelId="{646086EF-A582-43F2-A0F8-BDACD0A14D75}">
      <dsp:nvSpPr>
        <dsp:cNvPr id="0" name=""/>
        <dsp:cNvSpPr/>
      </dsp:nvSpPr>
      <dsp:spPr>
        <a:xfrm>
          <a:off x="1525905" y="1163274"/>
          <a:ext cx="6103620"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s-CZ" sz="2000" b="1" kern="1200" dirty="0">
              <a:solidFill>
                <a:schemeClr val="tx1"/>
              </a:solidFill>
            </a:rPr>
            <a:t>Hledali osobní prospěch</a:t>
          </a:r>
          <a:r>
            <a:rPr lang="es-ES" sz="2000" b="1" kern="1200" dirty="0">
              <a:solidFill>
                <a:schemeClr val="tx1"/>
              </a:solidFill>
            </a:rPr>
            <a:t> (Ez</a:t>
          </a:r>
          <a:r>
            <a:rPr lang="cs-CZ" sz="2000" b="1" kern="1200" dirty="0" err="1">
              <a:solidFill>
                <a:schemeClr val="tx1"/>
              </a:solidFill>
            </a:rPr>
            <a:t>echiel</a:t>
          </a:r>
          <a:r>
            <a:rPr lang="es-ES" sz="2000" b="1" kern="1200" dirty="0">
              <a:solidFill>
                <a:schemeClr val="tx1"/>
              </a:solidFill>
            </a:rPr>
            <a:t> 13:19)</a:t>
          </a:r>
          <a:endParaRPr lang="es-ES" sz="2000" kern="1200" dirty="0">
            <a:solidFill>
              <a:schemeClr val="tx1"/>
            </a:solidFill>
          </a:endParaRPr>
        </a:p>
      </dsp:txBody>
      <dsp:txXfrm>
        <a:off x="1535515" y="1172884"/>
        <a:ext cx="5359955" cy="308882"/>
      </dsp:txXfrm>
    </dsp:sp>
    <dsp:sp modelId="{78472FAB-D2AC-4A01-9250-D3424753C9CC}">
      <dsp:nvSpPr>
        <dsp:cNvPr id="0" name=""/>
        <dsp:cNvSpPr/>
      </dsp:nvSpPr>
      <dsp:spPr>
        <a:xfrm>
          <a:off x="5890353"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5938338" y="251297"/>
        <a:ext cx="117296" cy="160483"/>
      </dsp:txXfrm>
    </dsp:sp>
    <dsp:sp modelId="{0A7D6550-1042-453A-9DE8-0B3E644AA13B}">
      <dsp:nvSpPr>
        <dsp:cNvPr id="0" name=""/>
        <dsp:cNvSpPr/>
      </dsp:nvSpPr>
      <dsp:spPr>
        <a:xfrm>
          <a:off x="6401532"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449517" y="639055"/>
        <a:ext cx="117296" cy="160483"/>
      </dsp:txXfrm>
    </dsp:sp>
    <dsp:sp modelId="{30D20B0F-EAAD-4BFC-9880-3CA89F455507}">
      <dsp:nvSpPr>
        <dsp:cNvPr id="0" name=""/>
        <dsp:cNvSpPr/>
      </dsp:nvSpPr>
      <dsp:spPr>
        <a:xfrm>
          <a:off x="6905080"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953065"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es-ES" sz="4400" b="1" spc="300" dirty="0">
                <a:ln w="13462">
                  <a:noFill/>
                  <a:prstDash val="solid"/>
                </a:ln>
                <a:solidFill>
                  <a:schemeClr val="accent2">
                    <a:lumMod val="60000"/>
                    <a:lumOff val="40000"/>
                  </a:schemeClr>
                </a:solidFill>
                <a:effectLst>
                  <a:outerShdw dist="50800" dir="2700000" algn="bl" rotWithShape="0">
                    <a:srgbClr val="663300"/>
                  </a:outerShdw>
                </a:effectLst>
              </a:rPr>
              <a:t>PRO</a:t>
            </a:r>
            <a:r>
              <a:rPr lang="cs-CZ" sz="4400" b="1" spc="300" dirty="0">
                <a:ln w="13462">
                  <a:noFill/>
                  <a:prstDash val="solid"/>
                </a:ln>
                <a:solidFill>
                  <a:schemeClr val="accent2">
                    <a:lumMod val="60000"/>
                    <a:lumOff val="40000"/>
                  </a:schemeClr>
                </a:solidFill>
                <a:effectLst>
                  <a:outerShdw dist="50800" dir="2700000" algn="bl" rotWithShape="0">
                    <a:srgbClr val="663300"/>
                  </a:outerShdw>
                </a:effectLst>
              </a:rPr>
              <a:t>ROCI VE STARÉM ZÁKONĚ</a:t>
            </a:r>
            <a:endParaRPr lang="es-ES" sz="4400" b="1" spc="30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8756374" y="6380887"/>
            <a:ext cx="3074119" cy="338554"/>
          </a:xfrm>
          <a:prstGeom prst="rect">
            <a:avLst/>
          </a:prstGeom>
          <a:noFill/>
        </p:spPr>
        <p:txBody>
          <a:bodyPr wrap="square" rtlCol="0">
            <a:spAutoFit/>
          </a:bodyPr>
          <a:lstStyle/>
          <a:p>
            <a:pPr algn="ctr"/>
            <a:r>
              <a:rPr lang="es-ES" sz="1600" b="1" dirty="0">
                <a:solidFill>
                  <a:srgbClr val="D5CDC0"/>
                </a:solidFill>
                <a:effectLst>
                  <a:outerShdw blurRad="38100" dist="38100" dir="2700000" algn="tl">
                    <a:srgbClr val="000000">
                      <a:alpha val="43137"/>
                    </a:srgbClr>
                  </a:outerShdw>
                </a:effectLst>
              </a:rPr>
              <a:t>Le</a:t>
            </a:r>
            <a:r>
              <a:rPr lang="cs-CZ" sz="1600" b="1" dirty="0">
                <a:solidFill>
                  <a:srgbClr val="D5CDC0"/>
                </a:solidFill>
                <a:effectLst>
                  <a:outerShdw blurRad="38100" dist="38100" dir="2700000" algn="tl">
                    <a:srgbClr val="000000">
                      <a:alpha val="43137"/>
                    </a:srgbClr>
                  </a:outerShdw>
                </a:effectLst>
              </a:rPr>
              <a:t>k</a:t>
            </a:r>
            <a:r>
              <a:rPr lang="es-ES" sz="1600" b="1" dirty="0">
                <a:solidFill>
                  <a:srgbClr val="D5CDC0"/>
                </a:solidFill>
                <a:effectLst>
                  <a:outerShdw blurRad="38100" dist="38100" dir="2700000" algn="tl">
                    <a:srgbClr val="000000">
                      <a:alpha val="43137"/>
                    </a:srgbClr>
                  </a:outerShdw>
                </a:effectLst>
              </a:rPr>
              <a:t>c</a:t>
            </a:r>
            <a:r>
              <a:rPr lang="cs-CZ" sz="1600" b="1" dirty="0">
                <a:solidFill>
                  <a:srgbClr val="D5CDC0"/>
                </a:solidFill>
                <a:effectLst>
                  <a:outerShdw blurRad="38100" dist="38100" dir="2700000" algn="tl">
                    <a:srgbClr val="000000">
                      <a:alpha val="43137"/>
                    </a:srgbClr>
                  </a:outerShdw>
                </a:effectLst>
              </a:rPr>
              <a:t>e</a:t>
            </a:r>
            <a:r>
              <a:rPr lang="es-ES" sz="1600" b="1" dirty="0">
                <a:solidFill>
                  <a:srgbClr val="D5CDC0"/>
                </a:solidFill>
                <a:effectLst>
                  <a:outerShdw blurRad="38100" dist="38100" dir="2700000" algn="tl">
                    <a:srgbClr val="000000">
                      <a:alpha val="43137"/>
                    </a:srgbClr>
                  </a:outerShdw>
                </a:effectLst>
              </a:rPr>
              <a:t> 3 </a:t>
            </a:r>
            <a:r>
              <a:rPr lang="cs-CZ" sz="1600" b="1" dirty="0">
                <a:solidFill>
                  <a:srgbClr val="D5CDC0"/>
                </a:solidFill>
                <a:effectLst>
                  <a:outerShdw blurRad="38100" dist="38100" dir="2700000" algn="tl">
                    <a:srgbClr val="000000">
                      <a:alpha val="43137"/>
                    </a:srgbClr>
                  </a:outerShdw>
                </a:effectLst>
              </a:rPr>
              <a:t>od 11. do</a:t>
            </a:r>
            <a:r>
              <a:rPr lang="es-ES" sz="1600" b="1" dirty="0">
                <a:solidFill>
                  <a:srgbClr val="D5CDC0"/>
                </a:solidFill>
                <a:effectLst>
                  <a:outerShdw blurRad="38100" dist="38100" dir="2700000" algn="tl">
                    <a:srgbClr val="000000">
                      <a:alpha val="43137"/>
                    </a:srgbClr>
                  </a:outerShdw>
                </a:effectLst>
              </a:rPr>
              <a:t> 17</a:t>
            </a:r>
            <a:r>
              <a:rPr lang="cs-CZ" sz="1600" b="1" dirty="0">
                <a:solidFill>
                  <a:srgbClr val="D5CDC0"/>
                </a:solidFill>
                <a:effectLst>
                  <a:outerShdw blurRad="38100" dist="38100" dir="2700000" algn="tl">
                    <a:srgbClr val="000000">
                      <a:alpha val="43137"/>
                    </a:srgbClr>
                  </a:outerShdw>
                </a:effectLst>
              </a:rPr>
              <a:t>. října</a:t>
            </a:r>
            <a:r>
              <a:rPr lang="es-ES" sz="1600" b="1" dirty="0">
                <a:solidFill>
                  <a:srgbClr val="D5CDC0"/>
                </a:solidFill>
                <a:effectLst>
                  <a:outerShdw blurRad="38100" dist="38100" dir="2700000" algn="tl">
                    <a:srgbClr val="000000">
                      <a:alpha val="43137"/>
                    </a:srgbClr>
                  </a:outerShdw>
                </a:effectLst>
              </a:rPr>
              <a:t>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AAA710D1-BDC1-377D-FFC1-CC35E99F71F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4962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929313138"/>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es-ES" sz="2000" b="1" dirty="0"/>
              <a:t>Ve starozákonních dobách byli lidé, kteří dostávali Boží poselství, aby komunikovali s ostatními, nazýváni věštci nebo proroci</a:t>
            </a:r>
            <a:r>
              <a:rPr lang="cs-CZ" sz="2000" b="1" dirty="0"/>
              <a:t>                      </a:t>
            </a:r>
            <a:r>
              <a:rPr lang="es-ES" sz="2000" b="1" dirty="0"/>
              <a:t> (1 Samuelova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es-ES" sz="2000" b="1" dirty="0">
                <a:solidFill>
                  <a:prstClr val="black"/>
                </a:solidFill>
              </a:rPr>
              <a:t>Ale byli i falešní proroci, kteří </a:t>
            </a:r>
            <a:r>
              <a:rPr lang="cs-CZ" sz="2000" b="1" dirty="0">
                <a:solidFill>
                  <a:prstClr val="black"/>
                </a:solidFill>
              </a:rPr>
              <a:t>ohlašovali</a:t>
            </a:r>
            <a:r>
              <a:rPr lang="es-ES" sz="2000" b="1" dirty="0">
                <a:solidFill>
                  <a:prstClr val="black"/>
                </a:solidFill>
              </a:rPr>
              <a:t> „</a:t>
            </a:r>
            <a:r>
              <a:rPr lang="cs-CZ" sz="2000" b="1" dirty="0">
                <a:solidFill>
                  <a:prstClr val="black"/>
                </a:solidFill>
              </a:rPr>
              <a:t>vidění</a:t>
            </a:r>
            <a:r>
              <a:rPr lang="es-ES" sz="2000" b="1" dirty="0">
                <a:solidFill>
                  <a:prstClr val="black"/>
                </a:solidFill>
              </a:rPr>
              <a:t> </a:t>
            </a:r>
            <a:r>
              <a:rPr lang="cs-CZ" sz="2000" b="1" dirty="0">
                <a:solidFill>
                  <a:prstClr val="black"/>
                </a:solidFill>
              </a:rPr>
              <a:t>svých srdcí</a:t>
            </a:r>
            <a:r>
              <a:rPr lang="es-ES" sz="2000" b="1" dirty="0">
                <a:solidFill>
                  <a:prstClr val="black"/>
                </a:solidFill>
              </a:rPr>
              <a:t>" (Jer</a:t>
            </a:r>
            <a:r>
              <a:rPr lang="cs-CZ" sz="2000" b="1" dirty="0" err="1">
                <a:solidFill>
                  <a:prstClr val="black"/>
                </a:solidFill>
              </a:rPr>
              <a:t>emjáš</a:t>
            </a:r>
            <a:r>
              <a:rPr lang="es-ES" sz="2000" b="1" dirty="0">
                <a:solidFill>
                  <a:prstClr val="black"/>
                </a:solidFill>
              </a:rPr>
              <a:t> 23:16).</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lvl="0">
              <a:spcBef>
                <a:spcPts val="600"/>
              </a:spcBef>
              <a:defRPr/>
            </a:pPr>
            <a:r>
              <a:rPr lang="es-ES" sz="2000" b="1" dirty="0">
                <a:solidFill>
                  <a:prstClr val="black"/>
                </a:solidFill>
              </a:rPr>
              <a:t>Měli schopnost poznat skryté věci, a dokonce i ty, které se teprve měly stát (1 Samuelova 9:6), ale jejich práce nebyla omezena jen na to, ale zahrnovala mnohem víc. Tato schopnost samozřejmě nepřišla od nich samotných, ale od Boha.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cs-CZ" sz="3600" b="1" dirty="0">
                <a:ln w="22225">
                  <a:noFill/>
                  <a:prstDash val="solid"/>
                </a:ln>
                <a:solidFill>
                  <a:srgbClr val="FFFF75"/>
                </a:solidFill>
                <a:effectLst>
                  <a:outerShdw blurRad="38100" dist="38100" dir="2700000" algn="tl">
                    <a:srgbClr val="000000">
                      <a:alpha val="43137"/>
                    </a:srgbClr>
                  </a:outerShdw>
                </a:effectLst>
              </a:rPr>
              <a:t>PROROCI – LIDÉ JAKO MY</a:t>
            </a:r>
            <a:endParaRPr lang="es-ES" sz="3600" b="1" dirty="0">
              <a:ln w="22225">
                <a:noFill/>
                <a:prstDash val="solid"/>
              </a:ln>
              <a:solidFill>
                <a:srgbClr val="FFFF75"/>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es-E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“Eliáš byl člověk jako my, a když se naléhavě modlil, aby nepršelo, nezapršelo v zemi </a:t>
            </a:r>
            <a:r>
              <a:rPr lang="cs-CZ"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s-E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po tři roky a šest měsíců” </a:t>
            </a:r>
            <a:r>
              <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cs-CZ"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Jakub</a:t>
            </a:r>
            <a:r>
              <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631216"/>
          </a:xfrm>
          <a:prstGeom prst="rect">
            <a:avLst/>
          </a:prstGeom>
          <a:noFill/>
        </p:spPr>
        <p:txBody>
          <a:bodyPr wrap="square" rtlCol="0">
            <a:spAutoFit/>
          </a:bodyPr>
          <a:lstStyle/>
          <a:p>
            <a:pPr>
              <a:spcBef>
                <a:spcPts val="600"/>
              </a:spcBef>
            </a:pPr>
            <a:r>
              <a:rPr lang="es-ES" sz="2000" b="1" dirty="0"/>
              <a:t>Můžeme se mylně domnívat, že proroci jsou "nadmuži". Ale Mojžíš se omlouval, že je tupá v řeči (Exod. 4:10); Izajáš tvrdil, že má nečisté rty </a:t>
            </a:r>
            <a:r>
              <a:rPr lang="cs-CZ" sz="2000" b="1" dirty="0"/>
              <a:t>                    </a:t>
            </a:r>
            <a:r>
              <a:rPr lang="es-ES" sz="2000" b="1" dirty="0"/>
              <a:t>(Izaiáš 6:5); Jeremiáš si myslel, že je na to příliš mladý (Jer</a:t>
            </a:r>
            <a:r>
              <a:rPr lang="cs-CZ" sz="2000" b="1" dirty="0" err="1"/>
              <a:t>emjáš</a:t>
            </a:r>
            <a:r>
              <a:rPr lang="es-ES" sz="2000" b="1" dirty="0"/>
              <a:t>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959131" y="4126571"/>
            <a:ext cx="4070395" cy="1323439"/>
          </a:xfrm>
          <a:prstGeom prst="rect">
            <a:avLst/>
          </a:prstGeom>
          <a:noFill/>
        </p:spPr>
        <p:txBody>
          <a:bodyPr wrap="square">
            <a:spAutoFit/>
          </a:bodyPr>
          <a:lstStyle/>
          <a:p>
            <a:pPr>
              <a:spcBef>
                <a:spcPts val="600"/>
              </a:spcBef>
            </a:pPr>
            <a:r>
              <a:rPr lang="es-ES" sz="2000" b="1" dirty="0"/>
              <a:t>Po vykonání velkého zázraku Eliáš zcela zkolaboval pod hrozbou smrti od královny Jezábel</a:t>
            </a:r>
            <a:r>
              <a:rPr lang="cs-CZ" sz="2000" b="1" dirty="0"/>
              <a:t>                          </a:t>
            </a:r>
            <a:r>
              <a:rPr lang="es-ES" sz="2000" b="1" dirty="0"/>
              <a:t> (1. Královská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015663"/>
          </a:xfrm>
          <a:prstGeom prst="rect">
            <a:avLst/>
          </a:prstGeom>
          <a:noFill/>
        </p:spPr>
        <p:txBody>
          <a:bodyPr wrap="square">
            <a:spAutoFit/>
          </a:bodyPr>
          <a:lstStyle/>
          <a:p>
            <a:pPr lvl="0">
              <a:spcBef>
                <a:spcPts val="600"/>
              </a:spcBef>
              <a:defRPr/>
            </a:pPr>
            <a:r>
              <a:rPr lang="es-ES" sz="2000" b="1" dirty="0">
                <a:solidFill>
                  <a:prstClr val="black"/>
                </a:solidFill>
              </a:rPr>
              <a:t>Eliáš, který si dovolil vyhrožovat králi Achabovi velkým suchem za jeho zlo, je údajně "mužem podléhajícím vášním jako </a:t>
            </a:r>
            <a:r>
              <a:rPr lang="cs-CZ" sz="2000" b="1" dirty="0">
                <a:solidFill>
                  <a:prstClr val="black"/>
                </a:solidFill>
              </a:rPr>
              <a:t>my</a:t>
            </a:r>
            <a:r>
              <a:rPr lang="es-ES" sz="2000" b="1" dirty="0">
                <a:solidFill>
                  <a:prstClr val="black"/>
                </a:solidFill>
              </a:rPr>
              <a:t>" (Jakub 5:17).</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953225" y="5450010"/>
            <a:ext cx="4245834" cy="1323439"/>
          </a:xfrm>
          <a:prstGeom prst="rect">
            <a:avLst/>
          </a:prstGeom>
          <a:noFill/>
        </p:spPr>
        <p:txBody>
          <a:bodyPr wrap="square">
            <a:spAutoFit/>
          </a:bodyPr>
          <a:lstStyle/>
          <a:p>
            <a:pPr lvl="0">
              <a:spcBef>
                <a:spcPts val="600"/>
              </a:spcBef>
              <a:defRPr/>
            </a:pPr>
            <a:r>
              <a:rPr lang="es-ES" sz="2000" b="1" dirty="0">
                <a:solidFill>
                  <a:prstClr val="black"/>
                </a:solidFill>
              </a:rPr>
              <a:t>Je zřejmé, že Bůh si své proroky nevybírá proto, že jsou dokonalí. Co na nich vidíte? Jejich lásku k Bohu a ochotu Ho poslouchat.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cs-CZ"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ROZPOZNÁVÁNÍ FALEŠNÝCH PROROKŮ</a:t>
            </a:r>
            <a:endPar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433389" y="616591"/>
            <a:ext cx="11249023" cy="584775"/>
          </a:xfrm>
          <a:prstGeom prst="rect">
            <a:avLst/>
          </a:prstGeom>
          <a:noFill/>
        </p:spPr>
        <p:txBody>
          <a:bodyPr wrap="square">
            <a:spAutoFit/>
          </a:bodyPr>
          <a:lstStyle/>
          <a:p>
            <a:pPr algn="ct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“Míkajáš odpověděl: ‹‹Jakože živ je Hospodin, budu mluvit to, co mi řekne Hospodin.››” </a:t>
            </a:r>
            <a:r>
              <a:rPr lang="cs-CZ"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a:t>
            </a:r>
            <a:r>
              <a:rPr lang="cs-CZ"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rál</a:t>
            </a:r>
            <a:r>
              <a:rPr lang="cs-CZ" sz="14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ovská</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es-ES" sz="2000" b="1" dirty="0"/>
              <a:t>Jako Boží mluvčí se proroci a prorokyně snažili žít podle svého povolání (1 Samuelova 12:3-4). Lidé je znali jako "Božího muže", "velkého muže"</a:t>
            </a:r>
            <a:r>
              <a:rPr lang="cs-CZ" sz="2000" b="1" dirty="0"/>
              <a:t> </a:t>
            </a:r>
            <a:r>
              <a:rPr lang="es-ES" sz="2000" b="1" dirty="0"/>
              <a:t> </a:t>
            </a:r>
            <a:r>
              <a:rPr lang="cs-CZ" sz="2000" b="1" dirty="0"/>
              <a:t>                            </a:t>
            </a:r>
            <a:r>
              <a:rPr lang="es-ES" sz="2000" b="1" dirty="0"/>
              <a:t>(1 Samuelova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938992"/>
          </a:xfrm>
          <a:prstGeom prst="rect">
            <a:avLst/>
          </a:prstGeom>
          <a:noFill/>
        </p:spPr>
        <p:txBody>
          <a:bodyPr wrap="square">
            <a:spAutoFit/>
          </a:bodyPr>
          <a:lstStyle/>
          <a:p>
            <a:pPr>
              <a:spcBef>
                <a:spcPts val="600"/>
              </a:spcBef>
            </a:pPr>
            <a:r>
              <a:rPr lang="es-ES" sz="2000" b="1" dirty="0"/>
              <a:t>M</a:t>
            </a:r>
            <a:r>
              <a:rPr lang="cs-CZ" sz="2000" b="1" dirty="0" err="1"/>
              <a:t>ík</a:t>
            </a:r>
            <a:r>
              <a:rPr lang="es-ES" sz="2000" b="1" dirty="0"/>
              <a:t>ajáš stál před dvěma králi, 400 proroky, kteří předali příznivé poselství, a strážcem, který mu radil, aby se přizpůsobil okolnostem (1 Královská 22:10-13). Přesto však stál pevně a odmítl říct cokoli jiného než to, co mu Bůh zjevil (1 Královská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es-ES" sz="2000" b="1" dirty="0">
                <a:solidFill>
                  <a:prstClr val="black"/>
                </a:solidFill>
              </a:rPr>
              <a:t>Ti, kdo jejich poselství nepřijali, je nenáviděli a vyhrožovali jim.</a:t>
            </a:r>
            <a:r>
              <a:rPr lang="cs-CZ" sz="2000" b="1" dirty="0">
                <a:solidFill>
                  <a:prstClr val="black"/>
                </a:solidFill>
              </a:rPr>
              <a:t> (</a:t>
            </a:r>
            <a:r>
              <a:rPr lang="es-ES" sz="2000" b="1" dirty="0">
                <a:solidFill>
                  <a:prstClr val="black"/>
                </a:solidFill>
              </a:rPr>
              <a:t>1 Královská 22:8</a:t>
            </a:r>
            <a:r>
              <a:rPr lang="cs-CZ" sz="2000" b="1" dirty="0">
                <a:solidFill>
                  <a:prstClr val="black"/>
                </a:solidFill>
              </a:rPr>
              <a:t>.</a:t>
            </a:r>
            <a:r>
              <a:rPr lang="es-ES" sz="2000" b="1" dirty="0">
                <a:solidFill>
                  <a:prstClr val="black"/>
                </a:solidFill>
              </a:rPr>
              <a:t>27</a:t>
            </a:r>
            <a:r>
              <a:rPr lang="cs-CZ" sz="2000" b="1" dirty="0">
                <a:solidFill>
                  <a:prstClr val="black"/>
                </a:solidFill>
              </a:rPr>
              <a:t>)</a:t>
            </a:r>
            <a:r>
              <a:rPr lang="es-ES" sz="2000" b="1" dirty="0">
                <a:solidFill>
                  <a:prstClr val="black"/>
                </a:solidFill>
              </a:rPr>
              <a:t>. Ale navzdory tlaku, kterému byli vystaveni, proroci své poselství věrně předávali.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63000"/>
            <a:ext cx="5974128" cy="1015663"/>
          </a:xfrm>
          <a:prstGeom prst="rect">
            <a:avLst/>
          </a:prstGeom>
          <a:noFill/>
        </p:spPr>
        <p:txBody>
          <a:bodyPr wrap="square">
            <a:spAutoFit/>
          </a:bodyPr>
          <a:lstStyle/>
          <a:p>
            <a:pPr lvl="0">
              <a:spcBef>
                <a:spcPts val="600"/>
              </a:spcBef>
              <a:defRPr/>
            </a:pPr>
            <a:r>
              <a:rPr lang="es-ES" sz="2000" b="1" dirty="0">
                <a:solidFill>
                  <a:prstClr val="black"/>
                </a:solidFill>
              </a:rPr>
              <a:t>Nebyli dokonalí, ale byli muži a ženy modlitby, věrní Slovu a služebníci Boha a Jeho lidu</a:t>
            </a:r>
            <a:r>
              <a:rPr lang="cs-CZ" sz="2000" b="1" dirty="0">
                <a:solidFill>
                  <a:prstClr val="black"/>
                </a:solidFill>
              </a:rPr>
              <a:t>                             </a:t>
            </a:r>
            <a:r>
              <a:rPr lang="es-ES" sz="2000" b="1" dirty="0">
                <a:solidFill>
                  <a:prstClr val="black"/>
                </a:solidFill>
              </a:rPr>
              <a:t> (1. Samuelova 12:23; Jer</a:t>
            </a:r>
            <a:r>
              <a:rPr lang="cs-CZ" sz="2000" b="1" dirty="0" err="1">
                <a:solidFill>
                  <a:prstClr val="black"/>
                </a:solidFill>
              </a:rPr>
              <a:t>emjáš</a:t>
            </a:r>
            <a:r>
              <a:rPr lang="es-ES" sz="2000" b="1" dirty="0">
                <a:solidFill>
                  <a:prstClr val="black"/>
                </a:solidFill>
              </a:rPr>
              <a:t> 42:4).</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cs-CZ"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ÚLOHA PROROKŮ</a:t>
            </a:r>
            <a:endPar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es-ES" b="1" dirty="0">
                <a:solidFill>
                  <a:schemeClr val="tx2">
                    <a:lumMod val="20000"/>
                    <a:lumOff val="80000"/>
                  </a:schemeClr>
                </a:solidFill>
                <a:effectLst>
                  <a:glow rad="101600">
                    <a:srgbClr val="436C00"/>
                  </a:glow>
                </a:effectLst>
                <a:latin typeface="Comic Sans MS" panose="030F0702030302020204" pitchFamily="66" charset="0"/>
              </a:rPr>
              <a:t>“Jehúa, syna Nimšího, pomažeš za krále nad Izraelem a Elíšu, syna Šáfatova z Ábel-mechóly, pomažeš za proroka místo sebe” </a:t>
            </a:r>
            <a:r>
              <a:rPr lang="es-ES" sz="1400" b="1" dirty="0">
                <a:solidFill>
                  <a:schemeClr val="tx2">
                    <a:lumMod val="20000"/>
                    <a:lumOff val="80000"/>
                  </a:schemeClr>
                </a:solidFill>
                <a:effectLst>
                  <a:glow rad="101600">
                    <a:srgbClr val="436C00"/>
                  </a:glow>
                </a:effectLst>
                <a:latin typeface="Comic Sans MS" panose="030F0702030302020204" pitchFamily="66" charset="0"/>
              </a:rPr>
              <a:t>(1</a:t>
            </a:r>
            <a:r>
              <a:rPr lang="cs-CZ" sz="1400" b="1" dirty="0">
                <a:solidFill>
                  <a:schemeClr val="tx2">
                    <a:lumMod val="20000"/>
                    <a:lumOff val="80000"/>
                  </a:schemeClr>
                </a:solidFill>
                <a:effectLst>
                  <a:glow rad="101600">
                    <a:srgbClr val="436C00"/>
                  </a:glow>
                </a:effectLst>
                <a:latin typeface="Comic Sans MS" panose="030F0702030302020204" pitchFamily="66" charset="0"/>
              </a:rPr>
              <a:t>. Královská</a:t>
            </a:r>
            <a:r>
              <a:rPr lang="es-ES" sz="1400" b="1" dirty="0">
                <a:solidFill>
                  <a:schemeClr val="tx2">
                    <a:lumMod val="20000"/>
                    <a:lumOff val="80000"/>
                  </a:schemeClr>
                </a:solidFill>
                <a:effectLst>
                  <a:glow rad="101600">
                    <a:srgbClr val="436C00"/>
                  </a:glow>
                </a:effectLst>
                <a:latin typeface="Comic Sans MS" panose="030F0702030302020204" pitchFamily="66" charset="0"/>
              </a:rPr>
              <a:t> 19:16)</a:t>
            </a:r>
            <a:endParaRPr lang="es-E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234590" y="1511096"/>
            <a:ext cx="2321335" cy="1015663"/>
          </a:xfrm>
          <a:prstGeom prst="rect">
            <a:avLst/>
          </a:prstGeom>
          <a:noFill/>
        </p:spPr>
        <p:txBody>
          <a:bodyPr wrap="square" rtlCol="0">
            <a:spAutoFit/>
          </a:bodyPr>
          <a:lstStyle/>
          <a:p>
            <a:pPr>
              <a:spcBef>
                <a:spcPts val="600"/>
              </a:spcBef>
            </a:pPr>
            <a:r>
              <a:rPr lang="es-ES" sz="2000" b="1" dirty="0"/>
              <a:t>Mimo jiné proroci vykonávali tyto úkoly:</a:t>
            </a:r>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1326470642"/>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415846"/>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42574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42574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425741"/>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39225" y="3624585"/>
            <a:ext cx="240890" cy="370532"/>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7398" y="4275939"/>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32316" y="5160621"/>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91284" y="3600916"/>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49654" y="3568961"/>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4190206"/>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4835890"/>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8384" y="3705068"/>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cs-CZ"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PROROKYNĚ</a:t>
            </a:r>
            <a:endParaRPr lang="es-E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lumMod val="75000"/>
                  </a:schemeClr>
                </a:solidFill>
                <a:latin typeface="Comic Sans MS" panose="030F0702030302020204" pitchFamily="66" charset="0"/>
              </a:rPr>
              <a:t>“Toho času v Izraeli soudila prorokyně Debóra, žena Lapidótova” </a:t>
            </a:r>
            <a:r>
              <a:rPr lang="es-ES" sz="1400" b="1" dirty="0">
                <a:solidFill>
                  <a:schemeClr val="accent5">
                    <a:lumMod val="75000"/>
                  </a:schemeClr>
                </a:solidFill>
                <a:latin typeface="Comic Sans MS" panose="030F0702030302020204" pitchFamily="66" charset="0"/>
              </a:rPr>
              <a:t>(</a:t>
            </a:r>
            <a:r>
              <a:rPr lang="cs-CZ" sz="1400" b="1" dirty="0">
                <a:solidFill>
                  <a:schemeClr val="accent5">
                    <a:lumMod val="75000"/>
                  </a:schemeClr>
                </a:solidFill>
                <a:latin typeface="Comic Sans MS" panose="030F0702030302020204" pitchFamily="66" charset="0"/>
              </a:rPr>
              <a:t>Soudců</a:t>
            </a:r>
            <a:r>
              <a:rPr lang="es-ES" sz="1400" b="1" dirty="0">
                <a:solidFill>
                  <a:schemeClr val="accent5">
                    <a:lumMod val="75000"/>
                  </a:schemeClr>
                </a:solidFill>
                <a:latin typeface="Comic Sans MS" panose="030F0702030302020204" pitchFamily="66" charset="0"/>
              </a:rPr>
              <a:t>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5" y="1171575"/>
            <a:ext cx="9269669" cy="1015663"/>
          </a:xfrm>
          <a:prstGeom prst="rect">
            <a:avLst/>
          </a:prstGeom>
          <a:noFill/>
        </p:spPr>
        <p:txBody>
          <a:bodyPr wrap="square" rtlCol="0">
            <a:spAutoFit/>
          </a:bodyPr>
          <a:lstStyle/>
          <a:p>
            <a:pPr>
              <a:spcBef>
                <a:spcPts val="600"/>
              </a:spcBef>
            </a:pPr>
            <a:r>
              <a:rPr lang="es-ES" sz="2000" b="1" dirty="0"/>
              <a:t>Starý zákon zmiňuje pět žen prorokyň. Jedna z nich, N</a:t>
            </a:r>
            <a:r>
              <a:rPr lang="cs-CZ" sz="2000" b="1"/>
              <a:t>óadja</a:t>
            </a:r>
            <a:r>
              <a:rPr lang="es-ES" sz="2000" b="1"/>
              <a:t>, </a:t>
            </a:r>
            <a:r>
              <a:rPr lang="es-ES" sz="2000" b="1" dirty="0"/>
              <a:t>byla falešná prorokyně (Neh. 6:14). O další, Izajášově manželce, nevíme, zda je nazývána prorokyní proto, že má tento dar, nebo protože je manželkou proroka (Iz.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cs-CZ" sz="2000" b="1" dirty="0">
                <a:solidFill>
                  <a:schemeClr val="accent1">
                    <a:lumMod val="40000"/>
                    <a:lumOff val="60000"/>
                  </a:schemeClr>
                </a:solidFill>
                <a:effectLst>
                  <a:outerShdw blurRad="38100" dist="38100" dir="2700000" algn="tl">
                    <a:srgbClr val="000000">
                      <a:alpha val="43137"/>
                    </a:srgbClr>
                  </a:outerShdw>
                </a:effectLst>
              </a:rPr>
              <a:t>C</a:t>
            </a:r>
            <a:r>
              <a:rPr lang="es-ES" sz="2000" b="1" dirty="0">
                <a:solidFill>
                  <a:schemeClr val="accent1">
                    <a:lumMod val="40000"/>
                    <a:lumOff val="60000"/>
                  </a:schemeClr>
                </a:solidFill>
                <a:effectLst>
                  <a:outerShdw blurRad="38100" dist="38100" dir="2700000" algn="tl">
                    <a:srgbClr val="000000">
                      <a:alpha val="43137"/>
                    </a:srgbClr>
                  </a:outerShdw>
                </a:effectLst>
              </a:rPr>
              <a:t>HULDA</a:t>
            </a:r>
            <a:r>
              <a:rPr lang="es-ES" sz="2000" b="1" dirty="0">
                <a:effectLst>
                  <a:outerShdw blurRad="38100" dist="38100" dir="2700000" algn="tl">
                    <a:srgbClr val="000000">
                      <a:alpha val="43137"/>
                    </a:srgbClr>
                  </a:outerShdw>
                </a:effectLst>
              </a:rPr>
              <a:t>. Jo</a:t>
            </a:r>
            <a:r>
              <a:rPr lang="cs-CZ" sz="2000" b="1" dirty="0" err="1">
                <a:effectLst>
                  <a:outerShdw blurRad="38100" dist="38100" dir="2700000" algn="tl">
                    <a:srgbClr val="000000">
                      <a:alpha val="43137"/>
                    </a:srgbClr>
                  </a:outerShdw>
                </a:effectLst>
              </a:rPr>
              <a:t>zijáš</a:t>
            </a:r>
            <a:r>
              <a:rPr lang="es-ES" sz="2000" b="1" dirty="0">
                <a:effectLst>
                  <a:outerShdw blurRad="38100" dist="38100" dir="2700000" algn="tl">
                    <a:srgbClr val="000000">
                      <a:alpha val="43137"/>
                    </a:srgbClr>
                  </a:outerShdw>
                </a:effectLst>
              </a:rPr>
              <a:t> </a:t>
            </a:r>
            <a:r>
              <a:rPr lang="cs-CZ" sz="2000" b="1" dirty="0">
                <a:effectLst>
                  <a:outerShdw blurRad="38100" dist="38100" dir="2700000" algn="tl">
                    <a:srgbClr val="000000">
                      <a:alpha val="43137"/>
                    </a:srgbClr>
                  </a:outerShdw>
                </a:effectLst>
              </a:rPr>
              <a:t>ji kontaktoval</a:t>
            </a:r>
            <a:r>
              <a:rPr lang="es-ES" sz="2000" b="1" dirty="0">
                <a:effectLst>
                  <a:outerShdw blurRad="38100" dist="38100" dir="2700000" algn="tl">
                    <a:srgbClr val="000000">
                      <a:alpha val="43137"/>
                    </a:srgbClr>
                  </a:outerShdw>
                </a:effectLst>
              </a:rPr>
              <a:t> ohledně nalezené knihy Zákona. Kromě odpovědi na královy obavy mu pronesla povzbudivá slova</a:t>
            </a:r>
            <a:r>
              <a:rPr lang="cs-CZ" sz="2000" b="1" dirty="0">
                <a:effectLst>
                  <a:outerShdw blurRad="38100" dist="38100" dir="2700000" algn="tl">
                    <a:srgbClr val="000000">
                      <a:alpha val="43137"/>
                    </a:srgbClr>
                  </a:outerShdw>
                </a:effectLst>
              </a:rPr>
              <a:t>                                   </a:t>
            </a:r>
            <a:r>
              <a:rPr lang="es-ES" sz="2000" b="1" dirty="0">
                <a:effectLst>
                  <a:outerShdw blurRad="38100" dist="38100" dir="2700000" algn="tl">
                    <a:srgbClr val="000000">
                      <a:alpha val="43137"/>
                    </a:srgbClr>
                  </a:outerShdw>
                </a:effectLst>
              </a:rPr>
              <a:t>(2</a:t>
            </a:r>
            <a:r>
              <a:rPr lang="cs-CZ" sz="2000" b="1" dirty="0">
                <a:effectLst>
                  <a:outerShdw blurRad="38100" dist="38100" dir="2700000" algn="tl">
                    <a:srgbClr val="000000">
                      <a:alpha val="43137"/>
                    </a:srgbClr>
                  </a:outerShdw>
                </a:effectLst>
              </a:rPr>
              <a:t> Královská</a:t>
            </a:r>
            <a:r>
              <a:rPr lang="es-ES" sz="2000" b="1" dirty="0">
                <a:effectLst>
                  <a:outerShdw blurRad="38100" dist="38100" dir="2700000" algn="tl">
                    <a:srgbClr val="000000">
                      <a:alpha val="43137"/>
                    </a:srgbClr>
                  </a:outerShdw>
                </a:effectLst>
              </a:rPr>
              <a:t>. 22:14-20).</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s-ES" sz="2000" b="1" dirty="0">
                <a:solidFill>
                  <a:schemeClr val="accent2">
                    <a:lumMod val="40000"/>
                    <a:lumOff val="60000"/>
                  </a:schemeClr>
                </a:solidFill>
                <a:effectLst>
                  <a:outerShdw blurRad="38100" dist="38100" dir="2700000" algn="tl">
                    <a:srgbClr val="000000">
                      <a:alpha val="43137"/>
                    </a:srgbClr>
                  </a:outerShdw>
                </a:effectLst>
              </a:rPr>
              <a:t>D</a:t>
            </a:r>
            <a:r>
              <a:rPr lang="cs-CZ" sz="2000" b="1" dirty="0">
                <a:solidFill>
                  <a:schemeClr val="accent2">
                    <a:lumMod val="40000"/>
                    <a:lumOff val="60000"/>
                  </a:schemeClr>
                </a:solidFill>
                <a:effectLst>
                  <a:outerShdw blurRad="38100" dist="38100" dir="2700000" algn="tl">
                    <a:srgbClr val="000000">
                      <a:alpha val="43137"/>
                    </a:srgbClr>
                  </a:outerShdw>
                </a:effectLst>
              </a:rPr>
              <a:t>E</a:t>
            </a:r>
            <a:r>
              <a:rPr lang="es-ES" sz="2000" b="1" dirty="0">
                <a:solidFill>
                  <a:schemeClr val="accent2">
                    <a:lumMod val="40000"/>
                    <a:lumOff val="60000"/>
                  </a:schemeClr>
                </a:solidFill>
                <a:effectLst>
                  <a:outerShdw blurRad="38100" dist="38100" dir="2700000" algn="tl">
                    <a:srgbClr val="000000">
                      <a:alpha val="43137"/>
                    </a:srgbClr>
                  </a:outerShdw>
                </a:effectLst>
              </a:rPr>
              <a:t>B</a:t>
            </a:r>
            <a:r>
              <a:rPr lang="cs-CZ" sz="2000" b="1" dirty="0">
                <a:solidFill>
                  <a:schemeClr val="accent2">
                    <a:lumMod val="40000"/>
                    <a:lumOff val="60000"/>
                  </a:schemeClr>
                </a:solidFill>
                <a:effectLst>
                  <a:outerShdw blurRad="38100" dist="38100" dir="2700000" algn="tl">
                    <a:srgbClr val="000000">
                      <a:alpha val="43137"/>
                    </a:srgbClr>
                  </a:outerShdw>
                </a:effectLst>
              </a:rPr>
              <a:t>Ó</a:t>
            </a:r>
            <a:r>
              <a:rPr lang="es-ES" sz="2000" b="1" dirty="0">
                <a:solidFill>
                  <a:schemeClr val="accent2">
                    <a:lumMod val="40000"/>
                    <a:lumOff val="60000"/>
                  </a:schemeClr>
                </a:solidFill>
                <a:effectLst>
                  <a:outerShdw blurRad="38100" dist="38100" dir="2700000" algn="tl">
                    <a:srgbClr val="000000">
                      <a:alpha val="43137"/>
                    </a:srgbClr>
                  </a:outerShdw>
                </a:effectLst>
              </a:rPr>
              <a:t>RA</a:t>
            </a:r>
            <a:r>
              <a:rPr lang="es-ES" sz="2000" b="1" dirty="0">
                <a:effectLst>
                  <a:outerShdw blurRad="38100" dist="38100" dir="2700000" algn="tl">
                    <a:srgbClr val="000000">
                      <a:alpha val="43137"/>
                    </a:srgbClr>
                  </a:outerShdw>
                </a:effectLst>
              </a:rPr>
              <a:t>. Zastávala dvojí úřad prorokyně a soudkyně</a:t>
            </a:r>
            <a:r>
              <a:rPr lang="cs-CZ" sz="2000" b="1" dirty="0">
                <a:effectLst>
                  <a:outerShdw blurRad="38100" dist="38100" dir="2700000" algn="tl">
                    <a:srgbClr val="000000">
                      <a:alpha val="43137"/>
                    </a:srgbClr>
                  </a:outerShdw>
                </a:effectLst>
              </a:rPr>
              <a:t>          </a:t>
            </a:r>
            <a:r>
              <a:rPr lang="es-ES" sz="2000" b="1" dirty="0">
                <a:effectLst>
                  <a:outerShdw blurRad="38100" dist="38100" dir="2700000" algn="tl">
                    <a:srgbClr val="000000">
                      <a:alpha val="43137"/>
                    </a:srgbClr>
                  </a:outerShdw>
                </a:effectLst>
              </a:rPr>
              <a:t> a vedla lid v boji proti Siserovi ve společnosti B</a:t>
            </a:r>
            <a:r>
              <a:rPr lang="cs-CZ" sz="2000" b="1" dirty="0">
                <a:effectLst>
                  <a:outerShdw blurRad="38100" dist="38100" dir="2700000" algn="tl">
                    <a:srgbClr val="000000">
                      <a:alpha val="43137"/>
                    </a:srgbClr>
                  </a:outerShdw>
                </a:effectLst>
              </a:rPr>
              <a:t>á</a:t>
            </a:r>
            <a:r>
              <a:rPr lang="es-ES" sz="2000" b="1" dirty="0">
                <a:effectLst>
                  <a:outerShdw blurRad="38100" dist="38100" dir="2700000" algn="tl">
                    <a:srgbClr val="000000">
                      <a:alpha val="43137"/>
                    </a:srgbClr>
                  </a:outerShdw>
                </a:effectLst>
              </a:rPr>
              <a:t>raka. Po vítězství zazpívala prorockou píseň chvály</a:t>
            </a:r>
            <a:r>
              <a:rPr lang="cs-CZ" sz="2000" b="1" dirty="0">
                <a:effectLst>
                  <a:outerShdw blurRad="38100" dist="38100" dir="2700000" algn="tl">
                    <a:srgbClr val="000000">
                      <a:alpha val="43137"/>
                    </a:srgbClr>
                  </a:outerShdw>
                </a:effectLst>
              </a:rPr>
              <a:t>                                </a:t>
            </a:r>
            <a:r>
              <a:rPr lang="es-ES" sz="2000" b="1" dirty="0">
                <a:effectLst>
                  <a:outerShdw blurRad="38100" dist="38100" dir="2700000" algn="tl">
                    <a:srgbClr val="000000">
                      <a:alpha val="43137"/>
                    </a:srgbClr>
                  </a:outerShdw>
                </a:effectLst>
              </a:rPr>
              <a:t> (Soudc</a:t>
            </a:r>
            <a:r>
              <a:rPr lang="cs-CZ" sz="2000" b="1" dirty="0">
                <a:effectLst>
                  <a:outerShdw blurRad="38100" dist="38100" dir="2700000" algn="tl">
                    <a:srgbClr val="000000">
                      <a:alpha val="43137"/>
                    </a:srgbClr>
                  </a:outerShdw>
                </a:effectLst>
              </a:rPr>
              <a:t>ů</a:t>
            </a:r>
            <a:r>
              <a:rPr lang="es-ES" sz="2000" b="1" dirty="0">
                <a:effectLst>
                  <a:outerShdw blurRad="38100" dist="38100" dir="2700000" algn="tl">
                    <a:srgbClr val="000000">
                      <a:alpha val="43137"/>
                    </a:srgbClr>
                  </a:outerShdw>
                </a:effectLst>
              </a:rPr>
              <a:t> 4:4-9; 5:1).</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7" y="4412302"/>
            <a:ext cx="3771903"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s-ES" sz="2000" b="1" dirty="0">
                <a:solidFill>
                  <a:schemeClr val="accent4">
                    <a:lumMod val="40000"/>
                    <a:lumOff val="60000"/>
                  </a:schemeClr>
                </a:solidFill>
                <a:effectLst>
                  <a:outerShdw blurRad="38100" dist="38100" dir="2700000" algn="tl">
                    <a:srgbClr val="000000">
                      <a:alpha val="43137"/>
                    </a:srgbClr>
                  </a:outerShdw>
                </a:effectLst>
              </a:rPr>
              <a:t>M</a:t>
            </a:r>
            <a:r>
              <a:rPr lang="cs-CZ" sz="2000" b="1" dirty="0">
                <a:solidFill>
                  <a:schemeClr val="accent4">
                    <a:lumMod val="40000"/>
                    <a:lumOff val="60000"/>
                  </a:schemeClr>
                </a:solidFill>
                <a:effectLst>
                  <a:outerShdw blurRad="38100" dist="38100" dir="2700000" algn="tl">
                    <a:srgbClr val="000000">
                      <a:alpha val="43137"/>
                    </a:srgbClr>
                  </a:outerShdw>
                </a:effectLst>
              </a:rPr>
              <a:t>I</a:t>
            </a:r>
            <a:r>
              <a:rPr lang="es-ES" sz="2000" b="1" dirty="0">
                <a:solidFill>
                  <a:schemeClr val="accent4">
                    <a:lumMod val="40000"/>
                    <a:lumOff val="60000"/>
                  </a:schemeClr>
                </a:solidFill>
                <a:effectLst>
                  <a:outerShdw blurRad="38100" dist="38100" dir="2700000" algn="tl">
                    <a:srgbClr val="000000">
                      <a:alpha val="43137"/>
                    </a:srgbClr>
                  </a:outerShdw>
                </a:effectLst>
              </a:rPr>
              <a:t>R</a:t>
            </a:r>
            <a:r>
              <a:rPr lang="cs-CZ" sz="2000" b="1" dirty="0">
                <a:solidFill>
                  <a:schemeClr val="accent4">
                    <a:lumMod val="40000"/>
                    <a:lumOff val="60000"/>
                  </a:schemeClr>
                </a:solidFill>
                <a:effectLst>
                  <a:outerShdw blurRad="38100" dist="38100" dir="2700000" algn="tl">
                    <a:srgbClr val="000000">
                      <a:alpha val="43137"/>
                    </a:srgbClr>
                  </a:outerShdw>
                </a:effectLst>
              </a:rPr>
              <a:t>JAM</a:t>
            </a:r>
            <a:r>
              <a:rPr lang="es-ES" sz="2000" b="1" dirty="0">
                <a:effectLst>
                  <a:outerShdw blurRad="38100" dist="38100" dir="2700000" algn="tl">
                    <a:srgbClr val="000000">
                      <a:alpha val="43137"/>
                    </a:srgbClr>
                  </a:outerShdw>
                </a:effectLst>
              </a:rPr>
              <a:t>. Jako prorokyně vedla ženy ve zpěvu po překročení Rudého moře. Pomáhala také svým bratrům vést lid během jejich putování </a:t>
            </a:r>
            <a:r>
              <a:rPr lang="cs-CZ" sz="2000" b="1" dirty="0">
                <a:effectLst>
                  <a:outerShdw blurRad="38100" dist="38100" dir="2700000" algn="tl">
                    <a:srgbClr val="000000">
                      <a:alpha val="43137"/>
                    </a:srgbClr>
                  </a:outerShdw>
                </a:effectLst>
              </a:rPr>
              <a:t>na</a:t>
            </a:r>
            <a:r>
              <a:rPr lang="es-ES" sz="2000" b="1" dirty="0">
                <a:effectLst>
                  <a:outerShdw blurRad="38100" dist="38100" dir="2700000" algn="tl">
                    <a:srgbClr val="000000">
                      <a:alpha val="43137"/>
                    </a:srgbClr>
                  </a:outerShdw>
                </a:effectLst>
              </a:rPr>
              <a:t> p</a:t>
            </a:r>
            <a:r>
              <a:rPr lang="cs-CZ" sz="2000" b="1" dirty="0">
                <a:effectLst>
                  <a:outerShdw blurRad="38100" dist="38100" dir="2700000" algn="tl">
                    <a:srgbClr val="000000">
                      <a:alpha val="43137"/>
                    </a:srgbClr>
                  </a:outerShdw>
                </a:effectLst>
              </a:rPr>
              <a:t>ou</a:t>
            </a:r>
            <a:r>
              <a:rPr lang="es-ES" sz="2000" b="1" dirty="0">
                <a:effectLst>
                  <a:outerShdw blurRad="38100" dist="38100" dir="2700000" algn="tl">
                    <a:srgbClr val="000000">
                      <a:alpha val="43137"/>
                    </a:srgbClr>
                  </a:outerShdw>
                </a:effectLst>
              </a:rPr>
              <a:t>š</a:t>
            </a:r>
            <a:r>
              <a:rPr lang="cs-CZ" sz="2000" b="1" dirty="0">
                <a:effectLst>
                  <a:outerShdw blurRad="38100" dist="38100" dir="2700000" algn="tl">
                    <a:srgbClr val="000000">
                      <a:alpha val="43137"/>
                    </a:srgbClr>
                  </a:outerShdw>
                </a:effectLst>
              </a:rPr>
              <a:t>t</a:t>
            </a:r>
            <a:r>
              <a:rPr lang="es-ES" sz="2000" b="1" dirty="0">
                <a:effectLst>
                  <a:outerShdw blurRad="38100" dist="38100" dir="2700000" algn="tl">
                    <a:srgbClr val="000000">
                      <a:alpha val="43137"/>
                    </a:srgbClr>
                  </a:outerShdw>
                </a:effectLst>
              </a:rPr>
              <a:t>i.</a:t>
            </a:r>
            <a:r>
              <a:rPr lang="cs-CZ" sz="2000" b="1" dirty="0">
                <a:effectLst>
                  <a:outerShdw blurRad="38100" dist="38100" dir="2700000" algn="tl">
                    <a:srgbClr val="000000">
                      <a:alpha val="43137"/>
                    </a:srgbClr>
                  </a:outerShdw>
                </a:effectLst>
              </a:rPr>
              <a:t>      2</a:t>
            </a:r>
            <a:r>
              <a:rPr lang="es-ES" sz="2000" b="1" dirty="0">
                <a:effectLst>
                  <a:outerShdw blurRad="38100" dist="38100" dir="2700000" algn="tl">
                    <a:srgbClr val="000000">
                      <a:alpha val="43137"/>
                    </a:srgbClr>
                  </a:outerShdw>
                </a:effectLst>
              </a:rPr>
              <a:t>.</a:t>
            </a:r>
            <a:r>
              <a:rPr lang="cs-CZ" sz="2000" b="1" dirty="0">
                <a:effectLst>
                  <a:outerShdw blurRad="38100" dist="38100" dir="2700000" algn="tl">
                    <a:srgbClr val="000000">
                      <a:alpha val="43137"/>
                    </a:srgbClr>
                  </a:outerShdw>
                </a:effectLst>
              </a:rPr>
              <a:t> Mojžíšova</a:t>
            </a:r>
            <a:r>
              <a:rPr lang="es-ES" sz="2000" b="1" dirty="0">
                <a:effectLst>
                  <a:outerShdw blurRad="38100" dist="38100" dir="2700000" algn="tl">
                    <a:srgbClr val="000000">
                      <a:alpha val="43137"/>
                    </a:srgbClr>
                  </a:outerShdw>
                </a:effectLst>
              </a:rPr>
              <a:t> 15:20; Mic</a:t>
            </a:r>
            <a:r>
              <a:rPr lang="cs-CZ" sz="2000" b="1" dirty="0" err="1">
                <a:effectLst>
                  <a:outerShdw blurRad="38100" dist="38100" dir="2700000" algn="tl">
                    <a:srgbClr val="000000">
                      <a:alpha val="43137"/>
                    </a:srgbClr>
                  </a:outerShdw>
                </a:effectLst>
              </a:rPr>
              <a:t>heáš</a:t>
            </a:r>
            <a:r>
              <a:rPr lang="es-ES" sz="2000" b="1" dirty="0">
                <a:effectLst>
                  <a:outerShdw blurRad="38100" dist="38100" dir="2700000" algn="tl">
                    <a:srgbClr val="000000">
                      <a:alpha val="43137"/>
                    </a:srgbClr>
                  </a:outerShdw>
                </a:effectLst>
              </a:rPr>
              <a:t> 6:4.</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cs-CZ" sz="3600" b="1" dirty="0">
                <a:ln w="0"/>
                <a:solidFill>
                  <a:schemeClr val="bg1"/>
                </a:solidFill>
                <a:effectLst>
                  <a:innerShdw blurRad="63500" dist="50800" dir="13500000">
                    <a:srgbClr val="000000">
                      <a:alpha val="50000"/>
                    </a:srgbClr>
                  </a:innerShdw>
                </a:effectLst>
              </a:rPr>
              <a:t>FALEŠNÍ PROROCI</a:t>
            </a:r>
            <a:endParaRPr lang="es-ES" sz="3600" b="1" dirty="0">
              <a:ln w="0"/>
              <a:solidFill>
                <a:schemeClr val="bg1"/>
              </a:solidFill>
              <a:effectLst>
                <a:innerShdw blurRad="63500" dist="50800" dir="13500000">
                  <a:srgbClr val="000000">
                    <a:alpha val="50000"/>
                  </a:srgbClr>
                </a:innerShdw>
              </a:effectLst>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1" y="516546"/>
            <a:ext cx="11953874" cy="861774"/>
          </a:xfrm>
          <a:prstGeom prst="rect">
            <a:avLst/>
          </a:prstGeom>
          <a:noFill/>
        </p:spPr>
        <p:txBody>
          <a:bodyPr wrap="square">
            <a:spAutoFit/>
          </a:bodyPr>
          <a:lstStyle/>
          <a:p>
            <a:pPr algn="ctr"/>
            <a:r>
              <a:rPr lang="es-E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“Hospodin mi řekl: ‹‹Ti proroci prorokují mým jménem klam. Neposlal jsem je a nepřikázal jsem jim to</a:t>
            </a:r>
            <a:r>
              <a:rPr lang="cs-CZ"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s-E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 nemluvil jsem k nim. Prorokují vám klamné vidění, nicotnou věštbu a lest vlastního srdce››.”</a:t>
            </a:r>
            <a:r>
              <a:rPr lang="cs-CZ"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s-E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a:t>
            </a:r>
            <a:r>
              <a:rPr lang="cs-CZ" sz="1400"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iáš</a:t>
            </a:r>
            <a:r>
              <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707886"/>
          </a:xfrm>
          <a:prstGeom prst="rect">
            <a:avLst/>
          </a:prstGeom>
          <a:noFill/>
        </p:spPr>
        <p:txBody>
          <a:bodyPr wrap="square" rtlCol="0">
            <a:spAutoFit/>
          </a:bodyPr>
          <a:lstStyle/>
          <a:p>
            <a:pPr>
              <a:spcBef>
                <a:spcPts val="600"/>
              </a:spcBef>
            </a:pPr>
            <a:r>
              <a:rPr lang="es-ES" sz="2000" b="1" dirty="0"/>
              <a:t>Ne všichni, kdo prorokovali, tak učinili proto, že obdrželi Boží poselství (Jer</a:t>
            </a:r>
            <a:r>
              <a:rPr lang="cs-CZ" sz="2000" b="1" dirty="0" err="1"/>
              <a:t>emjáš</a:t>
            </a:r>
            <a:r>
              <a:rPr lang="es-ES" sz="2000" b="1" dirty="0"/>
              <a:t> 14:14). Jaké bylo jejich poselství a proč ho předali?</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955217300"/>
              </p:ext>
            </p:extLst>
          </p:nvPr>
        </p:nvGraphicFramePr>
        <p:xfrm>
          <a:off x="391827" y="2197030"/>
          <a:ext cx="7629526"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es-ES" sz="2000" b="1" dirty="0"/>
              <a:t>Proč by někdo chtěl říct, že mluví jménem Boha, když ví, že to není pravda? Sebeklam? Touha po uznání, ekonomickém nebo jiném zisku?</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es-ES" sz="2000" b="1" dirty="0"/>
              <a:t>Pravý prorok vždy varuje před nebezpečím hříchu a povzbuzuje lidi, aby byli věrní bez ohledu na následky.</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es-ES" sz="2000" b="1" dirty="0">
                <a:solidFill>
                  <a:prstClr val="black"/>
                </a:solidFill>
              </a:rPr>
              <a:t>Nejsmutnější na falešných prorocích je, že jsou lidé, kteří je slyší a následují. Líbí se jim, co říkají, protože to nevyžaduje úsilí a ani to nevyvolává jejich svědomí. Ale následovat jejich cestu vede jen ke smrti.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1038033"/>
            <a:ext cx="7400925" cy="4401205"/>
          </a:xfrm>
          <a:prstGeom prst="rect">
            <a:avLst/>
          </a:prstGeom>
          <a:noFill/>
        </p:spPr>
        <p:txBody>
          <a:bodyPr wrap="square">
            <a:spAutoFit/>
          </a:bodyPr>
          <a:lstStyle/>
          <a:p>
            <a:pPr>
              <a:spcBef>
                <a:spcPts val="600"/>
              </a:spcBef>
            </a:pPr>
            <a:r>
              <a:rPr lang="es-ES" sz="2800" b="1" dirty="0">
                <a:solidFill>
                  <a:srgbClr val="522E00"/>
                </a:solidFill>
                <a:latin typeface="Constantia" panose="02030602050306030303" pitchFamily="18" charset="0"/>
              </a:rPr>
              <a:t>“Žádný z apoštolů a proroků nikdy netvrdil, že je bez hříchu. Lidé, kteří byli Bohu nejblíže, kteří by raději obětovali svůj život, než by se vědomě dopustili něčeho zlého, lidé, které Bůh poctil zvláštním zjevením a mocí, vyznávali, že jejich povaha je hříšná. Nedůvěřovali sami sobě, neprohlašovali, že jsou sami o sobě spravedliví, ale cele se spoléhali na Kristo</a:t>
            </a:r>
            <a:r>
              <a:rPr lang="cs-CZ" sz="2800" b="1" dirty="0">
                <a:solidFill>
                  <a:srgbClr val="522E00"/>
                </a:solidFill>
                <a:latin typeface="Constantia" panose="02030602050306030303" pitchFamily="18" charset="0"/>
              </a:rPr>
              <a:t>-</a:t>
            </a:r>
            <a:r>
              <a:rPr lang="es-ES" sz="2800" b="1" dirty="0">
                <a:solidFill>
                  <a:srgbClr val="522E00"/>
                </a:solidFill>
                <a:latin typeface="Constantia" panose="02030602050306030303" pitchFamily="18" charset="0"/>
              </a:rPr>
              <a:t>vu spravedlnost”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5889239" y="5981199"/>
            <a:ext cx="4109651" cy="338554"/>
          </a:xfrm>
          <a:prstGeom prst="rect">
            <a:avLst/>
          </a:prstGeom>
          <a:noFill/>
        </p:spPr>
        <p:txBody>
          <a:bodyPr wrap="none" rtlCol="0">
            <a:spAutoFit/>
          </a:bodyPr>
          <a:lstStyle/>
          <a:p>
            <a:pPr algn="r"/>
            <a:r>
              <a:rPr lang="cs-CZ" sz="1600" b="1" dirty="0">
                <a:solidFill>
                  <a:srgbClr val="522E00"/>
                </a:solidFill>
              </a:rPr>
              <a:t>(</a:t>
            </a:r>
            <a:r>
              <a:rPr lang="es-ES" sz="1600" b="1" dirty="0">
                <a:solidFill>
                  <a:srgbClr val="522E00"/>
                </a:solidFill>
              </a:rPr>
              <a:t>E. G. W.</a:t>
            </a:r>
            <a:r>
              <a:rPr lang="cs-CZ" sz="1600" b="1" dirty="0">
                <a:solidFill>
                  <a:srgbClr val="522E00"/>
                </a:solidFill>
              </a:rPr>
              <a:t>: Poslové naděje a lásky strana 32</a:t>
            </a:r>
            <a:r>
              <a:rPr lang="es-ES" sz="1600" b="1" dirty="0">
                <a:solidFill>
                  <a:srgbClr val="522E00"/>
                </a:solidFill>
              </a:rPr>
              <a:t>)</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s-ES" sz="3600" b="1" dirty="0">
                <a:ln w="6600">
                  <a:solidFill>
                    <a:srgbClr val="F85C84"/>
                  </a:solidFill>
                  <a:prstDash val="solid"/>
                </a:ln>
                <a:solidFill>
                  <a:srgbClr val="FFFFFF"/>
                </a:solidFill>
                <a:effectLst>
                  <a:outerShdw dist="38100" dir="2700000" algn="tl" rotWithShape="0">
                    <a:srgbClr val="F85C84"/>
                  </a:outerShdw>
                </a:effectLst>
              </a:rPr>
              <a:t>PŘÍLOHA:</a:t>
            </a:r>
            <a:r>
              <a:rPr lang="es-ES" sz="3600" b="1" dirty="0">
                <a:ln w="6600">
                  <a:solidFill>
                    <a:schemeClr val="accent2"/>
                  </a:solidFill>
                  <a:prstDash val="solid"/>
                </a:ln>
                <a:solidFill>
                  <a:srgbClr val="FFFFFF"/>
                </a:solidFill>
                <a:effectLst>
                  <a:outerShdw dist="38100" dir="2700000" algn="tl" rotWithShape="0">
                    <a:schemeClr val="accent2"/>
                  </a:outerShdw>
                </a:effectLst>
              </a:rPr>
              <a:t> PROROCKÉ VOLÁNÍ ELLEN G. WHITE</a:t>
            </a:r>
            <a:r>
              <a:rPr lang="cs-CZ" sz="3600" b="1" dirty="0">
                <a:ln w="6600">
                  <a:solidFill>
                    <a:schemeClr val="accent2"/>
                  </a:solidFill>
                  <a:prstDash val="solid"/>
                </a:ln>
                <a:solidFill>
                  <a:srgbClr val="FFFFFF"/>
                </a:solidFill>
                <a:effectLst>
                  <a:outerShdw dist="38100" dir="2700000" algn="tl" rotWithShape="0">
                    <a:schemeClr val="accent2"/>
                  </a:outerShdw>
                </a:effectLst>
              </a:rPr>
              <a:t>OVÉ</a:t>
            </a:r>
            <a:endParaRPr lang="es-ES"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718185"/>
            <a:ext cx="9124950" cy="1015663"/>
          </a:xfrm>
          <a:prstGeom prst="rect">
            <a:avLst/>
          </a:prstGeom>
          <a:noFill/>
        </p:spPr>
        <p:txBody>
          <a:bodyPr wrap="square" rtlCol="0">
            <a:spAutoFit/>
          </a:bodyPr>
          <a:lstStyle/>
          <a:p>
            <a:pPr>
              <a:spcBef>
                <a:spcPts val="600"/>
              </a:spcBef>
            </a:pPr>
            <a:r>
              <a:rPr lang="es-ES" sz="2000" b="1" dirty="0"/>
              <a:t>Po svém prvním vidění se </a:t>
            </a:r>
            <a:r>
              <a:rPr lang="cs-CZ" sz="2000" b="1" dirty="0"/>
              <a:t>Ellen</a:t>
            </a:r>
            <a:r>
              <a:rPr lang="es-ES" sz="2000" b="1" dirty="0"/>
              <a:t> necítila ochotná vykonávat své prorocké služebnictví. Se špatným zdravím a malým formálním vzděláním se sedmnáctiletá cítila nehodná a neschopná plnit své povolání.</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932039"/>
            <a:ext cx="3733799" cy="2246769"/>
          </a:xfrm>
          <a:prstGeom prst="rect">
            <a:avLst/>
          </a:prstGeom>
          <a:noFill/>
        </p:spPr>
        <p:txBody>
          <a:bodyPr wrap="square">
            <a:spAutoFit/>
          </a:bodyPr>
          <a:lstStyle/>
          <a:p>
            <a:pPr>
              <a:spcBef>
                <a:spcPts val="600"/>
              </a:spcBef>
            </a:pPr>
            <a:r>
              <a:rPr lang="es-ES" sz="2000" b="1" dirty="0"/>
              <a:t>Je</a:t>
            </a:r>
            <a:r>
              <a:rPr lang="cs-CZ" sz="2000" b="1" dirty="0"/>
              <a:t>jí</a:t>
            </a:r>
            <a:r>
              <a:rPr lang="es-ES" sz="2000" b="1" dirty="0"/>
              <a:t> služba byla klíčová při zakládání adventistického zdravotního a vzdělávacího systému, zanechala přibližně 100 000 stran inspirovaných spisů, jež nadále předávají božské učení po celém světě.</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734121"/>
            <a:ext cx="9124949" cy="1015663"/>
          </a:xfrm>
          <a:prstGeom prst="rect">
            <a:avLst/>
          </a:prstGeom>
          <a:noFill/>
        </p:spPr>
        <p:txBody>
          <a:bodyPr wrap="square">
            <a:spAutoFit/>
          </a:bodyPr>
          <a:lstStyle/>
          <a:p>
            <a:pPr lvl="0">
              <a:spcBef>
                <a:spcPts val="600"/>
              </a:spcBef>
              <a:defRPr/>
            </a:pPr>
            <a:r>
              <a:rPr lang="es-ES" sz="2000" b="1" dirty="0">
                <a:solidFill>
                  <a:prstClr val="black"/>
                </a:solidFill>
              </a:rPr>
              <a:t>Za méně než dvacet let, po obdržení mnoha vizí a podpoře svého manžela Jamese Whitea, pomohla položit základy Církve adventistů sedmého dne (oficiálně založené v roce 1863).</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733848"/>
            <a:ext cx="9124949" cy="1015663"/>
          </a:xfrm>
          <a:prstGeom prst="rect">
            <a:avLst/>
          </a:prstGeom>
          <a:noFill/>
        </p:spPr>
        <p:txBody>
          <a:bodyPr wrap="square">
            <a:spAutoFit/>
          </a:bodyPr>
          <a:lstStyle/>
          <a:p>
            <a:pPr lvl="0">
              <a:spcBef>
                <a:spcPts val="600"/>
              </a:spcBef>
              <a:defRPr/>
            </a:pPr>
            <a:r>
              <a:rPr lang="es-ES" sz="2000" b="1" dirty="0">
                <a:solidFill>
                  <a:prstClr val="black"/>
                </a:solidFill>
              </a:rPr>
              <a:t>Týden po svém prvním vidění měla druhé vidění, ve kterém byla varována před problémy, kterým bude čelit. Po mnoha modlitbách a povzbuzení několika bratry El</a:t>
            </a:r>
            <a:r>
              <a:rPr lang="cs-CZ" sz="2000" b="1" dirty="0">
                <a:solidFill>
                  <a:prstClr val="black"/>
                </a:solidFill>
              </a:rPr>
              <a:t>l</a:t>
            </a:r>
            <a:r>
              <a:rPr lang="es-ES" sz="2000" b="1" dirty="0">
                <a:solidFill>
                  <a:prstClr val="black"/>
                </a:solidFill>
              </a:rPr>
              <a:t>en nakonec přijala své povolání.</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648</TotalTime>
  <Words>1198</Words>
  <Application>Microsoft Office PowerPoint</Application>
  <PresentationFormat>Panorámica</PresentationFormat>
  <Paragraphs>60</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Aptos</vt:lpstr>
      <vt:lpstr>Comic Sans MS</vt:lpstr>
      <vt:lpstr>Constantia</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Isabel Laveda</cp:lastModifiedBy>
  <cp:revision>125</cp:revision>
  <dcterms:created xsi:type="dcterms:W3CDTF">2026-09-19T14:53:33Z</dcterms:created>
  <dcterms:modified xsi:type="dcterms:W3CDTF">2026-09-22T15:54:10Z</dcterms:modified>
</cp:coreProperties>
</file>