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300" r:id="rId3"/>
    <p:sldId id="258" r:id="rId4"/>
    <p:sldId id="295" r:id="rId5"/>
    <p:sldId id="299" r:id="rId6"/>
    <p:sldId id="261" r:id="rId7"/>
    <p:sldId id="296" r:id="rId8"/>
    <p:sldId id="263" r:id="rId9"/>
    <p:sldId id="297" r:id="rId10"/>
    <p:sldId id="264" r:id="rId11"/>
    <p:sldId id="293" r:id="rId12"/>
    <p:sldId id="291"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C4C"/>
    <a:srgbClr val="1F6D99"/>
    <a:srgbClr val="40A2D8"/>
    <a:srgbClr val="A97B92"/>
    <a:srgbClr val="5D7F63"/>
    <a:srgbClr val="5F3B1F"/>
    <a:srgbClr val="FFCC00"/>
    <a:srgbClr val="FDB273"/>
    <a:srgbClr val="5028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es-ES" sz="2000" b="1" dirty="0">
              <a:effectLst>
                <a:outerShdw blurRad="38100" dist="38100" dir="2700000" algn="tl">
                  <a:srgbClr val="000000"/>
                </a:outerShdw>
              </a:effectLst>
            </a:rPr>
            <a:t>Svědč</a:t>
          </a:r>
          <a:r>
            <a:rPr lang="cs-CZ" sz="2000" b="1" dirty="0" err="1">
              <a:effectLst>
                <a:outerShdw blurRad="38100" dist="38100" dir="2700000" algn="tl">
                  <a:srgbClr val="000000"/>
                </a:outerShdw>
              </a:effectLst>
            </a:rPr>
            <a:t>ili</a:t>
          </a:r>
          <a:r>
            <a:rPr lang="es-ES" sz="2000" b="1" dirty="0">
              <a:effectLst>
                <a:outerShdw blurRad="38100" dist="38100" dir="2700000" algn="tl">
                  <a:srgbClr val="000000"/>
                </a:outerShdw>
              </a:effectLst>
            </a:rPr>
            <a:t> </a:t>
          </a:r>
          <a:r>
            <a:rPr lang="cs-CZ" sz="2000" b="1" dirty="0">
              <a:effectLst>
                <a:outerShdw blurRad="38100" dist="38100" dir="2700000" algn="tl">
                  <a:srgbClr val="000000"/>
                </a:outerShdw>
              </a:effectLst>
            </a:rPr>
            <a:t>                       </a:t>
          </a:r>
          <a:r>
            <a:rPr lang="es-ES" sz="2000" b="1" dirty="0">
              <a:effectLst>
                <a:outerShdw blurRad="38100" dist="38100" dir="2700000" algn="tl">
                  <a:srgbClr val="000000"/>
                </a:outerShdw>
              </a:effectLst>
            </a:rPr>
            <a:t>o Ježíši</a:t>
          </a:r>
          <a:endParaRPr lang="es-ES" sz="200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es-ES" sz="2000" b="1" dirty="0"/>
            <a:t>Jejich hlavním posláním bylo ukázat lidem Ježíše</a:t>
          </a:r>
          <a:endParaRPr lang="es-ES" sz="200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es-ES" sz="2000" b="1" dirty="0">
              <a:effectLst>
                <a:outerShdw blurRad="38100" dist="38100" dir="2700000" algn="tl">
                  <a:srgbClr val="000000"/>
                </a:outerShdw>
              </a:effectLst>
            </a:rPr>
            <a:t>Ozn</a:t>
          </a:r>
          <a:r>
            <a:rPr lang="cs-CZ" sz="2000" b="1" dirty="0">
              <a:effectLst>
                <a:outerShdw blurRad="38100" dist="38100" dir="2700000" algn="tl">
                  <a:srgbClr val="000000"/>
                </a:outerShdw>
              </a:effectLst>
            </a:rPr>
            <a:t>a</a:t>
          </a:r>
          <a:r>
            <a:rPr lang="es-ES" sz="2000" b="1" dirty="0">
              <a:effectLst>
                <a:outerShdw blurRad="38100" dist="38100" dir="2700000" algn="tl">
                  <a:srgbClr val="000000"/>
                </a:outerShdw>
              </a:effectLst>
            </a:rPr>
            <a:t>m</a:t>
          </a:r>
          <a:r>
            <a:rPr lang="cs-CZ" sz="2000" b="1" dirty="0" err="1">
              <a:effectLst>
                <a:outerShdw blurRad="38100" dist="38100" dir="2700000" algn="tl">
                  <a:srgbClr val="000000"/>
                </a:outerShdw>
              </a:effectLst>
            </a:rPr>
            <a:t>ovali</a:t>
          </a:r>
          <a:r>
            <a:rPr lang="es-ES" sz="2000" b="1" dirty="0">
              <a:effectLst>
                <a:outerShdw blurRad="38100" dist="38100" dir="2700000" algn="tl">
                  <a:srgbClr val="000000"/>
                </a:outerShdw>
              </a:effectLst>
            </a:rPr>
            <a:t> budoucnosti</a:t>
          </a:r>
          <a:endParaRPr lang="es-ES" sz="200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es-ES" sz="2000" b="1" kern="1200" dirty="0">
              <a:latin typeface="Aptos" panose="02110004020202020204"/>
              <a:ea typeface="+mn-ea"/>
              <a:cs typeface="+mn-cs"/>
            </a:rPr>
            <a:t>Odhalili události, které sahají až</a:t>
          </a:r>
          <a:r>
            <a:rPr lang="cs-CZ" sz="2000" b="1" kern="1200" dirty="0">
              <a:latin typeface="Aptos" panose="02110004020202020204"/>
              <a:ea typeface="+mn-ea"/>
              <a:cs typeface="+mn-cs"/>
            </a:rPr>
            <a:t>                 </a:t>
          </a:r>
          <a:r>
            <a:rPr lang="es-ES" sz="2000" b="1" kern="1200" dirty="0">
              <a:latin typeface="Aptos" panose="02110004020202020204"/>
              <a:ea typeface="+mn-ea"/>
              <a:cs typeface="+mn-cs"/>
            </a:rPr>
            <a:t> do současnosti</a:t>
          </a: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cs-CZ" sz="2000" b="1" dirty="0">
              <a:effectLst>
                <a:outerShdw blurRad="38100" dist="38100" dir="2700000" algn="tl">
                  <a:srgbClr val="000000"/>
                </a:outerShdw>
              </a:effectLst>
            </a:rPr>
            <a:t>Budovali</a:t>
          </a:r>
          <a:endParaRPr lang="es-ES" sz="200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cs-CZ" sz="2000" b="1" dirty="0"/>
            <a:t>Stavěli pevnou církev</a:t>
          </a:r>
          <a:r>
            <a:rPr lang="es-ES" sz="2000" b="1" dirty="0"/>
            <a:t>, kter</a:t>
          </a:r>
          <a:r>
            <a:rPr lang="cs-CZ" sz="2000" b="1" dirty="0"/>
            <a:t>á</a:t>
          </a:r>
          <a:r>
            <a:rPr lang="es-ES" sz="2000" b="1" dirty="0"/>
            <a:t> odolá útokům nepřítele</a:t>
          </a:r>
          <a:endParaRPr lang="es-ES" sz="200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cs-CZ" sz="2000" b="1" dirty="0">
              <a:effectLst>
                <a:outerShdw blurRad="38100" dist="38100" dir="2700000" algn="tl">
                  <a:srgbClr val="000000"/>
                </a:outerShdw>
              </a:effectLst>
            </a:rPr>
            <a:t>Povzbuzovali</a:t>
          </a:r>
          <a:endParaRPr lang="es-ES" sz="200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cs-CZ" sz="2000" b="1" dirty="0"/>
            <a:t>Vyznávali hříchy a vedli lidi k pokání</a:t>
          </a:r>
          <a:endParaRPr lang="es-ES" sz="200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s-ES" sz="2000" b="1" dirty="0">
              <a:effectLst>
                <a:outerShdw blurRad="38100" dist="38100" dir="2700000" algn="tl">
                  <a:srgbClr val="000000"/>
                </a:outerShdw>
              </a:effectLst>
            </a:rPr>
            <a:t>Utěšov</a:t>
          </a:r>
          <a:r>
            <a:rPr lang="cs-CZ" sz="2000" b="1" dirty="0" err="1">
              <a:effectLst>
                <a:outerShdw blurRad="38100" dist="38100" dir="2700000" algn="tl">
                  <a:srgbClr val="000000"/>
                </a:outerShdw>
              </a:effectLst>
            </a:rPr>
            <a:t>ali</a:t>
          </a:r>
          <a:endParaRPr lang="es-ES" sz="200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es-ES" sz="2000" b="1" dirty="0"/>
            <a:t>Jud</a:t>
          </a:r>
          <a:r>
            <a:rPr lang="cs-CZ" sz="2000" b="1" dirty="0"/>
            <a:t>a</a:t>
          </a:r>
          <a:r>
            <a:rPr lang="es-ES" sz="2000" b="1" dirty="0"/>
            <a:t> a Silas byli </a:t>
          </a:r>
          <a:r>
            <a:rPr lang="cs-CZ" sz="2000" b="1" dirty="0"/>
            <a:t>                   </a:t>
          </a:r>
          <a:r>
            <a:rPr lang="es-ES" sz="2000" b="1" dirty="0"/>
            <a:t>do </a:t>
          </a:r>
          <a:r>
            <a:rPr lang="cs-CZ" sz="2000" b="1" dirty="0"/>
            <a:t>sbor</a:t>
          </a:r>
          <a:r>
            <a:rPr lang="es-ES" sz="2000" b="1" dirty="0"/>
            <a:t>ů posláni právě za tímto účelem</a:t>
          </a:r>
          <a:endParaRPr lang="es-ES" sz="200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es-ES" sz="2000" b="1" dirty="0">
              <a:effectLst>
                <a:outerShdw blurRad="38100" dist="38100" dir="2700000" algn="tl">
                  <a:srgbClr val="000000"/>
                </a:outerShdw>
              </a:effectLst>
            </a:rPr>
            <a:t>Jsou to lidé poslaní Bohem </a:t>
          </a:r>
          <a:r>
            <a:rPr lang="es-ES" sz="1800" b="1" dirty="0">
              <a:effectLst>
                <a:outerShdw blurRad="38100" dist="38100" dir="2700000" algn="tl">
                  <a:srgbClr val="000000"/>
                </a:outerShdw>
              </a:effectLst>
            </a:rPr>
            <a:t>(Lukáš 11:49)</a:t>
          </a:r>
          <a:endParaRPr lang="es-ES" sz="180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s-ES" sz="2000">
            <a:effectLst>
              <a:outerShdw blurRad="38100" dist="38100" dir="2700000" algn="tl">
                <a:srgbClr val="000000"/>
              </a:outerShdw>
            </a:effectLst>
          </a:endParaRPr>
        </a:p>
      </dgm:t>
    </dgm:pt>
    <dgm:pt modelId="{CD7CD61B-2C7B-400C-824B-D8FE0561CC60}">
      <dgm:prSet custT="1"/>
      <dgm:spPr/>
      <dgm:t>
        <a:bodyPr/>
        <a:lstStyle/>
        <a:p>
          <a:r>
            <a:rPr lang="es-ES" sz="2000" b="1" dirty="0">
              <a:effectLst>
                <a:outerShdw blurRad="38100" dist="38100" dir="2700000" algn="tl">
                  <a:srgbClr val="000000"/>
                </a:outerShdw>
              </a:effectLst>
            </a:rPr>
            <a:t>Přijímají dary, aby vedli církev</a:t>
          </a:r>
          <a:r>
            <a:rPr lang="es-ES" sz="1800" b="1" dirty="0">
              <a:effectLst>
                <a:outerShdw blurRad="38100" dist="38100" dir="2700000" algn="tl">
                  <a:srgbClr val="000000"/>
                </a:outerShdw>
              </a:effectLst>
            </a:rPr>
            <a:t> (1 Kor. 12:28-29;</a:t>
          </a:r>
          <a:r>
            <a:rPr lang="cs-CZ" sz="1800" b="1" dirty="0">
              <a:effectLst>
                <a:outerShdw blurRad="38100" dist="38100" dir="2700000" algn="tl">
                  <a:srgbClr val="000000"/>
                </a:outerShdw>
              </a:effectLst>
            </a:rPr>
            <a:t>                     </a:t>
          </a:r>
          <a:r>
            <a:rPr lang="es-ES" sz="1800" b="1" dirty="0">
              <a:effectLst>
                <a:outerShdw blurRad="38100" dist="38100" dir="2700000" algn="tl">
                  <a:srgbClr val="000000"/>
                </a:outerShdw>
              </a:effectLst>
            </a:rPr>
            <a:t> Ef. 4:11-12)</a:t>
          </a:r>
          <a:endParaRPr lang="es-ES" sz="180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s-ES" sz="2000">
            <a:effectLst>
              <a:outerShdw blurRad="38100" dist="38100" dir="2700000" algn="tl">
                <a:srgbClr val="000000"/>
              </a:outerShdw>
            </a:effectLst>
          </a:endParaRPr>
        </a:p>
      </dgm:t>
    </dgm:pt>
    <dgm:pt modelId="{1360EC5C-97ED-448D-8A55-CF3C666FE23C}">
      <dgm:prSet custT="1"/>
      <dgm:spPr/>
      <dgm:t>
        <a:bodyPr/>
        <a:lstStyle/>
        <a:p>
          <a:r>
            <a:rPr lang="es-ES" sz="2000" b="1" dirty="0">
              <a:effectLst>
                <a:outerShdw blurRad="38100" dist="38100" dir="2700000" algn="tl">
                  <a:srgbClr val="000000"/>
                </a:outerShdw>
              </a:effectLst>
            </a:rPr>
            <a:t>Jsou základem církve</a:t>
          </a:r>
          <a:r>
            <a:rPr lang="cs-CZ" sz="2000" b="1" dirty="0">
              <a:effectLst>
                <a:outerShdw blurRad="38100" dist="38100" dir="2700000" algn="tl">
                  <a:srgbClr val="000000"/>
                </a:outerShdw>
              </a:effectLst>
            </a:rPr>
            <a:t>                     </a:t>
          </a:r>
          <a:r>
            <a:rPr lang="es-ES" sz="2000" b="1" dirty="0">
              <a:effectLst>
                <a:outerShdw blurRad="38100" dist="38100" dir="2700000" algn="tl">
                  <a:srgbClr val="000000"/>
                </a:outerShdw>
              </a:effectLst>
            </a:rPr>
            <a:t> (Ef 2:20)</a:t>
          </a:r>
          <a:endParaRPr lang="es-ES" sz="200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s-ES" sz="2000">
            <a:effectLst>
              <a:outerShdw blurRad="38100" dist="38100" dir="2700000" algn="tl">
                <a:srgbClr val="000000"/>
              </a:outerShdw>
            </a:effectLst>
          </a:endParaRPr>
        </a:p>
      </dgm:t>
    </dgm:pt>
    <dgm:pt modelId="{F218769F-D67D-4433-AC42-BB56B6FAA3F8}">
      <dgm:prSet custT="1"/>
      <dgm:spPr/>
      <dgm:t>
        <a:bodyPr/>
        <a:lstStyle/>
        <a:p>
          <a:r>
            <a:rPr lang="es-ES" sz="2000" b="1" dirty="0">
              <a:effectLst>
                <a:outerShdw blurRad="38100" dist="38100" dir="2700000" algn="tl">
                  <a:srgbClr val="000000"/>
                </a:outerShdw>
              </a:effectLst>
            </a:rPr>
            <a:t>Přijímají zjevení </a:t>
          </a:r>
          <a:r>
            <a:rPr lang="cs-CZ" sz="2000" b="1" dirty="0">
              <a:effectLst>
                <a:outerShdw blurRad="38100" dist="38100" dir="2700000" algn="tl">
                  <a:srgbClr val="000000"/>
                </a:outerShdw>
              </a:effectLst>
            </a:rPr>
            <a:t>                  </a:t>
          </a:r>
          <a:r>
            <a:rPr lang="es-ES" sz="2000" b="1" dirty="0">
              <a:effectLst>
                <a:outerShdw blurRad="38100" dist="38100" dir="2700000" algn="tl">
                  <a:srgbClr val="000000"/>
                </a:outerShdw>
              </a:effectLst>
            </a:rPr>
            <a:t>(Ef. 3:5)</a:t>
          </a:r>
          <a:endParaRPr lang="es-ES" sz="200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s-ES" sz="200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es-ES" sz="2000" b="1" dirty="0">
              <a:effectLst>
                <a:outerShdw blurRad="38100" dist="38100" dir="2700000" algn="tl">
                  <a:srgbClr val="000000"/>
                </a:outerShdw>
              </a:effectLst>
            </a:rPr>
            <a:t>Radují se</a:t>
          </a:r>
          <a:r>
            <a:rPr lang="cs-CZ" sz="2000" b="1" dirty="0">
              <a:effectLst>
                <a:outerShdw blurRad="38100" dist="38100" dir="2700000" algn="tl">
                  <a:srgbClr val="000000"/>
                </a:outerShdw>
              </a:effectLst>
            </a:rPr>
            <a:t>           </a:t>
          </a:r>
          <a:r>
            <a:rPr lang="es-ES" sz="2000" b="1" dirty="0">
              <a:effectLst>
                <a:outerShdw blurRad="38100" dist="38100" dir="2700000" algn="tl">
                  <a:srgbClr val="000000"/>
                </a:outerShdw>
              </a:effectLst>
            </a:rPr>
            <a:t> ze spravedl</a:t>
          </a:r>
          <a:r>
            <a:rPr lang="cs-CZ" sz="2000" b="1" dirty="0">
              <a:effectLst>
                <a:outerShdw blurRad="38100" dist="38100" dir="2700000" algn="tl">
                  <a:srgbClr val="000000"/>
                </a:outerShdw>
              </a:effectLst>
            </a:rPr>
            <a:t>- </a:t>
          </a:r>
          <a:r>
            <a:rPr lang="es-ES" sz="2000" b="1" dirty="0">
              <a:effectLst>
                <a:outerShdw blurRad="38100" dist="38100" dir="2700000" algn="tl">
                  <a:srgbClr val="000000"/>
                </a:outerShdw>
              </a:effectLst>
            </a:rPr>
            <a:t>nost</a:t>
          </a:r>
          <a:r>
            <a:rPr lang="cs-CZ" sz="2000" b="1" dirty="0">
              <a:effectLst>
                <a:outerShdw blurRad="38100" dist="38100" dir="2700000" algn="tl">
                  <a:srgbClr val="000000"/>
                </a:outerShdw>
              </a:effectLst>
            </a:rPr>
            <a:t>i                  </a:t>
          </a:r>
          <a:r>
            <a:rPr lang="es-ES" sz="2000" b="1" dirty="0">
              <a:effectLst>
                <a:outerShdw blurRad="38100" dist="38100" dir="2700000" algn="tl">
                  <a:srgbClr val="000000"/>
                </a:outerShdw>
              </a:effectLst>
            </a:rPr>
            <a:t> </a:t>
          </a:r>
          <a:r>
            <a:rPr lang="es-ES" sz="1600" b="1" dirty="0">
              <a:effectLst>
                <a:outerShdw blurRad="38100" dist="38100" dir="2700000" algn="tl">
                  <a:srgbClr val="000000"/>
                </a:outerShdw>
              </a:effectLst>
            </a:rPr>
            <a:t>(Zjevení 18:20)</a:t>
          </a:r>
          <a:endParaRPr lang="es-ES" sz="160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15856">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es-ES" sz="2400" b="1" spc="600" dirty="0">
              <a:effectLst>
                <a:outerShdw blurRad="38100" dist="38100" dir="2700000" algn="tl">
                  <a:srgbClr val="000000">
                    <a:alpha val="43137"/>
                  </a:srgbClr>
                </a:outerShdw>
              </a:effectLst>
            </a:rPr>
            <a:t>TIMOTEO</a:t>
          </a:r>
          <a:r>
            <a:rPr lang="cs-CZ" sz="2400" b="1" spc="600" dirty="0">
              <a:effectLst>
                <a:outerShdw blurRad="38100" dist="38100" dir="2700000" algn="tl">
                  <a:srgbClr val="000000">
                    <a:alpha val="43137"/>
                  </a:srgbClr>
                </a:outerShdw>
              </a:effectLst>
            </a:rPr>
            <a:t>US</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s-ES" sz="2000" b="1" dirty="0"/>
            <a:t>Jeho povolání ke službě bylo prorokováno </a:t>
          </a:r>
          <a:r>
            <a:rPr lang="cs-CZ" sz="2000" b="1" dirty="0"/>
            <a:t>            </a:t>
          </a:r>
          <a:r>
            <a:rPr lang="es-ES" sz="2000" b="1" dirty="0"/>
            <a:t>(1 Tim 1:18). Spoluautorem s Pavlem byly listy: 2. Korintským (2. Korintským 1:1); Filipským (Filipským 1:1); Koloským (Kol 1:1); 1. Tesalonickým (1. Tesalonickým 1:1); </a:t>
          </a:r>
          <a:r>
            <a:rPr lang="cs-CZ" sz="2000" b="1" dirty="0"/>
            <a:t>                     </a:t>
          </a:r>
          <a:r>
            <a:rPr lang="es-ES" sz="2000" b="1" dirty="0"/>
            <a:t>2. Tesalonickým (2. Tesalonickým 1:1); </a:t>
          </a:r>
          <a:r>
            <a:rPr lang="cs-CZ" sz="2000" b="1" dirty="0"/>
            <a:t>                    </a:t>
          </a:r>
          <a:r>
            <a:rPr lang="es-ES" sz="2000" b="1" dirty="0"/>
            <a:t>a Filemonovi (Filipským 1:1).</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es-ES" sz="2400" b="1" spc="600" dirty="0">
              <a:effectLst>
                <a:outerShdw blurRad="38100" dist="38100" dir="2700000" algn="tl">
                  <a:srgbClr val="000000">
                    <a:alpha val="43137"/>
                  </a:srgbClr>
                </a:outerShdw>
              </a:effectLst>
            </a:rPr>
            <a:t>TIT</a:t>
          </a:r>
          <a:r>
            <a:rPr lang="cs-CZ" sz="2400" b="1" spc="600" dirty="0">
              <a:effectLst>
                <a:outerShdw blurRad="38100" dist="38100" dir="2700000" algn="tl">
                  <a:srgbClr val="000000">
                    <a:alpha val="43137"/>
                  </a:srgbClr>
                </a:outerShdw>
              </a:effectLst>
            </a:rPr>
            <a:t>US</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s-ES" sz="2000" b="1" dirty="0"/>
            <a:t>Plnil několik prorockých funkcí, jako je vzdělování (2 Kor 8:6); napomínání (Titovi 2:6, 9, 15); a útěcha (2. Korintským 7:13)</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Jejich hlavním posláním bylo ukázat lidem Ježíše</a:t>
          </a:r>
          <a:endParaRPr lang="es-ES" sz="2000" kern="120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Svědč</a:t>
          </a:r>
          <a:r>
            <a:rPr lang="cs-CZ" sz="2000" b="1" kern="1200" dirty="0" err="1">
              <a:effectLst>
                <a:outerShdw blurRad="38100" dist="38100" dir="2700000" algn="tl">
                  <a:srgbClr val="000000"/>
                </a:outerShdw>
              </a:effectLst>
            </a:rPr>
            <a:t>ili</a:t>
          </a:r>
          <a:r>
            <a:rPr lang="es-ES" sz="2000" b="1" kern="1200" dirty="0">
              <a:effectLst>
                <a:outerShdw blurRad="38100" dist="38100" dir="2700000" algn="tl">
                  <a:srgbClr val="000000"/>
                </a:outerShdw>
              </a:effectLst>
            </a:rPr>
            <a:t> </a:t>
          </a:r>
          <a:r>
            <a:rPr lang="cs-CZ" sz="2000" b="1" kern="1200" dirty="0">
              <a:effectLst>
                <a:outerShdw blurRad="38100" dist="38100" dir="2700000" algn="tl">
                  <a:srgbClr val="000000"/>
                </a:outerShdw>
              </a:effectLst>
            </a:rPr>
            <a:t>                       </a:t>
          </a:r>
          <a:r>
            <a:rPr lang="es-ES" sz="2000" b="1" kern="1200" dirty="0">
              <a:effectLst>
                <a:outerShdw blurRad="38100" dist="38100" dir="2700000" algn="tl">
                  <a:srgbClr val="000000"/>
                </a:outerShdw>
              </a:effectLst>
            </a:rPr>
            <a:t>o Ježíši</a:t>
          </a:r>
          <a:endParaRPr lang="es-ES" sz="2000" kern="120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latin typeface="Aptos" panose="02110004020202020204"/>
              <a:ea typeface="+mn-ea"/>
              <a:cs typeface="+mn-cs"/>
            </a:rPr>
            <a:t>Odhalili události, které sahají až</a:t>
          </a:r>
          <a:r>
            <a:rPr lang="cs-CZ" sz="2000" b="1" kern="1200" dirty="0">
              <a:latin typeface="Aptos" panose="02110004020202020204"/>
              <a:ea typeface="+mn-ea"/>
              <a:cs typeface="+mn-cs"/>
            </a:rPr>
            <a:t>                 </a:t>
          </a:r>
          <a:r>
            <a:rPr lang="es-ES" sz="2000" b="1" kern="1200" dirty="0">
              <a:latin typeface="Aptos" panose="02110004020202020204"/>
              <a:ea typeface="+mn-ea"/>
              <a:cs typeface="+mn-cs"/>
            </a:rPr>
            <a:t> do současnosti</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Ozn</a:t>
          </a:r>
          <a:r>
            <a:rPr lang="cs-CZ" sz="2000" b="1" kern="1200" dirty="0">
              <a:effectLst>
                <a:outerShdw blurRad="38100" dist="38100" dir="2700000" algn="tl">
                  <a:srgbClr val="000000"/>
                </a:outerShdw>
              </a:effectLst>
            </a:rPr>
            <a:t>a</a:t>
          </a:r>
          <a:r>
            <a:rPr lang="es-ES" sz="2000" b="1" kern="1200" dirty="0">
              <a:effectLst>
                <a:outerShdw blurRad="38100" dist="38100" dir="2700000" algn="tl">
                  <a:srgbClr val="000000"/>
                </a:outerShdw>
              </a:effectLst>
            </a:rPr>
            <a:t>m</a:t>
          </a:r>
          <a:r>
            <a:rPr lang="cs-CZ" sz="2000" b="1" kern="1200" dirty="0" err="1">
              <a:effectLst>
                <a:outerShdw blurRad="38100" dist="38100" dir="2700000" algn="tl">
                  <a:srgbClr val="000000"/>
                </a:outerShdw>
              </a:effectLst>
            </a:rPr>
            <a:t>ovali</a:t>
          </a:r>
          <a:r>
            <a:rPr lang="es-ES" sz="2000" b="1" kern="1200" dirty="0">
              <a:effectLst>
                <a:outerShdw blurRad="38100" dist="38100" dir="2700000" algn="tl">
                  <a:srgbClr val="000000"/>
                </a:outerShdw>
              </a:effectLst>
            </a:rPr>
            <a:t> budoucnosti</a:t>
          </a:r>
          <a:endParaRPr lang="es-ES" sz="2000" kern="120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cs-CZ" sz="2000" b="1" kern="1200" dirty="0"/>
            <a:t>Stavěli pevnou církev</a:t>
          </a:r>
          <a:r>
            <a:rPr lang="es-ES" sz="2000" b="1" kern="1200" dirty="0"/>
            <a:t>, kter</a:t>
          </a:r>
          <a:r>
            <a:rPr lang="cs-CZ" sz="2000" b="1" kern="1200" dirty="0"/>
            <a:t>á</a:t>
          </a:r>
          <a:r>
            <a:rPr lang="es-ES" sz="2000" b="1" kern="1200" dirty="0"/>
            <a:t> odolá útokům nepřítele</a:t>
          </a:r>
          <a:endParaRPr lang="es-ES" sz="2000" kern="120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cs-CZ" sz="2000" b="1" kern="1200" dirty="0">
              <a:effectLst>
                <a:outerShdw blurRad="38100" dist="38100" dir="2700000" algn="tl">
                  <a:srgbClr val="000000"/>
                </a:outerShdw>
              </a:effectLst>
            </a:rPr>
            <a:t>Budovali</a:t>
          </a:r>
          <a:endParaRPr lang="es-ES" sz="2000" kern="120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cs-CZ" sz="2000" b="1" kern="1200" dirty="0"/>
            <a:t>Vyznávali hříchy a vedli lidi k pokání</a:t>
          </a:r>
          <a:endParaRPr lang="es-ES" sz="2000" kern="120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cs-CZ" sz="2000" b="1" kern="1200" dirty="0">
              <a:effectLst>
                <a:outerShdw blurRad="38100" dist="38100" dir="2700000" algn="tl">
                  <a:srgbClr val="000000"/>
                </a:outerShdw>
              </a:effectLst>
            </a:rPr>
            <a:t>Povzbuzovali</a:t>
          </a:r>
          <a:endParaRPr lang="es-ES" sz="2000" kern="120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Jud</a:t>
          </a:r>
          <a:r>
            <a:rPr lang="cs-CZ" sz="2000" b="1" kern="1200" dirty="0"/>
            <a:t>a</a:t>
          </a:r>
          <a:r>
            <a:rPr lang="es-ES" sz="2000" b="1" kern="1200" dirty="0"/>
            <a:t> a Silas byli </a:t>
          </a:r>
          <a:r>
            <a:rPr lang="cs-CZ" sz="2000" b="1" kern="1200" dirty="0"/>
            <a:t>                   </a:t>
          </a:r>
          <a:r>
            <a:rPr lang="es-ES" sz="2000" b="1" kern="1200" dirty="0"/>
            <a:t>do </a:t>
          </a:r>
          <a:r>
            <a:rPr lang="cs-CZ" sz="2000" b="1" kern="1200" dirty="0"/>
            <a:t>sbor</a:t>
          </a:r>
          <a:r>
            <a:rPr lang="es-ES" sz="2000" b="1" kern="1200" dirty="0"/>
            <a:t>ů posláni právě za tímto účelem</a:t>
          </a:r>
          <a:endParaRPr lang="es-ES" sz="2000" kern="120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Utěšov</a:t>
          </a:r>
          <a:r>
            <a:rPr lang="cs-CZ" sz="2000" b="1" kern="1200" dirty="0" err="1">
              <a:effectLst>
                <a:outerShdw blurRad="38100" dist="38100" dir="2700000" algn="tl">
                  <a:srgbClr val="000000"/>
                </a:outerShdw>
              </a:effectLst>
            </a:rPr>
            <a:t>ali</a:t>
          </a:r>
          <a:endParaRPr lang="es-ES" sz="2000" kern="120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6197" y="126205"/>
          <a:ext cx="1740090" cy="1378804"/>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Jsou to lidé poslaní Bohem </a:t>
          </a:r>
          <a:r>
            <a:rPr lang="es-ES" sz="1800" b="1" kern="1200" dirty="0">
              <a:effectLst>
                <a:outerShdw blurRad="38100" dist="38100" dir="2700000" algn="tl">
                  <a:srgbClr val="000000"/>
                </a:outerShdw>
              </a:effectLst>
            </a:rPr>
            <a:t>(Lukáš 11:49)</a:t>
          </a:r>
          <a:endParaRPr lang="es-ES" sz="1800" kern="1200" dirty="0">
            <a:effectLst>
              <a:outerShdw blurRad="38100" dist="38100" dir="2700000" algn="tl">
                <a:srgbClr val="000000"/>
              </a:outerShdw>
            </a:effectLst>
          </a:endParaRPr>
        </a:p>
      </dsp:txBody>
      <dsp:txXfrm>
        <a:off x="46581" y="166589"/>
        <a:ext cx="1659322" cy="1298036"/>
      </dsp:txXfrm>
    </dsp:sp>
    <dsp:sp modelId="{6AF94F2D-F79B-42D8-8792-EC5EE5CA65AE}">
      <dsp:nvSpPr>
        <dsp:cNvPr id="0" name=""/>
        <dsp:cNvSpPr/>
      </dsp:nvSpPr>
      <dsp:spPr>
        <a:xfrm>
          <a:off x="1920296" y="631089"/>
          <a:ext cx="368899" cy="369037"/>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1920296" y="704896"/>
        <a:ext cx="258229" cy="221423"/>
      </dsp:txXfrm>
    </dsp:sp>
    <dsp:sp modelId="{FAE57C7A-4FE9-4C1E-89A4-9591EE4B7D30}">
      <dsp:nvSpPr>
        <dsp:cNvPr id="0" name=""/>
        <dsp:cNvSpPr/>
      </dsp:nvSpPr>
      <dsp:spPr>
        <a:xfrm>
          <a:off x="2442323" y="126205"/>
          <a:ext cx="2015999" cy="1378804"/>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Přijímají dary, aby vedli církev</a:t>
          </a:r>
          <a:r>
            <a:rPr lang="es-ES" sz="1800" b="1" kern="1200" dirty="0">
              <a:effectLst>
                <a:outerShdw blurRad="38100" dist="38100" dir="2700000" algn="tl">
                  <a:srgbClr val="000000"/>
                </a:outerShdw>
              </a:effectLst>
            </a:rPr>
            <a:t> (1 Kor. 12:28-29;</a:t>
          </a:r>
          <a:r>
            <a:rPr lang="cs-CZ" sz="1800" b="1" kern="1200" dirty="0">
              <a:effectLst>
                <a:outerShdw blurRad="38100" dist="38100" dir="2700000" algn="tl">
                  <a:srgbClr val="000000"/>
                </a:outerShdw>
              </a:effectLst>
            </a:rPr>
            <a:t>                     </a:t>
          </a:r>
          <a:r>
            <a:rPr lang="es-ES" sz="1800" b="1" kern="1200" dirty="0">
              <a:effectLst>
                <a:outerShdw blurRad="38100" dist="38100" dir="2700000" algn="tl">
                  <a:srgbClr val="000000"/>
                </a:outerShdw>
              </a:effectLst>
            </a:rPr>
            <a:t> Ef. 4:11-12)</a:t>
          </a:r>
          <a:endParaRPr lang="es-ES" sz="1800" kern="1200" dirty="0">
            <a:effectLst>
              <a:outerShdw blurRad="38100" dist="38100" dir="2700000" algn="tl">
                <a:srgbClr val="000000"/>
              </a:outerShdw>
            </a:effectLst>
          </a:endParaRPr>
        </a:p>
      </dsp:txBody>
      <dsp:txXfrm>
        <a:off x="2482707" y="166589"/>
        <a:ext cx="1935231" cy="1298036"/>
      </dsp:txXfrm>
    </dsp:sp>
    <dsp:sp modelId="{0D00281B-4660-4C87-BD3A-A048546E75D5}">
      <dsp:nvSpPr>
        <dsp:cNvPr id="0" name=""/>
        <dsp:cNvSpPr/>
      </dsp:nvSpPr>
      <dsp:spPr>
        <a:xfrm>
          <a:off x="4632332" y="631089"/>
          <a:ext cx="368899" cy="369037"/>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4632332" y="704896"/>
        <a:ext cx="258229" cy="221423"/>
      </dsp:txXfrm>
    </dsp:sp>
    <dsp:sp modelId="{48825FD6-2E41-4562-AE78-DC5FF4C17433}">
      <dsp:nvSpPr>
        <dsp:cNvPr id="0" name=""/>
        <dsp:cNvSpPr/>
      </dsp:nvSpPr>
      <dsp:spPr>
        <a:xfrm>
          <a:off x="5154359" y="126205"/>
          <a:ext cx="1740090" cy="1378804"/>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Jsou základem církve</a:t>
          </a:r>
          <a:r>
            <a:rPr lang="cs-CZ" sz="2000" b="1" kern="1200" dirty="0">
              <a:effectLst>
                <a:outerShdw blurRad="38100" dist="38100" dir="2700000" algn="tl">
                  <a:srgbClr val="000000"/>
                </a:outerShdw>
              </a:effectLst>
            </a:rPr>
            <a:t>                     </a:t>
          </a:r>
          <a:r>
            <a:rPr lang="es-ES" sz="2000" b="1" kern="1200" dirty="0">
              <a:effectLst>
                <a:outerShdw blurRad="38100" dist="38100" dir="2700000" algn="tl">
                  <a:srgbClr val="000000"/>
                </a:outerShdw>
              </a:effectLst>
            </a:rPr>
            <a:t> (Ef 2:20)</a:t>
          </a:r>
          <a:endParaRPr lang="es-ES" sz="2000" kern="1200" dirty="0">
            <a:effectLst>
              <a:outerShdw blurRad="38100" dist="38100" dir="2700000" algn="tl">
                <a:srgbClr val="000000"/>
              </a:outerShdw>
            </a:effectLst>
          </a:endParaRPr>
        </a:p>
      </dsp:txBody>
      <dsp:txXfrm>
        <a:off x="5194743" y="166589"/>
        <a:ext cx="1659322" cy="1298036"/>
      </dsp:txXfrm>
    </dsp:sp>
    <dsp:sp modelId="{1F634FAF-0CDD-4918-9ECB-BCADC682B67E}">
      <dsp:nvSpPr>
        <dsp:cNvPr id="0" name=""/>
        <dsp:cNvSpPr/>
      </dsp:nvSpPr>
      <dsp:spPr>
        <a:xfrm>
          <a:off x="7068458" y="631089"/>
          <a:ext cx="368899" cy="369037"/>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7068458" y="704896"/>
        <a:ext cx="258229" cy="221423"/>
      </dsp:txXfrm>
    </dsp:sp>
    <dsp:sp modelId="{689C0D5C-78C0-4845-A70A-A99F356AC315}">
      <dsp:nvSpPr>
        <dsp:cNvPr id="0" name=""/>
        <dsp:cNvSpPr/>
      </dsp:nvSpPr>
      <dsp:spPr>
        <a:xfrm>
          <a:off x="7590485" y="126205"/>
          <a:ext cx="1740090" cy="1378804"/>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Přijímají zjevení </a:t>
          </a:r>
          <a:r>
            <a:rPr lang="cs-CZ" sz="2000" b="1" kern="1200" dirty="0">
              <a:effectLst>
                <a:outerShdw blurRad="38100" dist="38100" dir="2700000" algn="tl">
                  <a:srgbClr val="000000"/>
                </a:outerShdw>
              </a:effectLst>
            </a:rPr>
            <a:t>                  </a:t>
          </a:r>
          <a:r>
            <a:rPr lang="es-ES" sz="2000" b="1" kern="1200" dirty="0">
              <a:effectLst>
                <a:outerShdw blurRad="38100" dist="38100" dir="2700000" algn="tl">
                  <a:srgbClr val="000000"/>
                </a:outerShdw>
              </a:effectLst>
            </a:rPr>
            <a:t>(Ef. 3:5)</a:t>
          </a:r>
          <a:endParaRPr lang="es-ES" sz="2000" kern="1200" dirty="0">
            <a:effectLst>
              <a:outerShdw blurRad="38100" dist="38100" dir="2700000" algn="tl">
                <a:srgbClr val="000000"/>
              </a:outerShdw>
            </a:effectLst>
          </a:endParaRPr>
        </a:p>
      </dsp:txBody>
      <dsp:txXfrm>
        <a:off x="7630869" y="166589"/>
        <a:ext cx="1659322" cy="1298036"/>
      </dsp:txXfrm>
    </dsp:sp>
    <dsp:sp modelId="{F24C91FF-F822-43EC-8BDC-F3C25FD177A3}">
      <dsp:nvSpPr>
        <dsp:cNvPr id="0" name=""/>
        <dsp:cNvSpPr/>
      </dsp:nvSpPr>
      <dsp:spPr>
        <a:xfrm>
          <a:off x="9504585" y="631089"/>
          <a:ext cx="368899" cy="369037"/>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9504585" y="704896"/>
        <a:ext cx="258229" cy="221423"/>
      </dsp:txXfrm>
    </dsp:sp>
    <dsp:sp modelId="{B63C68F4-37F5-4E39-81B9-0FD70A034F30}">
      <dsp:nvSpPr>
        <dsp:cNvPr id="0" name=""/>
        <dsp:cNvSpPr/>
      </dsp:nvSpPr>
      <dsp:spPr>
        <a:xfrm>
          <a:off x="10026612" y="126205"/>
          <a:ext cx="1740090" cy="1378804"/>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Radují se</a:t>
          </a:r>
          <a:r>
            <a:rPr lang="cs-CZ" sz="2000" b="1" kern="1200" dirty="0">
              <a:effectLst>
                <a:outerShdw blurRad="38100" dist="38100" dir="2700000" algn="tl">
                  <a:srgbClr val="000000"/>
                </a:outerShdw>
              </a:effectLst>
            </a:rPr>
            <a:t>           </a:t>
          </a:r>
          <a:r>
            <a:rPr lang="es-ES" sz="2000" b="1" kern="1200" dirty="0">
              <a:effectLst>
                <a:outerShdw blurRad="38100" dist="38100" dir="2700000" algn="tl">
                  <a:srgbClr val="000000"/>
                </a:outerShdw>
              </a:effectLst>
            </a:rPr>
            <a:t> ze spravedl</a:t>
          </a:r>
          <a:r>
            <a:rPr lang="cs-CZ" sz="2000" b="1" kern="1200" dirty="0">
              <a:effectLst>
                <a:outerShdw blurRad="38100" dist="38100" dir="2700000" algn="tl">
                  <a:srgbClr val="000000"/>
                </a:outerShdw>
              </a:effectLst>
            </a:rPr>
            <a:t>- </a:t>
          </a:r>
          <a:r>
            <a:rPr lang="es-ES" sz="2000" b="1" kern="1200" dirty="0">
              <a:effectLst>
                <a:outerShdw blurRad="38100" dist="38100" dir="2700000" algn="tl">
                  <a:srgbClr val="000000"/>
                </a:outerShdw>
              </a:effectLst>
            </a:rPr>
            <a:t>nost</a:t>
          </a:r>
          <a:r>
            <a:rPr lang="cs-CZ" sz="2000" b="1" kern="1200" dirty="0">
              <a:effectLst>
                <a:outerShdw blurRad="38100" dist="38100" dir="2700000" algn="tl">
                  <a:srgbClr val="000000"/>
                </a:outerShdw>
              </a:effectLst>
            </a:rPr>
            <a:t>i                  </a:t>
          </a:r>
          <a:r>
            <a:rPr lang="es-ES" sz="2000" b="1" kern="1200" dirty="0">
              <a:effectLst>
                <a:outerShdw blurRad="38100" dist="38100" dir="2700000" algn="tl">
                  <a:srgbClr val="000000"/>
                </a:outerShdw>
              </a:effectLst>
            </a:rPr>
            <a:t> </a:t>
          </a:r>
          <a:r>
            <a:rPr lang="es-ES" sz="1600" b="1" kern="1200" dirty="0">
              <a:effectLst>
                <a:outerShdw blurRad="38100" dist="38100" dir="2700000" algn="tl">
                  <a:srgbClr val="000000"/>
                </a:outerShdw>
              </a:effectLst>
            </a:rPr>
            <a:t>(Zjevení 18:20)</a:t>
          </a:r>
          <a:endParaRPr lang="es-ES" sz="1600" kern="1200" dirty="0">
            <a:effectLst>
              <a:outerShdw blurRad="38100" dist="38100" dir="2700000" algn="tl">
                <a:srgbClr val="000000"/>
              </a:outerShdw>
            </a:effectLst>
          </a:endParaRPr>
        </a:p>
      </dsp:txBody>
      <dsp:txXfrm>
        <a:off x="10066996" y="166589"/>
        <a:ext cx="1659322" cy="12980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t>Jeho povolání ke službě bylo prorokováno </a:t>
          </a:r>
          <a:r>
            <a:rPr lang="cs-CZ" sz="2000" b="1" kern="1200" dirty="0"/>
            <a:t>            </a:t>
          </a:r>
          <a:r>
            <a:rPr lang="es-ES" sz="2000" b="1" kern="1200" dirty="0"/>
            <a:t>(1 Tim 1:18). Spoluautorem s Pavlem byly listy: 2. Korintským (2. Korintským 1:1); Filipským (Filipským 1:1); Koloským (Kol 1:1); 1. Tesalonickým (1. Tesalonickým 1:1); </a:t>
          </a:r>
          <a:r>
            <a:rPr lang="cs-CZ" sz="2000" b="1" kern="1200" dirty="0"/>
            <a:t>                     </a:t>
          </a:r>
          <a:r>
            <a:rPr lang="es-ES" sz="2000" b="1" kern="1200" dirty="0"/>
            <a:t>2. Tesalonickým (2. Tesalonickým 1:1); </a:t>
          </a:r>
          <a:r>
            <a:rPr lang="cs-CZ" sz="2000" b="1" kern="1200" dirty="0"/>
            <a:t>                    </a:t>
          </a:r>
          <a:r>
            <a:rPr lang="es-ES" sz="2000" b="1" kern="1200" dirty="0"/>
            <a:t>a Filemonovi (Filipským 1:1).</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dirty="0">
              <a:effectLst>
                <a:outerShdw blurRad="38100" dist="38100" dir="2700000" algn="tl">
                  <a:srgbClr val="000000">
                    <a:alpha val="43137"/>
                  </a:srgbClr>
                </a:outerShdw>
              </a:effectLst>
            </a:rPr>
            <a:t>TIMOTEO</a:t>
          </a:r>
          <a:r>
            <a:rPr lang="cs-CZ" sz="2400" b="1" kern="1200" spc="600" dirty="0">
              <a:effectLst>
                <a:outerShdw blurRad="38100" dist="38100" dir="2700000" algn="tl">
                  <a:srgbClr val="000000">
                    <a:alpha val="43137"/>
                  </a:srgbClr>
                </a:outerShdw>
              </a:effectLst>
            </a:rPr>
            <a:t>US</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t>Plnil několik prorockých funkcí, jako je vzdělování (2 Kor 8:6); napomínání (Titovi 2:6, 9, 15); a útěcha (2. Korintským 7:13)</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dirty="0">
              <a:effectLst>
                <a:outerShdw blurRad="38100" dist="38100" dir="2700000" algn="tl">
                  <a:srgbClr val="000000">
                    <a:alpha val="43137"/>
                  </a:srgbClr>
                </a:outerShdw>
              </a:effectLst>
            </a:rPr>
            <a:t>TIT</a:t>
          </a:r>
          <a:r>
            <a:rPr lang="cs-CZ" sz="2400" b="1" kern="1200" spc="600" dirty="0">
              <a:effectLst>
                <a:outerShdw blurRad="38100" dist="38100" dir="2700000" algn="tl">
                  <a:srgbClr val="000000">
                    <a:alpha val="43137"/>
                  </a:srgbClr>
                </a:outerShdw>
              </a:effectLst>
            </a:rPr>
            <a:t>US</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t>06/10/2026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238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t>06/10/2026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8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t>06/10/2026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559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t>06/10/2026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5086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t>06/10/2026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3742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t>06/10/2026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76332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06/10/2026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41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t>06/10/2026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2358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t>06/10/2026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910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t>06/10/2026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75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t>06/10/2026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591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06/10/2026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1552456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algn="ctr"/>
            <a:r>
              <a:rPr lang="es-ES" sz="4800" b="1" spc="300" dirty="0">
                <a:ln w="6600">
                  <a:solidFill>
                    <a:schemeClr val="accent2"/>
                  </a:solidFill>
                  <a:prstDash val="solid"/>
                </a:ln>
                <a:solidFill>
                  <a:srgbClr val="FFFFFF"/>
                </a:solidFill>
                <a:effectLst>
                  <a:outerShdw dist="38100" dir="2700000" algn="tl" rotWithShape="0">
                    <a:schemeClr val="accent2"/>
                  </a:outerShdw>
                </a:effectLst>
              </a:rPr>
              <a:t>PRO</a:t>
            </a:r>
            <a:r>
              <a:rPr lang="cs-CZ" sz="4800" b="1" spc="300" dirty="0">
                <a:ln w="6600">
                  <a:solidFill>
                    <a:schemeClr val="accent2"/>
                  </a:solidFill>
                  <a:prstDash val="solid"/>
                </a:ln>
                <a:solidFill>
                  <a:srgbClr val="FFFFFF"/>
                </a:solidFill>
                <a:effectLst>
                  <a:outerShdw dist="38100" dir="2700000" algn="tl" rotWithShape="0">
                    <a:schemeClr val="accent2"/>
                  </a:outerShdw>
                </a:effectLst>
              </a:rPr>
              <a:t>ROCI V NOVÉM ZÁKONĚ</a:t>
            </a:r>
            <a:endParaRPr lang="es-ES" sz="4800" b="1" spc="30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8" name="CuadroTexto 7">
            <a:extLst>
              <a:ext uri="{FF2B5EF4-FFF2-40B4-BE49-F238E27FC236}">
                <a16:creationId xmlns:a16="http://schemas.microsoft.com/office/drawing/2014/main" id="{A76D3CA6-05D5-8252-E1DB-6AADD8BC528C}"/>
              </a:ext>
            </a:extLst>
          </p:cNvPr>
          <p:cNvSpPr txBox="1"/>
          <p:nvPr/>
        </p:nvSpPr>
        <p:spPr>
          <a:xfrm>
            <a:off x="9065051" y="0"/>
            <a:ext cx="3022174" cy="338554"/>
          </a:xfrm>
          <a:prstGeom prst="rect">
            <a:avLst/>
          </a:prstGeom>
          <a:noFill/>
        </p:spPr>
        <p:txBody>
          <a:bodyPr wrap="none" rtlCol="0">
            <a:spAutoFit/>
          </a:bodyPr>
          <a:lstStyle/>
          <a:p>
            <a:pPr algn="r"/>
            <a:r>
              <a:rPr lang="es-ES" sz="1600" b="1" dirty="0">
                <a:solidFill>
                  <a:schemeClr val="accent5">
                    <a:lumMod val="20000"/>
                    <a:lumOff val="80000"/>
                  </a:schemeClr>
                </a:solidFill>
                <a:effectLst>
                  <a:outerShdw blurRad="38100" dist="38100" dir="2700000" algn="tl">
                    <a:srgbClr val="000000">
                      <a:alpha val="43137"/>
                    </a:srgbClr>
                  </a:outerShdw>
                </a:effectLst>
              </a:rPr>
              <a:t>Le</a:t>
            </a:r>
            <a:r>
              <a:rPr lang="cs-CZ" sz="1600" b="1" dirty="0">
                <a:solidFill>
                  <a:schemeClr val="accent5">
                    <a:lumMod val="20000"/>
                    <a:lumOff val="80000"/>
                  </a:schemeClr>
                </a:solidFill>
                <a:effectLst>
                  <a:outerShdw blurRad="38100" dist="38100" dir="2700000" algn="tl">
                    <a:srgbClr val="000000">
                      <a:alpha val="43137"/>
                    </a:srgbClr>
                  </a:outerShdw>
                </a:effectLst>
              </a:rPr>
              <a:t>k</a:t>
            </a:r>
            <a:r>
              <a:rPr lang="es-ES" sz="1600" b="1" dirty="0">
                <a:solidFill>
                  <a:schemeClr val="accent5">
                    <a:lumMod val="20000"/>
                    <a:lumOff val="80000"/>
                  </a:schemeClr>
                </a:solidFill>
                <a:effectLst>
                  <a:outerShdw blurRad="38100" dist="38100" dir="2700000" algn="tl">
                    <a:srgbClr val="000000">
                      <a:alpha val="43137"/>
                    </a:srgbClr>
                  </a:outerShdw>
                </a:effectLst>
              </a:rPr>
              <a:t>c</a:t>
            </a:r>
            <a:r>
              <a:rPr lang="cs-CZ" sz="1600" b="1" dirty="0">
                <a:solidFill>
                  <a:schemeClr val="accent5">
                    <a:lumMod val="20000"/>
                    <a:lumOff val="80000"/>
                  </a:schemeClr>
                </a:solidFill>
                <a:effectLst>
                  <a:outerShdw blurRad="38100" dist="38100" dir="2700000" algn="tl">
                    <a:srgbClr val="000000">
                      <a:alpha val="43137"/>
                    </a:srgbClr>
                  </a:outerShdw>
                </a:effectLst>
              </a:rPr>
              <a:t>e</a:t>
            </a:r>
            <a:r>
              <a:rPr lang="es-ES" sz="1600" b="1" dirty="0">
                <a:solidFill>
                  <a:schemeClr val="accent5">
                    <a:lumMod val="20000"/>
                    <a:lumOff val="80000"/>
                  </a:schemeClr>
                </a:solidFill>
                <a:effectLst>
                  <a:outerShdw blurRad="38100" dist="38100" dir="2700000" algn="tl">
                    <a:srgbClr val="000000">
                      <a:alpha val="43137"/>
                    </a:srgbClr>
                  </a:outerShdw>
                </a:effectLst>
              </a:rPr>
              <a:t> 4 </a:t>
            </a:r>
            <a:r>
              <a:rPr lang="cs-CZ" sz="1600" b="1" dirty="0">
                <a:solidFill>
                  <a:schemeClr val="accent5">
                    <a:lumMod val="20000"/>
                    <a:lumOff val="80000"/>
                  </a:schemeClr>
                </a:solidFill>
                <a:effectLst>
                  <a:outerShdw blurRad="38100" dist="38100" dir="2700000" algn="tl">
                    <a:srgbClr val="000000">
                      <a:alpha val="43137"/>
                    </a:srgbClr>
                  </a:outerShdw>
                </a:effectLst>
              </a:rPr>
              <a:t>od 18. do</a:t>
            </a:r>
            <a:r>
              <a:rPr lang="es-ES" sz="1600" b="1" dirty="0">
                <a:solidFill>
                  <a:schemeClr val="accent5">
                    <a:lumMod val="20000"/>
                    <a:lumOff val="80000"/>
                  </a:schemeClr>
                </a:solidFill>
                <a:effectLst>
                  <a:outerShdw blurRad="38100" dist="38100" dir="2700000" algn="tl">
                    <a:srgbClr val="000000">
                      <a:alpha val="43137"/>
                    </a:srgbClr>
                  </a:outerShdw>
                </a:effectLst>
              </a:rPr>
              <a:t> 24</a:t>
            </a:r>
            <a:r>
              <a:rPr lang="cs-CZ" sz="1600" b="1" dirty="0">
                <a:solidFill>
                  <a:schemeClr val="accent5">
                    <a:lumMod val="20000"/>
                    <a:lumOff val="80000"/>
                  </a:schemeClr>
                </a:solidFill>
                <a:effectLst>
                  <a:outerShdw blurRad="38100" dist="38100" dir="2700000" algn="tl">
                    <a:srgbClr val="000000">
                      <a:alpha val="43137"/>
                    </a:srgbClr>
                  </a:outerShdw>
                </a:effectLst>
              </a:rPr>
              <a:t>. října</a:t>
            </a:r>
            <a:r>
              <a:rPr lang="es-ES" sz="1600" b="1" dirty="0">
                <a:solidFill>
                  <a:schemeClr val="accent5">
                    <a:lumMod val="20000"/>
                    <a:lumOff val="80000"/>
                  </a:schemeClr>
                </a:solidFill>
                <a:effectLst>
                  <a:outerShdw blurRad="38100" dist="38100" dir="2700000" algn="tl">
                    <a:srgbClr val="000000">
                      <a:alpha val="43137"/>
                    </a:srgbClr>
                  </a:outerShdw>
                </a:effectLst>
              </a:rPr>
              <a:t> 2026</a:t>
            </a:r>
          </a:p>
        </p:txBody>
      </p:sp>
    </p:spTree>
    <p:extLst>
      <p:ext uri="{BB962C8B-B14F-4D97-AF65-F5344CB8AC3E}">
        <p14:creationId xmlns:p14="http://schemas.microsoft.com/office/powerpoint/2010/main" val="3009658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EBFF7331-DB64-C7D5-F5BD-A683148BCB0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6231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a:spcBef>
                <a:spcPts val="600"/>
              </a:spcBef>
            </a:pPr>
            <a:r>
              <a:rPr lang="cs-CZ" sz="2000" b="1" dirty="0">
                <a:solidFill>
                  <a:schemeClr val="bg1"/>
                </a:solidFill>
                <a:highlight>
                  <a:srgbClr val="6D1307"/>
                </a:highlight>
              </a:rPr>
              <a:t>Role proroků v Novém zákoně</a:t>
            </a:r>
            <a:endParaRPr lang="es-ES" sz="2000" b="1" dirty="0">
              <a:solidFill>
                <a:schemeClr val="bg1"/>
              </a:solidFill>
              <a:highlight>
                <a:srgbClr val="6D1307"/>
              </a:highlight>
            </a:endParaRPr>
          </a:p>
          <a:p>
            <a:pPr>
              <a:spcBef>
                <a:spcPts val="600"/>
              </a:spcBef>
            </a:pPr>
            <a:r>
              <a:rPr lang="cs-CZ" sz="2000" b="1" dirty="0">
                <a:solidFill>
                  <a:schemeClr val="bg1"/>
                </a:solidFill>
                <a:highlight>
                  <a:srgbClr val="205C01"/>
                </a:highlight>
              </a:rPr>
              <a:t>Novozákonní proroci</a:t>
            </a:r>
            <a:r>
              <a:rPr lang="es-ES" sz="2000" b="1" dirty="0">
                <a:solidFill>
                  <a:schemeClr val="bg1"/>
                </a:solidFill>
                <a:highlight>
                  <a:srgbClr val="205C01"/>
                </a:highlight>
              </a:rPr>
              <a:t>:</a:t>
            </a:r>
          </a:p>
          <a:p>
            <a:pPr marL="893763" lvl="1">
              <a:spcBef>
                <a:spcPts val="600"/>
              </a:spcBef>
            </a:pPr>
            <a:r>
              <a:rPr lang="cs-CZ" sz="2000" b="1" dirty="0">
                <a:effectLst/>
                <a:uFill>
                  <a:solidFill>
                    <a:srgbClr val="D01729"/>
                  </a:solidFill>
                </a:uFill>
              </a:rPr>
              <a:t>Ježíš jako prorok</a:t>
            </a:r>
            <a:r>
              <a:rPr lang="es-ES" sz="2000" b="1" dirty="0">
                <a:effectLst/>
                <a:uFill>
                  <a:solidFill>
                    <a:srgbClr val="D01729"/>
                  </a:solidFill>
                </a:uFill>
              </a:rPr>
              <a:t>.</a:t>
            </a:r>
          </a:p>
          <a:p>
            <a:pPr marL="893763" lvl="1">
              <a:spcBef>
                <a:spcPts val="600"/>
              </a:spcBef>
            </a:pPr>
            <a:r>
              <a:rPr lang="cs-CZ" sz="2000" b="1" dirty="0">
                <a:effectLst/>
              </a:rPr>
              <a:t>Apoštolové a proroci</a:t>
            </a:r>
            <a:r>
              <a:rPr lang="es-ES" sz="2000" b="1" dirty="0">
                <a:effectLst/>
              </a:rPr>
              <a:t>.</a:t>
            </a:r>
          </a:p>
          <a:p>
            <a:pPr marL="893763" lvl="1">
              <a:spcBef>
                <a:spcPts val="600"/>
              </a:spcBef>
            </a:pPr>
            <a:r>
              <a:rPr lang="cs-CZ" sz="2000" b="1" dirty="0">
                <a:effectLst/>
              </a:rPr>
              <a:t>Prorokyně</a:t>
            </a:r>
            <a:r>
              <a:rPr lang="es-ES" sz="2000" b="1" dirty="0">
                <a:effectLst/>
              </a:rPr>
              <a:t>.</a:t>
            </a:r>
          </a:p>
          <a:p>
            <a:pPr marL="893763" lvl="1">
              <a:spcBef>
                <a:spcPts val="600"/>
              </a:spcBef>
            </a:pPr>
            <a:r>
              <a:rPr lang="cs-CZ" sz="2000" b="1" dirty="0">
                <a:effectLst/>
              </a:rPr>
              <a:t>Pavlovo spolupracovníci</a:t>
            </a:r>
            <a:r>
              <a:rPr lang="es-ES" sz="2000" b="1" dirty="0">
                <a:effectLst/>
              </a:rPr>
              <a:t>.</a:t>
            </a:r>
          </a:p>
          <a:p>
            <a:pPr marL="893763" lvl="1">
              <a:spcBef>
                <a:spcPts val="600"/>
              </a:spcBef>
            </a:pPr>
            <a:r>
              <a:rPr lang="cs-CZ" sz="2000" b="1" dirty="0">
                <a:effectLst/>
              </a:rPr>
              <a:t>Falešní proroci</a:t>
            </a:r>
            <a:r>
              <a:rPr lang="es-ES" sz="2000" b="1" dirty="0">
                <a:effectLst/>
              </a:rPr>
              <a:t>.</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015663"/>
          </a:xfrm>
          <a:prstGeom prst="rect">
            <a:avLst/>
          </a:prstGeom>
          <a:noFill/>
        </p:spPr>
        <p:txBody>
          <a:bodyPr wrap="square" rtlCol="0">
            <a:spAutoFit/>
          </a:bodyPr>
          <a:lstStyle/>
          <a:p>
            <a:pPr>
              <a:spcBef>
                <a:spcPts val="600"/>
              </a:spcBef>
            </a:pPr>
            <a:r>
              <a:rPr lang="es-ES" sz="2000" b="1" dirty="0"/>
              <a:t>Od Malachia uplynulo 400 let, aniž by mezi Božím lidem byl slyšet hlas jakéhokoli proroka. Kvůli tomuto mlčení izraelský lid uzavřel kánon Písma (tedy knihy, které tvoří Starý zákon).</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707886"/>
          </a:xfrm>
          <a:prstGeom prst="rect">
            <a:avLst/>
          </a:prstGeom>
          <a:noFill/>
        </p:spPr>
        <p:txBody>
          <a:bodyPr wrap="square">
            <a:spAutoFit/>
          </a:bodyPr>
          <a:lstStyle/>
          <a:p>
            <a:pPr lvl="0">
              <a:spcBef>
                <a:spcPts val="600"/>
              </a:spcBef>
              <a:defRPr/>
            </a:pPr>
            <a:r>
              <a:rPr lang="es-ES" sz="2000" b="1" dirty="0">
                <a:solidFill>
                  <a:prstClr val="black"/>
                </a:solidFill>
              </a:rPr>
              <a:t>Jaké byly funkce těchto nových proroků a prorokyň? Kdo to byli? Byli falešní proroci, jako v době Starého zákona?</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367235"/>
            <a:ext cx="7639049" cy="1015663"/>
          </a:xfrm>
          <a:prstGeom prst="rect">
            <a:avLst/>
          </a:prstGeom>
          <a:noFill/>
        </p:spPr>
        <p:txBody>
          <a:bodyPr wrap="square">
            <a:spAutoFit/>
          </a:bodyPr>
          <a:lstStyle/>
          <a:p>
            <a:pPr lvl="0">
              <a:spcBef>
                <a:spcPts val="600"/>
              </a:spcBef>
              <a:defRPr/>
            </a:pPr>
            <a:r>
              <a:rPr lang="es-ES" sz="2000" b="1" dirty="0">
                <a:solidFill>
                  <a:prstClr val="black"/>
                </a:solidFill>
              </a:rPr>
              <a:t>Bůh však nebyl dlouho zticha. Když přišel čas, poslal nového proroka: Jana Křtitele (Mat. 11:7-9). Od té chvíle se proroci znovu objevili. Byli zodpovědní mimo jiné za napsání Nového zákona.</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759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2AA9425-E4FE-D8C2-6272-B4D07890F3D8}"/>
              </a:ext>
            </a:extLst>
          </p:cNvPr>
          <p:cNvSpPr txBox="1"/>
          <p:nvPr/>
        </p:nvSpPr>
        <p:spPr>
          <a:xfrm>
            <a:off x="133651" y="-103599"/>
            <a:ext cx="12191999" cy="584775"/>
          </a:xfrm>
          <a:prstGeom prst="rect">
            <a:avLst/>
          </a:prstGeom>
          <a:noFill/>
        </p:spPr>
        <p:txBody>
          <a:bodyPr wrap="square">
            <a:spAutoFit/>
          </a:bodyPr>
          <a:lstStyle/>
          <a:p>
            <a:pPr algn="ctr"/>
            <a:r>
              <a:rPr lang="cs-CZ"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ROLE PROROKŮ V NOVÉM ZÁKONĚ</a:t>
            </a:r>
            <a:endParaRPr lang="es-E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4FBD1F69-0721-C368-2CCA-B47B12CE2282}"/>
              </a:ext>
            </a:extLst>
          </p:cNvPr>
          <p:cNvSpPr txBox="1"/>
          <p:nvPr/>
        </p:nvSpPr>
        <p:spPr>
          <a:xfrm>
            <a:off x="-570271" y="249480"/>
            <a:ext cx="13165394" cy="584775"/>
          </a:xfrm>
          <a:prstGeom prst="rect">
            <a:avLst/>
          </a:prstGeom>
          <a:noFill/>
        </p:spPr>
        <p:txBody>
          <a:bodyPr wrap="square">
            <a:spAutoFit/>
          </a:bodyPr>
          <a:lstStyle/>
          <a:p>
            <a:pPr algn="ctr"/>
            <a:r>
              <a:rPr lang="es-ES"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a:t>
            </a:r>
            <a:r>
              <a:rPr lang="cs-CZ"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Ten však, kdo má prorocký dar, mluví k lidem pro jejich duchovní užitek, napomenutí i povzbuzení</a:t>
            </a:r>
            <a:r>
              <a:rPr lang="es-ES"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a:t>
            </a:r>
            <a:r>
              <a:rPr lang="cs-CZ"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s-ES"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(1</a:t>
            </a:r>
            <a:r>
              <a:rPr lang="cs-CZ"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 K</a:t>
            </a:r>
            <a:r>
              <a:rPr lang="es-ES"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orints</a:t>
            </a:r>
            <a:r>
              <a:rPr lang="cs-CZ"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kým</a:t>
            </a:r>
            <a:r>
              <a:rPr lang="es-ES"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 14:3)</a:t>
            </a:r>
            <a:endParaRPr lang="es-ES"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8" y="1027362"/>
            <a:ext cx="11782425" cy="707886"/>
          </a:xfrm>
          <a:prstGeom prst="rect">
            <a:avLst/>
          </a:prstGeom>
          <a:noFill/>
        </p:spPr>
        <p:txBody>
          <a:bodyPr wrap="square" rtlCol="0">
            <a:spAutoFit/>
          </a:bodyPr>
          <a:lstStyle/>
          <a:p>
            <a:pPr>
              <a:spcBef>
                <a:spcPts val="600"/>
              </a:spcBef>
            </a:pPr>
            <a:r>
              <a:rPr lang="es-ES" sz="2000" b="1" dirty="0"/>
              <a:t>V Novém zákoně je proroctví prezentováno jako dar Ducha svatého, který byl hojně vylit (Řím 12:6). </a:t>
            </a:r>
            <a:r>
              <a:rPr lang="cs-CZ" sz="2000" b="1" dirty="0"/>
              <a:t>           </a:t>
            </a:r>
            <a:r>
              <a:rPr lang="es-ES" sz="2000" b="1" dirty="0"/>
              <a:t>V jedné církvi mohlo být tolik proroků, že se museli střídat v mluvení (1. Korintským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2898419988"/>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lvl="0">
              <a:spcBef>
                <a:spcPts val="600"/>
              </a:spcBef>
              <a:defRPr/>
            </a:pPr>
            <a:r>
              <a:rPr lang="es-ES" sz="2000" b="1" dirty="0">
                <a:solidFill>
                  <a:prstClr val="black"/>
                </a:solidFill>
              </a:rPr>
              <a:t>Jaké funkce tito proroci vykonávali? (Zjevení 19:10; 1:1; Ef 4:11-12; 1 Kor 14:3; Skutky 15:32).</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438" y="3878803"/>
            <a:ext cx="5173455" cy="1754326"/>
          </a:xfrm>
          <a:prstGeom prst="rect">
            <a:avLst/>
          </a:prstGeom>
          <a:noFill/>
        </p:spPr>
        <p:txBody>
          <a:bodyPr wrap="square">
            <a:spAutoFit/>
          </a:bodyPr>
          <a:lstStyle/>
          <a:p>
            <a:pPr algn="ctr"/>
            <a:r>
              <a:rPr lang="cs-CZ" sz="5400" b="1" spc="50" dirty="0">
                <a:ln w="0"/>
                <a:solidFill>
                  <a:schemeClr val="bg1"/>
                </a:solidFill>
                <a:effectLst>
                  <a:innerShdw blurRad="63500" dist="50800" dir="13500000">
                    <a:srgbClr val="000000">
                      <a:alpha val="50000"/>
                    </a:srgbClr>
                  </a:innerShdw>
                </a:effectLst>
              </a:rPr>
              <a:t>NOVOZÁKONNÍ PROROCI</a:t>
            </a:r>
            <a:endParaRPr lang="es-ES" sz="5400" b="1"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algn="ctr"/>
            <a:r>
              <a:rPr lang="cs-CZ" sz="4400" b="1" dirty="0">
                <a:ln w="22225">
                  <a:noFill/>
                  <a:prstDash val="solid"/>
                </a:ln>
                <a:solidFill>
                  <a:schemeClr val="accent2">
                    <a:lumMod val="40000"/>
                    <a:lumOff val="60000"/>
                  </a:schemeClr>
                </a:solidFill>
              </a:rPr>
              <a:t>JEŽÍŠ JAKO PROROK</a:t>
            </a:r>
            <a:endParaRPr lang="es-ES" sz="4400" b="1" dirty="0">
              <a:ln w="22225">
                <a:noFill/>
                <a:prstDash val="solid"/>
              </a:ln>
              <a:solidFill>
                <a:schemeClr val="accent2">
                  <a:lumMod val="40000"/>
                  <a:lumOff val="60000"/>
                </a:schemeClr>
              </a:solidFill>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0641"/>
            <a:ext cx="12192000" cy="646331"/>
          </a:xfrm>
          <a:prstGeom prst="rect">
            <a:avLst/>
          </a:prstGeom>
          <a:noFill/>
        </p:spPr>
        <p:txBody>
          <a:bodyPr wrap="square">
            <a:spAutoFit/>
          </a:bodyPr>
          <a:lstStyle/>
          <a:p>
            <a:pPr algn="ctr"/>
            <a:r>
              <a:rPr lang="es-ES" b="1" dirty="0">
                <a:solidFill>
                  <a:schemeClr val="accent5">
                    <a:lumMod val="75000"/>
                  </a:schemeClr>
                </a:solidFill>
                <a:latin typeface="Comic Sans MS" panose="030F0702030302020204" pitchFamily="66" charset="0"/>
              </a:rPr>
              <a:t>“</a:t>
            </a:r>
            <a:r>
              <a:rPr lang="cs-CZ" b="1" dirty="0">
                <a:solidFill>
                  <a:schemeClr val="accent5">
                    <a:lumMod val="75000"/>
                  </a:schemeClr>
                </a:solidFill>
                <a:latin typeface="Comic Sans MS" panose="030F0702030302020204" pitchFamily="66" charset="0"/>
              </a:rPr>
              <a:t>Hospodin, tvůj Bůh, ti povolá z tvého středu, z tvých bratří, proroka, jako jsem já.                                   Jeho budete poslouchat</a:t>
            </a:r>
            <a:r>
              <a:rPr lang="es-ES" b="1" dirty="0">
                <a:solidFill>
                  <a:schemeClr val="accent5">
                    <a:lumMod val="75000"/>
                  </a:schemeClr>
                </a:solidFill>
                <a:latin typeface="Comic Sans MS" panose="030F0702030302020204" pitchFamily="66" charset="0"/>
              </a:rPr>
              <a:t>” </a:t>
            </a:r>
            <a:r>
              <a:rPr lang="es-ES" sz="1400" b="1" dirty="0">
                <a:solidFill>
                  <a:schemeClr val="accent5">
                    <a:lumMod val="75000"/>
                  </a:schemeClr>
                </a:solidFill>
                <a:latin typeface="Comic Sans MS" panose="030F0702030302020204" pitchFamily="66" charset="0"/>
              </a:rPr>
              <a:t>(</a:t>
            </a:r>
            <a:r>
              <a:rPr lang="cs-CZ" sz="1400" b="1" dirty="0">
                <a:solidFill>
                  <a:schemeClr val="accent5">
                    <a:lumMod val="75000"/>
                  </a:schemeClr>
                </a:solidFill>
                <a:latin typeface="Comic Sans MS" panose="030F0702030302020204" pitchFamily="66" charset="0"/>
              </a:rPr>
              <a:t>5. Mojžíšova</a:t>
            </a:r>
            <a:r>
              <a:rPr lang="es-ES" sz="1400" b="1" dirty="0">
                <a:solidFill>
                  <a:schemeClr val="accent5">
                    <a:lumMod val="75000"/>
                  </a:schemeClr>
                </a:solidFill>
                <a:latin typeface="Comic Sans MS" panose="030F0702030302020204" pitchFamily="66" charset="0"/>
              </a:rPr>
              <a:t>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a:spcBef>
                <a:spcPts val="600"/>
              </a:spcBef>
            </a:pPr>
            <a:r>
              <a:rPr lang="es-ES" sz="2000" b="1" dirty="0"/>
              <a:t>Ježíš byl svými současníky považován za proroka (Mat. 21:11; Marek 6:15; Lukáš 7:16; Jan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035833" cy="1323439"/>
          </a:xfrm>
          <a:prstGeom prst="rect">
            <a:avLst/>
          </a:prstGeom>
          <a:noFill/>
        </p:spPr>
        <p:txBody>
          <a:bodyPr wrap="square">
            <a:spAutoFit/>
          </a:bodyPr>
          <a:lstStyle/>
          <a:p>
            <a:pPr>
              <a:spcBef>
                <a:spcPts val="600"/>
              </a:spcBef>
            </a:pPr>
            <a:r>
              <a:rPr lang="es-ES" sz="2000" b="1" dirty="0"/>
              <a:t>Není jen světlem "které září na temném místě", jako byli ostatní proroci, ale je SVĚTLEM</a:t>
            </a:r>
            <a:r>
              <a:rPr lang="cs-CZ" sz="2000" b="1" dirty="0"/>
              <a:t>                             </a:t>
            </a:r>
            <a:r>
              <a:rPr lang="es-ES" sz="2000" b="1" dirty="0"/>
              <a:t> (2 Petr 1:19; Jan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74" y="3400639"/>
            <a:ext cx="7503499" cy="400110"/>
          </a:xfrm>
          <a:prstGeom prst="rect">
            <a:avLst/>
          </a:prstGeom>
          <a:noFill/>
        </p:spPr>
        <p:txBody>
          <a:bodyPr wrap="square">
            <a:spAutoFit/>
          </a:bodyPr>
          <a:lstStyle/>
          <a:p>
            <a:pPr lvl="0">
              <a:spcBef>
                <a:spcPts val="600"/>
              </a:spcBef>
              <a:defRPr/>
            </a:pPr>
            <a:r>
              <a:rPr lang="es-ES" sz="2000" b="1" dirty="0">
                <a:solidFill>
                  <a:prstClr val="black"/>
                </a:solidFill>
              </a:rPr>
              <a:t>Ježíš však nenapsal Boží slovo, ale On je TO SLOVO (Jan 1:1).</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1015663"/>
          </a:xfrm>
          <a:prstGeom prst="rect">
            <a:avLst/>
          </a:prstGeom>
          <a:noFill/>
        </p:spPr>
        <p:txBody>
          <a:bodyPr wrap="square">
            <a:spAutoFit/>
          </a:bodyPr>
          <a:lstStyle/>
          <a:p>
            <a:pPr lvl="0">
              <a:spcBef>
                <a:spcPts val="600"/>
              </a:spcBef>
              <a:defRPr/>
            </a:pPr>
            <a:r>
              <a:rPr lang="es-ES" sz="2000" b="1" dirty="0">
                <a:solidFill>
                  <a:prstClr val="black"/>
                </a:solidFill>
              </a:rPr>
              <a:t>Petr upřesnil, že Ježíš byl prorok/Mesiáš předpovězený Mojžíšem a ostatními proroky</a:t>
            </a:r>
            <a:r>
              <a:rPr lang="cs-CZ" sz="2000" b="1" dirty="0">
                <a:solidFill>
                  <a:prstClr val="black"/>
                </a:solidFill>
              </a:rPr>
              <a:t>                                                                                             </a:t>
            </a:r>
            <a:r>
              <a:rPr lang="es-ES" sz="2000" b="1" dirty="0">
                <a:solidFill>
                  <a:prstClr val="black"/>
                </a:solidFill>
              </a:rPr>
              <a:t> (</a:t>
            </a:r>
            <a:r>
              <a:rPr lang="cs-CZ" sz="2000" b="1" dirty="0">
                <a:solidFill>
                  <a:prstClr val="black"/>
                </a:solidFill>
              </a:rPr>
              <a:t>5. Mojžíšova</a:t>
            </a:r>
            <a:r>
              <a:rPr lang="es-ES" sz="2000" b="1" dirty="0">
                <a:solidFill>
                  <a:prstClr val="black"/>
                </a:solidFill>
              </a:rPr>
              <a:t> 18:15; Skutky 3:18-26).</a:t>
            </a:r>
            <a:endParaRPr lang="cs-CZ" sz="2000" b="1" dirty="0">
              <a:solidFill>
                <a:prstClr val="black"/>
              </a:solidFill>
            </a:endParaRP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pPr lvl="0">
              <a:spcBef>
                <a:spcPts val="600"/>
              </a:spcBef>
              <a:defRPr/>
            </a:pPr>
            <a:r>
              <a:rPr lang="it-IT" sz="2000" b="1" dirty="0">
                <a:solidFill>
                  <a:prstClr val="black"/>
                </a:solidFill>
              </a:rPr>
              <a:t>Tento titul si nárokoval (Marek 6:4; Lukáš 13:33).</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035833" cy="1631216"/>
          </a:xfrm>
          <a:prstGeom prst="rect">
            <a:avLst/>
          </a:prstGeom>
          <a:noFill/>
        </p:spPr>
        <p:txBody>
          <a:bodyPr wrap="square">
            <a:spAutoFit/>
          </a:bodyPr>
          <a:lstStyle/>
          <a:p>
            <a:pPr lvl="0">
              <a:spcBef>
                <a:spcPts val="600"/>
              </a:spcBef>
              <a:defRPr/>
            </a:pPr>
            <a:r>
              <a:rPr lang="es-ES" sz="2000" b="1" dirty="0">
                <a:solidFill>
                  <a:prstClr val="black"/>
                </a:solidFill>
              </a:rPr>
              <a:t>Jeho dílo přesahuje dílo jakéhokoli proroka. Ježíš je jediný, kdo nám všem může nabídnout věčnost díky svému životu, smrti a vzkříšení.</a:t>
            </a:r>
            <a:endPar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604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algn="ctr"/>
            <a:r>
              <a:rPr lang="cs-CZ" sz="4400" b="1" spc="600" dirty="0">
                <a:ln w="9525">
                  <a:solidFill>
                    <a:schemeClr val="bg1"/>
                  </a:solidFill>
                  <a:prstDash val="solid"/>
                </a:ln>
                <a:solidFill>
                  <a:schemeClr val="accent5"/>
                </a:solidFill>
                <a:effectLst>
                  <a:outerShdw blurRad="12700" dist="38100" dir="2700000" algn="tl" rotWithShape="0">
                    <a:srgbClr val="C8FF85"/>
                  </a:outerShdw>
                </a:effectLst>
              </a:rPr>
              <a:t>APOŠTOLOVÉ A PROROCI</a:t>
            </a:r>
            <a:endParaRPr lang="es-ES" sz="4400" b="1" spc="600" dirty="0">
              <a:ln w="9525">
                <a:solidFill>
                  <a:schemeClr val="bg1"/>
                </a:solidFill>
                <a:prstDash val="solid"/>
              </a:ln>
              <a:solidFill>
                <a:schemeClr val="accent5"/>
              </a:solidFill>
              <a:effectLst>
                <a:outerShdw blurRad="12700" dist="38100" dir="2700000" algn="tl" rotWithShape="0">
                  <a:srgbClr val="C8FF85"/>
                </a:outerShdw>
              </a:effectLst>
            </a:endParaRP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algn="ctr"/>
            <a:r>
              <a:rPr lang="es-ES" b="1" dirty="0">
                <a:solidFill>
                  <a:srgbClr val="FFFF99"/>
                </a:solidFill>
                <a:effectLst>
                  <a:outerShdw blurRad="38100" dist="38100" dir="2700000" algn="tl">
                    <a:srgbClr val="000000"/>
                  </a:outerShdw>
                </a:effectLst>
                <a:latin typeface="Comic Sans MS" panose="030F0702030302020204" pitchFamily="66" charset="0"/>
              </a:rPr>
              <a:t>“</a:t>
            </a:r>
            <a:r>
              <a:rPr lang="cs-CZ" b="1" dirty="0">
                <a:solidFill>
                  <a:srgbClr val="FFFF99"/>
                </a:solidFill>
                <a:effectLst>
                  <a:outerShdw blurRad="38100" dist="38100" dir="2700000" algn="tl">
                    <a:srgbClr val="000000"/>
                  </a:outerShdw>
                </a:effectLst>
                <a:latin typeface="Comic Sans MS" panose="030F0702030302020204" pitchFamily="66" charset="0"/>
              </a:rPr>
              <a:t>které v dřívějších pokoleních nebylo lidem známo, ale nyní je Duchem zjeveno jeho svatým apoštolům          a prorokům</a:t>
            </a:r>
            <a:r>
              <a:rPr lang="es-ES" b="1" dirty="0">
                <a:solidFill>
                  <a:srgbClr val="FFFF99"/>
                </a:solidFill>
                <a:effectLst>
                  <a:outerShdw blurRad="38100" dist="38100" dir="2700000" algn="tl">
                    <a:srgbClr val="000000"/>
                  </a:outerShdw>
                </a:effectLst>
                <a:latin typeface="Comic Sans MS" panose="030F0702030302020204" pitchFamily="66" charset="0"/>
              </a:rPr>
              <a:t>” </a:t>
            </a:r>
            <a:r>
              <a:rPr lang="es-ES" sz="1400" b="1" dirty="0">
                <a:solidFill>
                  <a:srgbClr val="FFFF99"/>
                </a:solidFill>
                <a:effectLst>
                  <a:outerShdw blurRad="38100" dist="38100" dir="2700000" algn="tl">
                    <a:srgbClr val="000000"/>
                  </a:outerShdw>
                </a:effectLst>
                <a:latin typeface="Comic Sans MS" panose="030F0702030302020204" pitchFamily="66" charset="0"/>
              </a:rPr>
              <a:t>(Efe</a:t>
            </a:r>
            <a:r>
              <a:rPr lang="cs-CZ" sz="1400" b="1" dirty="0">
                <a:solidFill>
                  <a:srgbClr val="FFFF99"/>
                </a:solidFill>
                <a:effectLst>
                  <a:outerShdw blurRad="38100" dist="38100" dir="2700000" algn="tl">
                    <a:srgbClr val="000000"/>
                  </a:outerShdw>
                </a:effectLst>
                <a:latin typeface="Comic Sans MS" panose="030F0702030302020204" pitchFamily="66" charset="0"/>
              </a:rPr>
              <a:t>z</a:t>
            </a:r>
            <a:r>
              <a:rPr lang="es-ES" sz="1400" b="1" dirty="0">
                <a:solidFill>
                  <a:srgbClr val="FFFF99"/>
                </a:solidFill>
                <a:effectLst>
                  <a:outerShdw blurRad="38100" dist="38100" dir="2700000" algn="tl">
                    <a:srgbClr val="000000"/>
                  </a:outerShdw>
                </a:effectLst>
                <a:latin typeface="Comic Sans MS" panose="030F0702030302020204" pitchFamily="66" charset="0"/>
              </a:rPr>
              <a:t>s</a:t>
            </a:r>
            <a:r>
              <a:rPr lang="cs-CZ" sz="1400" b="1" dirty="0">
                <a:solidFill>
                  <a:srgbClr val="FFFF99"/>
                </a:solidFill>
                <a:effectLst>
                  <a:outerShdw blurRad="38100" dist="38100" dir="2700000" algn="tl">
                    <a:srgbClr val="000000"/>
                  </a:outerShdw>
                </a:effectLst>
                <a:latin typeface="Comic Sans MS" panose="030F0702030302020204" pitchFamily="66" charset="0"/>
              </a:rPr>
              <a:t>kým</a:t>
            </a:r>
            <a:r>
              <a:rPr lang="es-ES" sz="1400" b="1" dirty="0">
                <a:solidFill>
                  <a:srgbClr val="FFFF99"/>
                </a:solidFill>
                <a:effectLst>
                  <a:outerShdw blurRad="38100" dist="38100" dir="2700000" algn="tl">
                    <a:srgbClr val="000000"/>
                  </a:outerShdw>
                </a:effectLst>
                <a:latin typeface="Comic Sans MS" panose="030F0702030302020204" pitchFamily="66" charset="0"/>
              </a:rPr>
              <a:t> 3:5)</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3596264625"/>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a:spcBef>
                <a:spcPts val="600"/>
              </a:spcBef>
            </a:pPr>
            <a:r>
              <a:rPr lang="es-ES" sz="2000" b="1" dirty="0"/>
              <a:t>Když jsou zmíněni společně, apoštolové předcházejí prorokům (kromě Lukáše 11:49). Petr ztotožňuje apoštoly se starověkými proroky </a:t>
            </a:r>
            <a:r>
              <a:rPr lang="cs-CZ" sz="2000" b="1" dirty="0"/>
              <a:t>                                                  </a:t>
            </a:r>
            <a:r>
              <a:rPr lang="es-ES" sz="2000" b="1" dirty="0"/>
              <a:t>(2 Petr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a:spcBef>
                <a:spcPts val="600"/>
              </a:spcBef>
            </a:pPr>
            <a:r>
              <a:rPr lang="es-ES" sz="2000" b="1" dirty="0"/>
              <a:t>Apoštolové a proroci Nového zákona mají společné rysy:</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a:spcBef>
                <a:spcPts val="600"/>
              </a:spcBef>
            </a:pPr>
            <a:r>
              <a:rPr lang="es-ES" sz="2000" b="1" dirty="0"/>
              <a:t>Nový zákon zmiňuje několik proroků, některé jmenovitě: Barnabáš (apoštol), </a:t>
            </a:r>
            <a:r>
              <a:rPr lang="cs-CZ" sz="2000" b="1" dirty="0"/>
              <a:t>S</a:t>
            </a:r>
            <a:r>
              <a:rPr lang="es-ES" sz="2000" b="1" dirty="0"/>
              <a:t>im</a:t>
            </a:r>
            <a:r>
              <a:rPr lang="cs-CZ" sz="2000" b="1" dirty="0"/>
              <a:t>e</a:t>
            </a:r>
            <a:r>
              <a:rPr lang="es-ES" sz="2000" b="1" dirty="0"/>
              <a:t>on, Lucius, Mana</a:t>
            </a:r>
            <a:r>
              <a:rPr lang="cs-CZ" sz="2000" b="1" dirty="0"/>
              <a:t>h</a:t>
            </a:r>
            <a:r>
              <a:rPr lang="es-ES" sz="2000" b="1" dirty="0"/>
              <a:t>e</a:t>
            </a:r>
            <a:r>
              <a:rPr lang="cs-CZ" sz="2000" b="1" dirty="0"/>
              <a:t>m</a:t>
            </a:r>
            <a:r>
              <a:rPr lang="es-ES" sz="2000" b="1" dirty="0"/>
              <a:t>, Saul (apoštol), Jud</a:t>
            </a:r>
            <a:r>
              <a:rPr lang="cs-CZ" sz="2000" b="1" dirty="0"/>
              <a:t>a</a:t>
            </a:r>
            <a:r>
              <a:rPr lang="es-ES" sz="2000" b="1" dirty="0"/>
              <a:t>, Silas a Agab</a:t>
            </a:r>
            <a:r>
              <a:rPr lang="cs-CZ" sz="2000" b="1" dirty="0"/>
              <a:t>o</a:t>
            </a:r>
            <a:r>
              <a:rPr lang="es-ES" sz="2000" b="1" dirty="0"/>
              <a:t>s (Skutky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lvl="0">
              <a:spcBef>
                <a:spcPts val="600"/>
              </a:spcBef>
              <a:defRPr/>
            </a:pPr>
            <a:r>
              <a:rPr lang="es-ES" sz="2000" b="1" dirty="0">
                <a:solidFill>
                  <a:prstClr val="black"/>
                </a:solidFill>
              </a:rPr>
              <a:t>Apoštolové byli speciálně pověřeni být svědky vzkříšení samotným Ježíšem (Skutky 10:40-41).</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BBE493E-3BEA-6AE0-5640-EBC91554925F}"/>
              </a:ext>
            </a:extLst>
          </p:cNvPr>
          <p:cNvSpPr txBox="1"/>
          <p:nvPr/>
        </p:nvSpPr>
        <p:spPr>
          <a:xfrm>
            <a:off x="0" y="-53558"/>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cs-CZ" sz="5400" b="1" spc="1000" dirty="0">
                <a:ln w="12700" cmpd="sng">
                  <a:noFill/>
                  <a:prstDash val="solid"/>
                </a:ln>
                <a:gradFill>
                  <a:gsLst>
                    <a:gs pos="0">
                      <a:srgbClr val="1E7980"/>
                    </a:gs>
                    <a:gs pos="4000">
                      <a:srgbClr val="2EB9C4"/>
                    </a:gs>
                    <a:gs pos="87000">
                      <a:srgbClr val="91E0E5"/>
                    </a:gs>
                  </a:gsLst>
                  <a:lin ang="5400000"/>
                </a:gradFill>
              </a:rPr>
              <a:t>PROROKYNĚ</a:t>
            </a:r>
            <a:endParaRPr lang="es-ES" sz="5400" b="1" spc="1000" dirty="0">
              <a:ln w="12700" cmpd="sng">
                <a:noFill/>
                <a:prstDash val="solid"/>
              </a:ln>
              <a:gradFill>
                <a:gsLst>
                  <a:gs pos="0">
                    <a:srgbClr val="1E7980"/>
                  </a:gs>
                  <a:gs pos="4000">
                    <a:srgbClr val="2EB9C4"/>
                  </a:gs>
                  <a:gs pos="87000">
                    <a:srgbClr val="91E0E5"/>
                  </a:gs>
                </a:gsLst>
                <a:lin ang="5400000"/>
              </a:gradFill>
            </a:endParaRP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a:t>
            </a:r>
            <a:r>
              <a:rPr lang="cs-CZ" b="1" dirty="0">
                <a:solidFill>
                  <a:srgbClr val="7030A0"/>
                </a:solidFill>
                <a:latin typeface="Comic Sans MS" panose="030F0702030302020204" pitchFamily="66" charset="0"/>
              </a:rPr>
              <a:t>Ten [Filip] měl čtyři neprovdané dcery, prorokyně</a:t>
            </a:r>
            <a:r>
              <a:rPr lang="es-ES" b="1" dirty="0">
                <a:solidFill>
                  <a:srgbClr val="7030A0"/>
                </a:solidFill>
                <a:latin typeface="Comic Sans MS" panose="030F0702030302020204" pitchFamily="66" charset="0"/>
              </a:rPr>
              <a:t>” </a:t>
            </a:r>
            <a:r>
              <a:rPr lang="es-ES" sz="1400" b="1" dirty="0">
                <a:solidFill>
                  <a:srgbClr val="7030A0"/>
                </a:solidFill>
                <a:latin typeface="Comic Sans MS" panose="030F0702030302020204" pitchFamily="66" charset="0"/>
              </a:rPr>
              <a:t>(</a:t>
            </a:r>
            <a:r>
              <a:rPr lang="cs-CZ" sz="1400" b="1" dirty="0">
                <a:solidFill>
                  <a:srgbClr val="7030A0"/>
                </a:solidFill>
                <a:latin typeface="Comic Sans MS" panose="030F0702030302020204" pitchFamily="66" charset="0"/>
              </a:rPr>
              <a:t>Skutky</a:t>
            </a:r>
            <a:r>
              <a:rPr lang="es-ES" sz="1400" b="1" dirty="0">
                <a:solidFill>
                  <a:srgbClr val="7030A0"/>
                </a:solidFill>
                <a:latin typeface="Comic Sans MS" panose="030F0702030302020204" pitchFamily="66" charset="0"/>
              </a:rPr>
              <a:t>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94767" y="1104900"/>
            <a:ext cx="4720482" cy="1631216"/>
          </a:xfrm>
          <a:prstGeom prst="rect">
            <a:avLst/>
          </a:prstGeom>
          <a:noFill/>
        </p:spPr>
        <p:txBody>
          <a:bodyPr wrap="square" rtlCol="0">
            <a:spAutoFit/>
          </a:bodyPr>
          <a:lstStyle/>
          <a:p>
            <a:pPr>
              <a:spcBef>
                <a:spcPts val="600"/>
              </a:spcBef>
            </a:pPr>
            <a:r>
              <a:rPr lang="es-ES" sz="2000" b="1" dirty="0"/>
              <a:t>Jedinou prorokyní jmenovanou v No</a:t>
            </a:r>
            <a:r>
              <a:rPr lang="cs-CZ" sz="2000" b="1" dirty="0"/>
              <a:t>-</a:t>
            </a:r>
            <a:r>
              <a:rPr lang="es-ES" sz="2000" b="1" dirty="0"/>
              <a:t>vém zákoně je </a:t>
            </a:r>
            <a:r>
              <a:rPr lang="cs-CZ" sz="2000" b="1" dirty="0"/>
              <a:t>A</a:t>
            </a:r>
            <a:r>
              <a:rPr lang="es-ES" sz="2000" b="1" dirty="0"/>
              <a:t>nna, která "mluvila</a:t>
            </a:r>
            <a:r>
              <a:rPr lang="cs-CZ" sz="2000" b="1" dirty="0"/>
              <a:t>              </a:t>
            </a:r>
            <a:r>
              <a:rPr lang="es-ES" sz="2000" b="1" dirty="0"/>
              <a:t> o dítěti [Ježíši] všem, kdo čekali</a:t>
            </a:r>
            <a:r>
              <a:rPr lang="cs-CZ" sz="2000" b="1" dirty="0"/>
              <a:t>               </a:t>
            </a:r>
            <a:r>
              <a:rPr lang="es-ES" sz="2000" b="1" dirty="0"/>
              <a:t> na vykoupení v Jeruzalémě" </a:t>
            </a:r>
            <a:r>
              <a:rPr lang="cs-CZ" sz="2000" b="1" dirty="0"/>
              <a:t>                                            </a:t>
            </a:r>
            <a:r>
              <a:rPr lang="es-ES" sz="2000" b="1" dirty="0"/>
              <a:t>(Lukáš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19787"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15249"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039897"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7" y="5204241"/>
            <a:ext cx="3870090" cy="1631216"/>
          </a:xfrm>
          <a:prstGeom prst="rect">
            <a:avLst/>
          </a:prstGeom>
          <a:noFill/>
        </p:spPr>
        <p:txBody>
          <a:bodyPr wrap="square">
            <a:spAutoFit/>
          </a:bodyPr>
          <a:lstStyle/>
          <a:p>
            <a:pPr>
              <a:spcBef>
                <a:spcPts val="600"/>
              </a:spcBef>
            </a:pPr>
            <a:r>
              <a:rPr lang="es-ES" sz="2000" b="1" dirty="0"/>
              <a:t>Joel předpověděl, že Duch svatý bude působit pro syny, dcery, starší, mladé muže, </a:t>
            </a:r>
            <a:r>
              <a:rPr lang="cs-CZ" sz="2000" b="1" dirty="0"/>
              <a:t>ženy,</a:t>
            </a:r>
            <a:r>
              <a:rPr lang="es-ES" sz="2000" b="1" dirty="0"/>
              <a:t> služebníky a </a:t>
            </a:r>
            <a:r>
              <a:rPr lang="cs-CZ" sz="2000" b="1" dirty="0"/>
              <a:t>služebnice                        </a:t>
            </a:r>
            <a:r>
              <a:rPr lang="es-ES" sz="2000" b="1" dirty="0"/>
              <a:t> k prorokování (Jo</a:t>
            </a:r>
            <a:r>
              <a:rPr lang="cs-CZ" sz="2000" b="1" dirty="0"/>
              <a:t>é</a:t>
            </a:r>
            <a:r>
              <a:rPr lang="es-ES" sz="2000" b="1" dirty="0"/>
              <a:t>l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94767" y="3837795"/>
            <a:ext cx="3870090" cy="1015663"/>
          </a:xfrm>
          <a:prstGeom prst="rect">
            <a:avLst/>
          </a:prstGeom>
          <a:noFill/>
        </p:spPr>
        <p:txBody>
          <a:bodyPr wrap="square">
            <a:spAutoFit/>
          </a:bodyPr>
          <a:lstStyle/>
          <a:p>
            <a:pPr>
              <a:spcBef>
                <a:spcPts val="600"/>
              </a:spcBef>
            </a:pPr>
            <a:r>
              <a:rPr lang="es-ES" sz="2000" b="1" dirty="0"/>
              <a:t>Navíc je proroctví zmiňováno jako obvyklý dar, jak u žen, tak</a:t>
            </a:r>
            <a:r>
              <a:rPr lang="cs-CZ" sz="2000" b="1" dirty="0"/>
              <a:t>    </a:t>
            </a:r>
            <a:r>
              <a:rPr lang="es-ES" sz="2000" b="1" dirty="0"/>
              <a:t> u mužů (1. Korintským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94767" y="2779124"/>
            <a:ext cx="4720482" cy="707886"/>
          </a:xfrm>
          <a:prstGeom prst="rect">
            <a:avLst/>
          </a:prstGeom>
          <a:noFill/>
        </p:spPr>
        <p:txBody>
          <a:bodyPr wrap="square">
            <a:spAutoFit/>
          </a:bodyPr>
          <a:lstStyle/>
          <a:p>
            <a:pPr lvl="0">
              <a:spcBef>
                <a:spcPts val="600"/>
              </a:spcBef>
              <a:defRPr/>
            </a:pPr>
            <a:r>
              <a:rPr lang="es-ES" sz="2000" b="1" dirty="0">
                <a:solidFill>
                  <a:prstClr val="black"/>
                </a:solidFill>
              </a:rPr>
              <a:t>Čtyři dcery Filipa, evangelisty, také přijaly dar proroctví (Skutky 21:8-9).</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89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algn="ctr"/>
            <a:r>
              <a:rPr lang="cs-CZ" sz="4400" b="1" dirty="0">
                <a:ln w="22225">
                  <a:solidFill>
                    <a:schemeClr val="accent2"/>
                  </a:solidFill>
                  <a:prstDash val="solid"/>
                </a:ln>
                <a:solidFill>
                  <a:schemeClr val="accent2">
                    <a:lumMod val="40000"/>
                    <a:lumOff val="60000"/>
                  </a:schemeClr>
                </a:solidFill>
              </a:rPr>
              <a:t>PAVLOVI SPOLUPRACOVNÍCI</a:t>
            </a:r>
            <a:endParaRPr lang="es-ES" sz="4400" b="1" dirty="0">
              <a:ln w="22225">
                <a:solidFill>
                  <a:schemeClr val="accent2"/>
                </a:solidFill>
                <a:prstDash val="solid"/>
              </a:ln>
              <a:solidFill>
                <a:schemeClr val="accent2">
                  <a:lumMod val="40000"/>
                  <a:lumOff val="60000"/>
                </a:schemeClr>
              </a:solidFill>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861774"/>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lumMod val="50000"/>
                  </a:schemeClr>
                </a:solidFill>
                <a:latin typeface="Comic Sans MS" panose="030F0702030302020204" pitchFamily="66" charset="0"/>
              </a:rPr>
              <a:t>“</a:t>
            </a:r>
            <a:r>
              <a:rPr lang="cs-CZ" b="1" dirty="0">
                <a:solidFill>
                  <a:schemeClr val="accent1">
                    <a:lumMod val="50000"/>
                  </a:schemeClr>
                </a:solidFill>
                <a:latin typeface="Comic Sans MS" panose="030F0702030302020204" pitchFamily="66" charset="0"/>
              </a:rPr>
              <a:t>To ti kladu na srdce, synu Timoteji, ve shodě s prorockými slovy, která byla o tobě pronesena, abys jimi povzbuzen bojoval dobrý boj</a:t>
            </a:r>
            <a:r>
              <a:rPr lang="es-ES" b="1" dirty="0">
                <a:solidFill>
                  <a:schemeClr val="accent1">
                    <a:lumMod val="50000"/>
                  </a:schemeClr>
                </a:solidFill>
                <a:latin typeface="Comic Sans MS" panose="030F0702030302020204" pitchFamily="66" charset="0"/>
              </a:rPr>
              <a:t>” </a:t>
            </a:r>
            <a:r>
              <a:rPr lang="es-ES" sz="1400" b="1" dirty="0">
                <a:solidFill>
                  <a:schemeClr val="accent1">
                    <a:lumMod val="50000"/>
                  </a:schemeClr>
                </a:solidFill>
                <a:latin typeface="Comic Sans MS" panose="030F0702030302020204" pitchFamily="66" charset="0"/>
              </a:rPr>
              <a:t>(1</a:t>
            </a:r>
            <a:r>
              <a:rPr lang="cs-CZ" sz="1400" b="1" dirty="0">
                <a:solidFill>
                  <a:schemeClr val="accent1">
                    <a:lumMod val="50000"/>
                  </a:schemeClr>
                </a:solidFill>
                <a:latin typeface="Comic Sans MS" panose="030F0702030302020204" pitchFamily="66" charset="0"/>
              </a:rPr>
              <a:t>. Timoteovi</a:t>
            </a:r>
            <a:r>
              <a:rPr lang="es-ES" sz="1400" b="1" dirty="0">
                <a:solidFill>
                  <a:schemeClr val="accent1">
                    <a:lumMod val="50000"/>
                  </a:schemeClr>
                </a:solidFill>
                <a:latin typeface="Comic Sans MS" panose="030F0702030302020204" pitchFamily="66" charset="0"/>
              </a:rPr>
              <a:t> 1:18)</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lvl="0">
              <a:spcBef>
                <a:spcPts val="600"/>
              </a:spcBef>
              <a:defRPr/>
            </a:pPr>
            <a:r>
              <a:rPr lang="es-ES" sz="2000" b="1" dirty="0">
                <a:solidFill>
                  <a:prstClr val="black"/>
                </a:solidFill>
              </a:rPr>
              <a:t>Kromě apoštolů, proroků a proroken jsou zmíněni i někteří Pavlovi pomocníci, kteří, podobně jako Silas a Barnabáš, měli dar proroctví:</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983959873"/>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2880436169"/>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0"/>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algn="ctr"/>
            <a:r>
              <a:rPr lang="cs-CZ" sz="4400" b="1" spc="1000" dirty="0">
                <a:ln w="13462">
                  <a:noFill/>
                  <a:prstDash val="solid"/>
                </a:ln>
                <a:solidFill>
                  <a:srgbClr val="FFFF00"/>
                </a:solidFill>
                <a:effectLst>
                  <a:outerShdw dist="50800" dir="2700000" algn="bl" rotWithShape="0">
                    <a:schemeClr val="accent5"/>
                  </a:outerShdw>
                </a:effectLst>
              </a:rPr>
              <a:t>FALEŠNÍ PROROCI</a:t>
            </a:r>
            <a:endParaRPr lang="es-ES" sz="4400" b="1" spc="1000" dirty="0">
              <a:ln w="13462">
                <a:noFill/>
                <a:prstDash val="solid"/>
              </a:ln>
              <a:solidFill>
                <a:srgbClr val="FFFF00"/>
              </a:solidFill>
              <a:effectLst>
                <a:outerShdw dist="50800" dir="2700000" algn="bl" rotWithShape="0">
                  <a:schemeClr val="accent5"/>
                </a:outerShdw>
              </a:effectLst>
            </a:endParaRP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6" y="713253"/>
            <a:ext cx="8753475" cy="646331"/>
          </a:xfrm>
          <a:prstGeom prst="rect">
            <a:avLst/>
          </a:prstGeom>
          <a:noFill/>
        </p:spPr>
        <p:txBody>
          <a:bodyPr wrap="square">
            <a:spAutoFit/>
          </a:bodyPr>
          <a:lstStyle/>
          <a:p>
            <a:pPr algn="ctr"/>
            <a:r>
              <a:rPr lang="es-ES" b="1" dirty="0">
                <a:solidFill>
                  <a:srgbClr val="99FF99"/>
                </a:solidFill>
                <a:effectLst>
                  <a:outerShdw blurRad="38100" dist="38100" dir="2700000" algn="tl">
                    <a:srgbClr val="000000"/>
                  </a:outerShdw>
                </a:effectLst>
                <a:latin typeface="Comic Sans MS" panose="030F0702030302020204" pitchFamily="66" charset="0"/>
              </a:rPr>
              <a:t>“</a:t>
            </a:r>
            <a:r>
              <a:rPr lang="cs-CZ" b="1" dirty="0">
                <a:solidFill>
                  <a:srgbClr val="99FF99"/>
                </a:solidFill>
                <a:effectLst>
                  <a:outerShdw blurRad="38100" dist="38100" dir="2700000" algn="tl">
                    <a:srgbClr val="000000"/>
                  </a:outerShdw>
                </a:effectLst>
                <a:latin typeface="Comic Sans MS" panose="030F0702030302020204" pitchFamily="66" charset="0"/>
              </a:rPr>
              <a:t>Milovaní, nevěřte každému vnuknutí, nýbrž zkoumejte duchy, zda jsou        z Boha; neboť mnoho falešných proroků vyšlo do světa</a:t>
            </a:r>
            <a:r>
              <a:rPr lang="es-ES" b="1" dirty="0">
                <a:solidFill>
                  <a:srgbClr val="99FF99"/>
                </a:solidFill>
                <a:effectLst>
                  <a:outerShdw blurRad="38100" dist="38100" dir="2700000" algn="tl">
                    <a:srgbClr val="000000"/>
                  </a:outerShdw>
                </a:effectLst>
                <a:latin typeface="Comic Sans MS" panose="030F0702030302020204" pitchFamily="66" charset="0"/>
              </a:rPr>
              <a:t>” </a:t>
            </a:r>
            <a:r>
              <a:rPr lang="es-ES" sz="1400" b="1" dirty="0">
                <a:solidFill>
                  <a:srgbClr val="99FF99"/>
                </a:solidFill>
                <a:effectLst>
                  <a:outerShdw blurRad="38100" dist="38100" dir="2700000" algn="tl">
                    <a:srgbClr val="000000"/>
                  </a:outerShdw>
                </a:effectLst>
                <a:latin typeface="Comic Sans MS" panose="030F0702030302020204" pitchFamily="66" charset="0"/>
              </a:rPr>
              <a:t>(1</a:t>
            </a:r>
            <a:r>
              <a:rPr lang="cs-CZ" sz="1400" b="1" dirty="0">
                <a:solidFill>
                  <a:srgbClr val="99FF99"/>
                </a:solidFill>
                <a:effectLst>
                  <a:outerShdw blurRad="38100" dist="38100" dir="2700000" algn="tl">
                    <a:srgbClr val="000000"/>
                  </a:outerShdw>
                </a:effectLst>
                <a:latin typeface="Comic Sans MS" panose="030F0702030302020204" pitchFamily="66" charset="0"/>
              </a:rPr>
              <a:t>. Jan</a:t>
            </a:r>
            <a:r>
              <a:rPr lang="es-ES" sz="1400" b="1" dirty="0">
                <a:solidFill>
                  <a:srgbClr val="99FF99"/>
                </a:solidFill>
                <a:effectLst>
                  <a:outerShdw blurRad="38100" dist="38100" dir="2700000" algn="tl">
                    <a:srgbClr val="000000"/>
                  </a:outerShdw>
                </a:effectLst>
                <a:latin typeface="Comic Sans MS" panose="030F0702030302020204" pitchFamily="66" charset="0"/>
              </a:rPr>
              <a:t>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015663"/>
          </a:xfrm>
          <a:prstGeom prst="rect">
            <a:avLst/>
          </a:prstGeom>
          <a:noFill/>
        </p:spPr>
        <p:txBody>
          <a:bodyPr wrap="square" rtlCol="0">
            <a:spAutoFit/>
          </a:bodyPr>
          <a:lstStyle/>
          <a:p>
            <a:pPr>
              <a:spcBef>
                <a:spcPts val="600"/>
              </a:spcBef>
            </a:pPr>
            <a:r>
              <a:rPr lang="es-ES" sz="2000" b="1" dirty="0">
                <a:solidFill>
                  <a:schemeClr val="bg1"/>
                </a:solidFill>
                <a:effectLst>
                  <a:glow rad="101600">
                    <a:srgbClr val="721A02"/>
                  </a:glow>
                  <a:outerShdw blurRad="38100" dist="38100" dir="2700000" algn="tl">
                    <a:srgbClr val="000000">
                      <a:alpha val="43137"/>
                    </a:srgbClr>
                  </a:outerShdw>
                </a:effectLst>
              </a:rPr>
              <a:t>Ježíš varoval, že povstanou falešní proroci, které nazval "hladoví vlci" (Mat 24:24; 7:15). Uvnitř rané církve se tito falešní proroci již začali objevovat (1 Jan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737282"/>
            <a:ext cx="6073027" cy="1015663"/>
          </a:xfrm>
          <a:prstGeom prst="rect">
            <a:avLst/>
          </a:prstGeom>
          <a:noFill/>
        </p:spPr>
        <p:txBody>
          <a:bodyPr wrap="square">
            <a:spAutoFit/>
          </a:bodyPr>
          <a:lstStyle/>
          <a:p>
            <a:pPr>
              <a:spcBef>
                <a:spcPts val="600"/>
              </a:spcBef>
            </a:pPr>
            <a:r>
              <a:rPr lang="es-ES" sz="2000" b="1" dirty="0">
                <a:solidFill>
                  <a:schemeClr val="bg1"/>
                </a:solidFill>
                <a:effectLst>
                  <a:glow rad="101600">
                    <a:srgbClr val="721A02"/>
                  </a:glow>
                  <a:outerShdw blurRad="38100" dist="38100" dir="2700000" algn="tl">
                    <a:srgbClr val="000000">
                      <a:alpha val="43137"/>
                    </a:srgbClr>
                  </a:outerShdw>
                </a:effectLst>
              </a:rPr>
              <a:t>Věřící jsou povoláni zkoumat proroky a ujistit se, že všechna jejich poselství jsou v souladu se Písmem a jsou zaměřena na Krista.</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144747"/>
            <a:ext cx="10212408" cy="707886"/>
          </a:xfrm>
          <a:prstGeom prst="rect">
            <a:avLst/>
          </a:prstGeom>
          <a:noFill/>
        </p:spPr>
        <p:txBody>
          <a:bodyPr wrap="square">
            <a:spAutoFit/>
          </a:bodyPr>
          <a:lstStyle/>
          <a:p>
            <a:pPr>
              <a:spcBef>
                <a:spcPts val="600"/>
              </a:spcBef>
            </a:pPr>
            <a:r>
              <a:rPr lang="es-ES" sz="2000" b="1" dirty="0">
                <a:solidFill>
                  <a:schemeClr val="bg1"/>
                </a:solidFill>
                <a:effectLst>
                  <a:glow rad="101600">
                    <a:srgbClr val="721A02"/>
                  </a:glow>
                  <a:outerShdw blurRad="38100" dist="38100" dir="2700000" algn="tl">
                    <a:srgbClr val="000000">
                      <a:alpha val="43137"/>
                    </a:srgbClr>
                  </a:outerShdw>
                </a:effectLst>
              </a:rPr>
              <a:t>Naší jedinou obranou proti falešným prorokům (a zlým silám, které je vedou) je obléct si zbroj, kterou nám Bůh dal (Ef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637593"/>
            <a:ext cx="8052619" cy="1015663"/>
          </a:xfrm>
          <a:prstGeom prst="rect">
            <a:avLst/>
          </a:prstGeom>
          <a:noFill/>
        </p:spPr>
        <p:txBody>
          <a:bodyPr wrap="square">
            <a:spAutoFit/>
          </a:bodyPr>
          <a:lstStyle/>
          <a:p>
            <a:pPr lvl="0">
              <a:spcBef>
                <a:spcPts val="600"/>
              </a:spcBef>
              <a:defRPr/>
            </a:pPr>
            <a:r>
              <a:rPr lang="es-ES" sz="2000" b="1" dirty="0">
                <a:solidFill>
                  <a:prstClr val="white"/>
                </a:solidFill>
                <a:effectLst>
                  <a:glow rad="101600">
                    <a:srgbClr val="721A02"/>
                  </a:glow>
                  <a:outerShdw blurRad="38100" dist="38100" dir="2700000" algn="tl">
                    <a:srgbClr val="000000">
                      <a:alpha val="43137"/>
                    </a:srgbClr>
                  </a:outerShdw>
                </a:effectLst>
              </a:rPr>
              <a:t>Pravé proroctví je v souladu s Božím slovem, ukazuje na Krista a buduje církev, zatímco falešní proroci podporují rozdělující doktríny a vlastní zájmy.</a:t>
            </a:r>
            <a:endParaRPr kumimoji="0" lang="es-E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537904"/>
            <a:ext cx="8052618" cy="1015663"/>
          </a:xfrm>
          <a:prstGeom prst="rect">
            <a:avLst/>
          </a:prstGeom>
          <a:noFill/>
        </p:spPr>
        <p:txBody>
          <a:bodyPr wrap="square">
            <a:spAutoFit/>
          </a:bodyPr>
          <a:lstStyle/>
          <a:p>
            <a:pPr lvl="0">
              <a:spcBef>
                <a:spcPts val="600"/>
              </a:spcBef>
              <a:defRPr/>
            </a:pPr>
            <a:r>
              <a:rPr lang="es-ES" sz="2000" b="1" dirty="0">
                <a:solidFill>
                  <a:prstClr val="white"/>
                </a:solidFill>
                <a:effectLst>
                  <a:glow rad="101600">
                    <a:srgbClr val="721A02"/>
                  </a:glow>
                  <a:outerShdw blurRad="38100" dist="38100" dir="2700000" algn="tl">
                    <a:srgbClr val="000000">
                      <a:alpha val="43137"/>
                    </a:srgbClr>
                  </a:outerShdw>
                </a:effectLst>
              </a:rPr>
              <a:t>Pavel varoval starší v Efezu, že mezi nimi povstanou "hladoví vlci" (Skutky 20:29). Varoval Korintské před existencí "falešných apoštolů" (2. Korintským 11:13).</a:t>
            </a:r>
            <a:endParaRPr kumimoji="0" lang="es-E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118541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09121" y="1094500"/>
            <a:ext cx="7573758" cy="4493538"/>
          </a:xfrm>
          <a:prstGeom prst="rect">
            <a:avLst/>
          </a:prstGeom>
          <a:noFill/>
        </p:spPr>
        <p:txBody>
          <a:bodyPr wrap="square">
            <a:spAutoFit/>
          </a:bodyPr>
          <a:lstStyle/>
          <a:p>
            <a:pPr>
              <a:spcBef>
                <a:spcPts val="600"/>
              </a:spcBef>
            </a:pPr>
            <a:r>
              <a:rPr lang="es-ES" sz="2600" b="1" dirty="0">
                <a:latin typeface="Constantia" panose="02030602050306030303" pitchFamily="18" charset="0"/>
              </a:rPr>
              <a:t>“Patriarchové, proroci a apoštolové mluvili, jak je </a:t>
            </a:r>
            <a:r>
              <a:rPr lang="cs-CZ" sz="2600" b="1" dirty="0">
                <a:latin typeface="Constantia" panose="02030602050306030303" pitchFamily="18" charset="0"/>
              </a:rPr>
              <a:t>vedl</a:t>
            </a:r>
            <a:r>
              <a:rPr lang="es-ES" sz="2600" b="1" dirty="0">
                <a:latin typeface="Constantia" panose="02030602050306030303" pitchFamily="18" charset="0"/>
              </a:rPr>
              <a:t> Duch svatý, a jasně prohlašovali, že nemluví vlastní mocí ani ve svém jménu. Přáli si, aby jim nebyla </a:t>
            </a:r>
            <a:r>
              <a:rPr lang="cs-CZ" sz="2600" b="1" dirty="0">
                <a:latin typeface="Constantia" panose="02030602050306030303" pitchFamily="18" charset="0"/>
              </a:rPr>
              <a:t>připisována</a:t>
            </a:r>
            <a:r>
              <a:rPr lang="es-ES" sz="2600" b="1" dirty="0">
                <a:latin typeface="Constantia" panose="02030602050306030303" pitchFamily="18" charset="0"/>
              </a:rPr>
              <a:t> žádná zásluha, jinak by je někdo považoval za zakladatele čehokoli, čím by se mohli chlubit. Byli horliví pro čest Boha, kterému patří veškerá chvála. Prohlašovali, že jejich schopnosti a poselství, která přinášeli, jim byly dány jako delegátům Boží moci. Bůh byl jejich autoritou a dostatečností”</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3817737" y="6009306"/>
            <a:ext cx="6117829" cy="338554"/>
          </a:xfrm>
          <a:prstGeom prst="rect">
            <a:avLst/>
          </a:prstGeom>
          <a:noFill/>
        </p:spPr>
        <p:txBody>
          <a:bodyPr wrap="none" rtlCol="0">
            <a:spAutoFit/>
          </a:bodyPr>
          <a:lstStyle/>
          <a:p>
            <a:pPr algn="r"/>
            <a:r>
              <a:rPr lang="cs-CZ" sz="1600" b="1" dirty="0"/>
              <a:t>(</a:t>
            </a:r>
            <a:r>
              <a:rPr lang="es-ES" sz="1600" b="1" dirty="0"/>
              <a:t>E. G. W.</a:t>
            </a:r>
            <a:r>
              <a:rPr lang="cs-CZ" sz="1600" b="1" dirty="0"/>
              <a:t>: To </a:t>
            </a:r>
            <a:r>
              <a:rPr lang="cs-CZ" sz="1600" b="1" dirty="0" err="1"/>
              <a:t>Be</a:t>
            </a:r>
            <a:r>
              <a:rPr lang="cs-CZ" sz="1600" b="1" dirty="0"/>
              <a:t> </a:t>
            </a:r>
            <a:r>
              <a:rPr lang="cs-CZ" sz="1600" b="1" dirty="0" err="1"/>
              <a:t>Like</a:t>
            </a:r>
            <a:r>
              <a:rPr lang="cs-CZ" sz="1600" b="1" dirty="0"/>
              <a:t> </a:t>
            </a:r>
            <a:r>
              <a:rPr lang="cs-CZ" sz="1600" b="1" dirty="0" err="1"/>
              <a:t>Jesus</a:t>
            </a:r>
            <a:r>
              <a:rPr lang="cs-CZ" sz="1600" b="1" dirty="0"/>
              <a:t> strana 224 </a:t>
            </a:r>
            <a:r>
              <a:rPr lang="cs-CZ" sz="1200" b="1" dirty="0"/>
              <a:t>– neautorizovaný překlad: Ivo Kapec</a:t>
            </a:r>
            <a:r>
              <a:rPr lang="es-ES" sz="1600" b="1" dirty="0"/>
              <a:t>)</a:t>
            </a:r>
          </a:p>
        </p:txBody>
      </p:sp>
    </p:spTree>
    <p:extLst>
      <p:ext uri="{BB962C8B-B14F-4D97-AF65-F5344CB8AC3E}">
        <p14:creationId xmlns:p14="http://schemas.microsoft.com/office/powerpoint/2010/main" val="3431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707886"/>
          </a:xfrm>
          <a:prstGeom prst="rect">
            <a:avLst/>
          </a:prstGeom>
          <a:noFill/>
        </p:spPr>
        <p:txBody>
          <a:bodyPr wrap="square" rtlCol="0">
            <a:spAutoFit/>
          </a:bodyPr>
          <a:lstStyle/>
          <a:p>
            <a:pPr algn="ctr"/>
            <a:r>
              <a:rPr lang="es-ES" sz="4000" b="1" dirty="0">
                <a:ln w="6600">
                  <a:solidFill>
                    <a:schemeClr val="accent2"/>
                  </a:solidFill>
                  <a:prstDash val="solid"/>
                </a:ln>
                <a:solidFill>
                  <a:srgbClr val="FFFFFF"/>
                </a:solidFill>
                <a:effectLst>
                  <a:outerShdw dist="38100" dir="2700000" algn="tl" rotWithShape="0">
                    <a:srgbClr val="5F3B1F"/>
                  </a:outerShdw>
                </a:effectLst>
              </a:rPr>
              <a:t>PŘÍLOHA: </a:t>
            </a:r>
            <a:r>
              <a:rPr lang="cs-CZ" sz="4000" b="1" dirty="0">
                <a:ln w="6600">
                  <a:solidFill>
                    <a:schemeClr val="accent2"/>
                  </a:solidFill>
                  <a:prstDash val="solid"/>
                </a:ln>
                <a:solidFill>
                  <a:srgbClr val="FFFFFF"/>
                </a:solidFill>
                <a:effectLst>
                  <a:outerShdw dist="38100" dir="2700000" algn="tl" rotWithShape="0">
                    <a:srgbClr val="5F3B1F"/>
                  </a:outerShdw>
                </a:effectLst>
              </a:rPr>
              <a:t>CÍLE SLUŽBY</a:t>
            </a:r>
            <a:r>
              <a:rPr lang="es-ES" sz="4000" b="1" dirty="0">
                <a:ln w="6600">
                  <a:solidFill>
                    <a:schemeClr val="accent2"/>
                  </a:solidFill>
                  <a:prstDash val="solid"/>
                </a:ln>
                <a:solidFill>
                  <a:srgbClr val="FFFFFF"/>
                </a:solidFill>
                <a:effectLst>
                  <a:outerShdw dist="38100" dir="2700000" algn="tl" rotWithShape="0">
                    <a:srgbClr val="FFCC00"/>
                  </a:outerShdw>
                </a:effectLst>
              </a:rPr>
              <a:t> E</a:t>
            </a:r>
            <a:r>
              <a:rPr lang="cs-CZ" sz="4000" b="1" dirty="0">
                <a:ln w="6600">
                  <a:solidFill>
                    <a:schemeClr val="accent2"/>
                  </a:solidFill>
                  <a:prstDash val="solid"/>
                </a:ln>
                <a:solidFill>
                  <a:srgbClr val="FFFFFF"/>
                </a:solidFill>
                <a:effectLst>
                  <a:outerShdw dist="38100" dir="2700000" algn="tl" rotWithShape="0">
                    <a:srgbClr val="FFCC00"/>
                  </a:outerShdw>
                </a:effectLst>
              </a:rPr>
              <a:t>L</a:t>
            </a:r>
            <a:r>
              <a:rPr lang="es-ES" sz="4000" b="1">
                <a:ln w="6600">
                  <a:solidFill>
                    <a:schemeClr val="accent2"/>
                  </a:solidFill>
                  <a:prstDash val="solid"/>
                </a:ln>
                <a:solidFill>
                  <a:srgbClr val="FFFFFF"/>
                </a:solidFill>
                <a:effectLst>
                  <a:outerShdw dist="38100" dir="2700000" algn="tl" rotWithShape="0">
                    <a:srgbClr val="FFCC00"/>
                  </a:outerShdw>
                </a:effectLst>
              </a:rPr>
              <a:t>LEN </a:t>
            </a:r>
            <a:r>
              <a:rPr lang="es-ES" sz="4000" b="1" dirty="0">
                <a:ln w="6600">
                  <a:solidFill>
                    <a:schemeClr val="accent2"/>
                  </a:solidFill>
                  <a:prstDash val="solid"/>
                </a:ln>
                <a:solidFill>
                  <a:srgbClr val="FFFFFF"/>
                </a:solidFill>
                <a:effectLst>
                  <a:outerShdw dist="38100" dir="2700000" algn="tl" rotWithShape="0">
                    <a:srgbClr val="FFCC00"/>
                  </a:outerShdw>
                </a:effectLst>
              </a:rPr>
              <a:t>G. WHITE</a:t>
            </a:r>
            <a:r>
              <a:rPr lang="cs-CZ" sz="4000" b="1" dirty="0">
                <a:ln w="6600">
                  <a:solidFill>
                    <a:schemeClr val="accent2"/>
                  </a:solidFill>
                  <a:prstDash val="solid"/>
                </a:ln>
                <a:solidFill>
                  <a:srgbClr val="FFFFFF"/>
                </a:solidFill>
                <a:effectLst>
                  <a:outerShdw dist="38100" dir="2700000" algn="tl" rotWithShape="0">
                    <a:srgbClr val="FFCC00"/>
                  </a:outerShdw>
                </a:effectLst>
              </a:rPr>
              <a:t>OVÉ</a:t>
            </a:r>
            <a:endParaRPr lang="es-ES" sz="4400" b="1" dirty="0">
              <a:ln w="6600">
                <a:solidFill>
                  <a:schemeClr val="accent2"/>
                </a:solidFill>
                <a:prstDash val="solid"/>
              </a:ln>
              <a:solidFill>
                <a:srgbClr val="FFFFFF"/>
              </a:solidFill>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a:spcBef>
                <a:spcPts val="600"/>
              </a:spcBef>
            </a:pPr>
            <a:r>
              <a:rPr lang="es-ES" sz="2000" b="1" dirty="0"/>
              <a:t>Služba Ellen G. White měla dvě základní cíle: vést lidi k Ježíši; a usměrňovat jejich pozornost k Bibli.</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369874"/>
            <a:ext cx="6257925" cy="1938992"/>
          </a:xfrm>
          <a:prstGeom prst="rect">
            <a:avLst/>
          </a:prstGeom>
          <a:noFill/>
        </p:spPr>
        <p:txBody>
          <a:bodyPr wrap="square">
            <a:spAutoFit/>
          </a:bodyPr>
          <a:lstStyle/>
          <a:p>
            <a:r>
              <a:rPr lang="cs-CZ" sz="2000" b="1" dirty="0">
                <a:solidFill>
                  <a:srgbClr val="5C3C4C"/>
                </a:solidFill>
              </a:rPr>
              <a:t>DRUHÝ CÍL: BIBLE</a:t>
            </a:r>
            <a:endParaRPr lang="es-ES" sz="2000" b="1" dirty="0">
              <a:solidFill>
                <a:srgbClr val="5C3C4C"/>
              </a:solidFill>
            </a:endParaRPr>
          </a:p>
          <a:p>
            <a:r>
              <a:rPr lang="es-ES" sz="2000" b="1" dirty="0"/>
              <a:t>Helena nikdy netvrdila, že její spisy mají větší hodnotu než Bible, ale vždy naléhala na to, aby byly testovány Biblí. Jako posel Páně se považovala za "menší světlo", které vede lidi k "většímu světlu", Bibli</a:t>
            </a:r>
            <a:r>
              <a:rPr lang="es-ES" sz="1600" b="1" dirty="0"/>
              <a:t>(</a:t>
            </a:r>
            <a:r>
              <a:rPr lang="cs-CZ" sz="1600" b="1" dirty="0"/>
              <a:t>Vybrané spisy</a:t>
            </a:r>
            <a:r>
              <a:rPr lang="es-ES" sz="1600" b="1" dirty="0"/>
              <a:t> </a:t>
            </a:r>
            <a:r>
              <a:rPr lang="cs-CZ" sz="1600" b="1" dirty="0"/>
              <a:t>svazek</a:t>
            </a:r>
            <a:r>
              <a:rPr lang="es-ES" sz="1600" b="1" dirty="0"/>
              <a:t> 3</a:t>
            </a:r>
            <a:r>
              <a:rPr lang="cs-CZ" sz="1600" b="1" dirty="0"/>
              <a:t> strana</a:t>
            </a:r>
            <a:r>
              <a:rPr lang="es-ES" sz="1600" b="1" dirty="0"/>
              <a:t> 34)</a:t>
            </a:r>
            <a:r>
              <a:rPr lang="es-ES" sz="2000" b="1" dirty="0"/>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336041" y="1404202"/>
            <a:ext cx="7960234" cy="1323439"/>
          </a:xfrm>
          <a:prstGeom prst="rect">
            <a:avLst/>
          </a:prstGeom>
          <a:noFill/>
        </p:spPr>
        <p:txBody>
          <a:bodyPr wrap="square">
            <a:spAutoFit/>
          </a:bodyPr>
          <a:lstStyle/>
          <a:p>
            <a:r>
              <a:rPr lang="cs-CZ" sz="2000" b="1" dirty="0">
                <a:solidFill>
                  <a:srgbClr val="1F6D99"/>
                </a:solidFill>
              </a:rPr>
              <a:t>PRVNÍ CÍL: JEŽÍŠ</a:t>
            </a:r>
            <a:endParaRPr lang="es-ES" sz="2000" b="1" dirty="0">
              <a:solidFill>
                <a:srgbClr val="1F6D99"/>
              </a:solidFill>
            </a:endParaRPr>
          </a:p>
          <a:p>
            <a:r>
              <a:rPr lang="pl-PL" sz="2000" b="1" dirty="0"/>
              <a:t>Po kongresu v roce 1888, když byla dotázána na probíraná témata, odpověděla</a:t>
            </a:r>
            <a:r>
              <a:rPr lang="es-ES" sz="2000" b="1" dirty="0"/>
              <a:t>: “Posledních 45 let předkládám nesrovnatelné kouzlo Krista” </a:t>
            </a:r>
            <a:r>
              <a:rPr lang="es-ES" sz="1600" b="1" dirty="0"/>
              <a:t>(Sermons and Talks, t. 1, p. 116)</a:t>
            </a:r>
            <a:r>
              <a:rPr lang="es-ES" sz="2000" b="1" dirty="0"/>
              <a:t>.</a:t>
            </a:r>
          </a:p>
        </p:txBody>
      </p:sp>
    </p:spTree>
    <p:extLst>
      <p:ext uri="{BB962C8B-B14F-4D97-AF65-F5344CB8AC3E}">
        <p14:creationId xmlns:p14="http://schemas.microsoft.com/office/powerpoint/2010/main" val="25539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991</TotalTime>
  <Words>1312</Words>
  <Application>Microsoft Office PowerPoint</Application>
  <PresentationFormat>Panorámica</PresentationFormat>
  <Paragraphs>74</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 Display</vt:lpstr>
      <vt:lpstr>Comic Sans MS</vt:lpstr>
      <vt:lpstr>Constantia</vt:lpstr>
      <vt:lpstr>Aptos</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136</cp:revision>
  <dcterms:created xsi:type="dcterms:W3CDTF">2026-09-28T14:13:38Z</dcterms:created>
  <dcterms:modified xsi:type="dcterms:W3CDTF">2026-10-06T12:29:51Z</dcterms:modified>
</cp:coreProperties>
</file>