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8" r:id="rId2"/>
    <p:sldId id="258" r:id="rId3"/>
    <p:sldId id="266" r:id="rId4"/>
    <p:sldId id="260" r:id="rId5"/>
    <p:sldId id="261" r:id="rId6"/>
    <p:sldId id="262" r:id="rId7"/>
    <p:sldId id="263" r:id="rId8"/>
    <p:sldId id="264" r:id="rId9"/>
    <p:sldId id="265" r:id="rId10"/>
    <p:sldId id="280" r:id="rId11"/>
    <p:sldId id="279"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3B0"/>
    <a:srgbClr val="E5BD83"/>
    <a:srgbClr val="D5983B"/>
    <a:srgbClr val="804730"/>
    <a:srgbClr val="F6D4CA"/>
    <a:srgbClr val="F9F6FC"/>
    <a:srgbClr val="EFE5F7"/>
    <a:srgbClr val="78A640"/>
    <a:srgbClr val="8BBC4F"/>
    <a:srgbClr val="1993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22" autoAdjust="0"/>
    <p:restoredTop sz="96247" autoAdjust="0"/>
  </p:normalViewPr>
  <p:slideViewPr>
    <p:cSldViewPr snapToGrid="0">
      <p:cViewPr varScale="1">
        <p:scale>
          <a:sx n="104" d="100"/>
          <a:sy n="104" d="100"/>
        </p:scale>
        <p:origin x="1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5C274-E757-4A0C-9E90-3B85EDF54EF4}" type="datetimeFigureOut">
              <a:rPr lang="es-ES" smtClean="0"/>
              <a:t>08/08/2025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CF49F-6586-41AB-99AB-D34B8117AD00}" type="slidenum">
              <a:rPr lang="es-ES" smtClean="0"/>
              <a:t>‹Nº›</a:t>
            </a:fld>
            <a:endParaRPr lang="es-ES"/>
          </a:p>
        </p:txBody>
      </p:sp>
    </p:spTree>
    <p:extLst>
      <p:ext uri="{BB962C8B-B14F-4D97-AF65-F5344CB8AC3E}">
        <p14:creationId xmlns:p14="http://schemas.microsoft.com/office/powerpoint/2010/main" val="2674416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1CF49F-6586-41AB-99AB-D34B8117AD00}" type="slidenum">
              <a:rPr lang="es-ES" smtClean="0"/>
              <a:t>4</a:t>
            </a:fld>
            <a:endParaRPr lang="es-ES"/>
          </a:p>
        </p:txBody>
      </p:sp>
    </p:spTree>
    <p:extLst>
      <p:ext uri="{BB962C8B-B14F-4D97-AF65-F5344CB8AC3E}">
        <p14:creationId xmlns:p14="http://schemas.microsoft.com/office/powerpoint/2010/main" val="243716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1CF49F-6586-41AB-99AB-D34B8117AD00}" type="slidenum">
              <a:rPr lang="es-ES" smtClean="0"/>
              <a:t>5</a:t>
            </a:fld>
            <a:endParaRPr lang="es-ES"/>
          </a:p>
        </p:txBody>
      </p:sp>
    </p:spTree>
    <p:extLst>
      <p:ext uri="{BB962C8B-B14F-4D97-AF65-F5344CB8AC3E}">
        <p14:creationId xmlns:p14="http://schemas.microsoft.com/office/powerpoint/2010/main" val="21769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9D8A48-5FBC-AFAD-64BB-AE94C771FE2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9F36489-C9FD-0724-EEBE-68DD435B70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0F0AEF-E9BB-A967-EC09-992490F504F7}"/>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5" name="Marcador de pie de página 4">
            <a:extLst>
              <a:ext uri="{FF2B5EF4-FFF2-40B4-BE49-F238E27FC236}">
                <a16:creationId xmlns:a16="http://schemas.microsoft.com/office/drawing/2014/main" id="{DA9BA67E-8DB4-4441-A2DB-74DEA68740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E2E710-7D3F-1943-53AC-EA952BBC3D2E}"/>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669283138"/>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493BEA-8860-41FE-A4BC-C4507D6327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B703E4-AAF1-2270-BFDB-C10067FB809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3507AE-0B94-9E61-C946-809B0AAD1EC7}"/>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5" name="Marcador de pie de página 4">
            <a:extLst>
              <a:ext uri="{FF2B5EF4-FFF2-40B4-BE49-F238E27FC236}">
                <a16:creationId xmlns:a16="http://schemas.microsoft.com/office/drawing/2014/main" id="{B7BC87D2-9D1F-71DA-0F6A-D988110126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0EF7DF-5CD3-97A3-6E7B-3E30BF1EC5F2}"/>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18491851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6E7593-1099-E3E9-0F23-97F90AAFF5A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DCDF2F5-7777-9ED9-030A-92528E7A3B8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A56185-671B-53A4-2A7A-7A1BA39513BD}"/>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5" name="Marcador de pie de página 4">
            <a:extLst>
              <a:ext uri="{FF2B5EF4-FFF2-40B4-BE49-F238E27FC236}">
                <a16:creationId xmlns:a16="http://schemas.microsoft.com/office/drawing/2014/main" id="{2FA71BC3-7BFE-A15A-47F2-F2034DB7A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A8DEDB-888B-6A0A-DE36-31E55029B6F8}"/>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186590059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25BBE4-50B3-E3F1-81CA-BAB8DA35EA5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7D4D162-1C40-7856-5CF0-BB530D711A6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E9CDA7-82C3-A52D-D880-FDF8A52654FA}"/>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5" name="Marcador de pie de página 4">
            <a:extLst>
              <a:ext uri="{FF2B5EF4-FFF2-40B4-BE49-F238E27FC236}">
                <a16:creationId xmlns:a16="http://schemas.microsoft.com/office/drawing/2014/main" id="{7FF8B89C-6620-F219-40AE-0A12F828E3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231328-DDEE-679B-8257-0BFD4C47A6CE}"/>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290226188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288D3-BE41-FD21-6828-57F9A1E6B7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A6659B-9F4F-01EE-1130-B2F4703050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8D1DE5E-FE7C-2A32-1DCC-BC07609E82B4}"/>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5" name="Marcador de pie de página 4">
            <a:extLst>
              <a:ext uri="{FF2B5EF4-FFF2-40B4-BE49-F238E27FC236}">
                <a16:creationId xmlns:a16="http://schemas.microsoft.com/office/drawing/2014/main" id="{3F202FCA-5FCC-332E-ED83-CE688E1E65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D9658A-9620-F920-EC9C-A1CA535129D0}"/>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800239400"/>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ED97F-523E-07E1-8119-903BF3F9C8D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125F43C-02BA-7BF4-97E6-0E1AFCDAC3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F60AF5D-66EE-B820-66AD-83ABF698D8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7B52F1E-499C-07A1-093C-A10F3E03F6EB}"/>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6" name="Marcador de pie de página 5">
            <a:extLst>
              <a:ext uri="{FF2B5EF4-FFF2-40B4-BE49-F238E27FC236}">
                <a16:creationId xmlns:a16="http://schemas.microsoft.com/office/drawing/2014/main" id="{2AB8BD9F-2FAD-6727-B5CE-F7080996F5A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81EC98-443C-ACA7-40F7-14D20E38A800}"/>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47547780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B8F9FA-A177-6C5A-6E01-CE15B45014C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F494AC-7B26-EFEA-D5F4-68C826AFB3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8B21A10-CE46-48B1-7F3E-2204768624B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BAB0007-9439-2745-A919-D0DD46471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117FCC-AC62-0F13-8703-40428F12388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6904FB-0095-5FB4-BD0B-47CAF7A29D5B}"/>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8" name="Marcador de pie de página 7">
            <a:extLst>
              <a:ext uri="{FF2B5EF4-FFF2-40B4-BE49-F238E27FC236}">
                <a16:creationId xmlns:a16="http://schemas.microsoft.com/office/drawing/2014/main" id="{FB569192-0C67-DD8F-AEA8-4B4FF13B4C4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AA7EE6-9AE6-4843-0BD5-C70F3855CBEB}"/>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143414339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7BA36-E6B0-4531-863B-93EBA6AA90F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0C38F5E-3B4F-FCF5-262C-80A5B25E2120}"/>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4" name="Marcador de pie de página 3">
            <a:extLst>
              <a:ext uri="{FF2B5EF4-FFF2-40B4-BE49-F238E27FC236}">
                <a16:creationId xmlns:a16="http://schemas.microsoft.com/office/drawing/2014/main" id="{32C278C7-475C-8D33-D30E-5E63D407A3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2267C09-ED07-CB50-9B9B-F33F7622CF5D}"/>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4033758926"/>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5EDDF9-DEA1-E4A0-F429-14F44E6BFF20}"/>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3" name="Marcador de pie de página 2">
            <a:extLst>
              <a:ext uri="{FF2B5EF4-FFF2-40B4-BE49-F238E27FC236}">
                <a16:creationId xmlns:a16="http://schemas.microsoft.com/office/drawing/2014/main" id="{A691E7ED-929A-56AD-2A63-F7F2DC7258F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FC98876-B4EA-38DC-860C-E8D206568755}"/>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39461831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461EE-37B4-3D3E-5DD2-64BE0A47A0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F6F011-6142-696E-5B9D-8870B40BE7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2E5F92-5DB3-33A3-FFF8-47460DEC7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7587259-7631-056F-E86E-3E32338D77CB}"/>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6" name="Marcador de pie de página 5">
            <a:extLst>
              <a:ext uri="{FF2B5EF4-FFF2-40B4-BE49-F238E27FC236}">
                <a16:creationId xmlns:a16="http://schemas.microsoft.com/office/drawing/2014/main" id="{29E65EC7-4D9A-13A7-DE49-28CF29CF72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F01A957-18D3-CAFD-0D49-23AF60651DA5}"/>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3936083436"/>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FB05D-F0E9-ED10-00A9-5F550D452E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923493-4291-66FE-9360-3959B2D0F9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189F28-F080-EB1A-9724-AE1F2550D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31FA71-D16C-C73D-A402-D5111078C696}"/>
              </a:ext>
            </a:extLst>
          </p:cNvPr>
          <p:cNvSpPr>
            <a:spLocks noGrp="1"/>
          </p:cNvSpPr>
          <p:nvPr>
            <p:ph type="dt" sz="half" idx="10"/>
          </p:nvPr>
        </p:nvSpPr>
        <p:spPr/>
        <p:txBody>
          <a:bodyPr/>
          <a:lstStyle/>
          <a:p>
            <a:fld id="{51B5433B-3BAF-45E0-85C6-93576FEF38B0}" type="datetimeFigureOut">
              <a:rPr lang="es-ES" smtClean="0"/>
              <a:t>08/08/2025</a:t>
            </a:fld>
            <a:endParaRPr lang="es-ES"/>
          </a:p>
        </p:txBody>
      </p:sp>
      <p:sp>
        <p:nvSpPr>
          <p:cNvPr id="6" name="Marcador de pie de página 5">
            <a:extLst>
              <a:ext uri="{FF2B5EF4-FFF2-40B4-BE49-F238E27FC236}">
                <a16:creationId xmlns:a16="http://schemas.microsoft.com/office/drawing/2014/main" id="{1995A14C-BF39-2154-0BEF-AA8C0531B89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318873-76E3-9EED-ECC9-D1DE68FDBF02}"/>
              </a:ext>
            </a:extLst>
          </p:cNvPr>
          <p:cNvSpPr>
            <a:spLocks noGrp="1"/>
          </p:cNvSpPr>
          <p:nvPr>
            <p:ph type="sldNum" sz="quarter" idx="12"/>
          </p:nvPr>
        </p:nvSpPr>
        <p:spPr/>
        <p:txBody>
          <a:bodyPr/>
          <a:lstStyle/>
          <a:p>
            <a:fld id="{4A55AAE1-1835-44B0-8CF0-AFB02614F5FB}" type="slidenum">
              <a:rPr lang="es-ES" smtClean="0"/>
              <a:t>‹Nº›</a:t>
            </a:fld>
            <a:endParaRPr lang="es-ES"/>
          </a:p>
        </p:txBody>
      </p:sp>
    </p:spTree>
    <p:extLst>
      <p:ext uri="{BB962C8B-B14F-4D97-AF65-F5344CB8AC3E}">
        <p14:creationId xmlns:p14="http://schemas.microsoft.com/office/powerpoint/2010/main" val="194107463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6BF9EF8-5AB8-1E9C-1D49-3B16C7B4B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198754E-1F70-22E5-9C8E-DD90D6D737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70564B-E71C-C28C-F816-CA0C1D6D5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B5433B-3BAF-45E0-85C6-93576FEF38B0}" type="datetimeFigureOut">
              <a:rPr lang="es-ES" smtClean="0"/>
              <a:t>08/08/2025</a:t>
            </a:fld>
            <a:endParaRPr lang="es-ES"/>
          </a:p>
        </p:txBody>
      </p:sp>
      <p:sp>
        <p:nvSpPr>
          <p:cNvPr id="5" name="Marcador de pie de página 4">
            <a:extLst>
              <a:ext uri="{FF2B5EF4-FFF2-40B4-BE49-F238E27FC236}">
                <a16:creationId xmlns:a16="http://schemas.microsoft.com/office/drawing/2014/main" id="{CC1969A1-5671-D477-4258-FA2B8B3A81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9681A0-AF06-B5E7-99A2-A7A652349A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55AAE1-1835-44B0-8CF0-AFB02614F5FB}" type="slidenum">
              <a:rPr lang="es-ES" smtClean="0"/>
              <a:t>‹Nº›</a:t>
            </a:fld>
            <a:endParaRPr lang="es-ES"/>
          </a:p>
        </p:txBody>
      </p:sp>
    </p:spTree>
    <p:extLst>
      <p:ext uri="{BB962C8B-B14F-4D97-AF65-F5344CB8AC3E}">
        <p14:creationId xmlns:p14="http://schemas.microsoft.com/office/powerpoint/2010/main" val="324468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921B60E-DFD2-CB83-A757-E8527B7FC7DC}"/>
              </a:ext>
            </a:extLst>
          </p:cNvPr>
          <p:cNvSpPr txBox="1"/>
          <p:nvPr/>
        </p:nvSpPr>
        <p:spPr>
          <a:xfrm>
            <a:off x="135440" y="166500"/>
            <a:ext cx="6362180" cy="1307295"/>
          </a:xfrm>
          <a:prstGeom prst="rect">
            <a:avLst/>
          </a:prstGeom>
          <a:noFill/>
        </p:spPr>
        <p:txBody>
          <a:bodyPr wrap="square" rtlCol="0">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AB200"/>
                  </a:solidFill>
                  <a:prstDash val="solid"/>
                </a:ln>
                <a:solidFill>
                  <a:srgbClr val="FFFF00">
                    <a:lumMod val="40000"/>
                    <a:lumOff val="60000"/>
                  </a:srgbClr>
                </a:solidFill>
                <a:effectLst>
                  <a:outerShdw blurRad="50800" dist="50800" dir="5400000" algn="ctr" rotWithShape="0">
                    <a:prstClr val="black"/>
                  </a:outerShdw>
                </a:effectLst>
                <a:uLnTx/>
                <a:uFillTx/>
                <a:latin typeface="Aptos" panose="02110004020202020204"/>
                <a:ea typeface="+mn-ea"/>
                <a:cs typeface="+mn-cs"/>
              </a:rPr>
              <a:t>Das Lied des Mose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22225">
                  <a:solidFill>
                    <a:srgbClr val="EAB200"/>
                  </a:solidFill>
                  <a:prstDash val="solid"/>
                </a:ln>
                <a:solidFill>
                  <a:srgbClr val="FFFF00">
                    <a:lumMod val="40000"/>
                    <a:lumOff val="60000"/>
                  </a:srgbClr>
                </a:solidFill>
                <a:effectLst>
                  <a:outerShdw blurRad="50800" dist="50800" dir="5400000" algn="ctr" rotWithShape="0">
                    <a:prstClr val="black"/>
                  </a:outerShdw>
                </a:effectLst>
                <a:uLnTx/>
                <a:uFillTx/>
                <a:latin typeface="Aptos" panose="02110004020202020204"/>
                <a:ea typeface="+mn-ea"/>
                <a:cs typeface="+mn-cs"/>
              </a:rPr>
              <a:t>2. Mose 15:1-18</a:t>
            </a:r>
          </a:p>
        </p:txBody>
      </p:sp>
      <p:sp>
        <p:nvSpPr>
          <p:cNvPr id="3" name="Rectángulo 2">
            <a:extLst>
              <a:ext uri="{FF2B5EF4-FFF2-40B4-BE49-F238E27FC236}">
                <a16:creationId xmlns:a16="http://schemas.microsoft.com/office/drawing/2014/main" id="{D1A91DEB-C268-72B1-6578-1F11B3D75C0E}"/>
              </a:ext>
            </a:extLst>
          </p:cNvPr>
          <p:cNvSpPr/>
          <p:nvPr/>
        </p:nvSpPr>
        <p:spPr>
          <a:xfrm>
            <a:off x="0" y="0"/>
            <a:ext cx="12192000" cy="6858000"/>
          </a:xfrm>
          <a:prstGeom prst="rect">
            <a:avLst/>
          </a:prstGeom>
          <a:noFill/>
          <a:ln w="107950">
            <a:solidFill>
              <a:srgbClr val="6F85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593085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AECB974-611C-3D3A-3421-9C1155DD199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92228690-412D-21A8-97A7-248CF786D242}"/>
              </a:ext>
            </a:extLst>
          </p:cNvPr>
          <p:cNvPicPr>
            <a:picLocks noChangeAspect="1"/>
          </p:cNvPicPr>
          <p:nvPr/>
        </p:nvPicPr>
        <p:blipFill>
          <a:blip r:embed="rId2"/>
          <a:stretch>
            <a:fillRect/>
          </a:stretch>
        </p:blipFill>
        <p:spPr>
          <a:xfrm>
            <a:off x="8232" y="69250"/>
            <a:ext cx="12183333" cy="6719501"/>
          </a:xfrm>
          <a:prstGeom prst="rect">
            <a:avLst/>
          </a:prstGeom>
          <a:ln w="57150">
            <a:solidFill>
              <a:schemeClr val="accent5">
                <a:lumMod val="60000"/>
                <a:lumOff val="40000"/>
              </a:schemeClr>
            </a:solidFill>
          </a:ln>
        </p:spPr>
      </p:pic>
      <p:sp>
        <p:nvSpPr>
          <p:cNvPr id="2" name="CuadroTexto 1">
            <a:extLst>
              <a:ext uri="{FF2B5EF4-FFF2-40B4-BE49-F238E27FC236}">
                <a16:creationId xmlns:a16="http://schemas.microsoft.com/office/drawing/2014/main" id="{14A305C5-CB29-8C4B-DFB7-7E9887E00480}"/>
              </a:ext>
            </a:extLst>
          </p:cNvPr>
          <p:cNvSpPr txBox="1"/>
          <p:nvPr/>
        </p:nvSpPr>
        <p:spPr>
          <a:xfrm>
            <a:off x="9650435" y="69250"/>
            <a:ext cx="2549361" cy="95410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1">
                    <a:lumMod val="60000"/>
                    <a:lumOff val="40000"/>
                  </a:schemeClr>
                </a:solidFill>
              </a:rPr>
              <a:t>2. Moses </a:t>
            </a:r>
            <a:r>
              <a:rPr lang="en-US" sz="2800" b="1" noProof="0" dirty="0">
                <a:ln/>
                <a:solidFill>
                  <a:schemeClr val="accent1">
                    <a:lumMod val="60000"/>
                    <a:lumOff val="40000"/>
                  </a:schemeClr>
                </a:solidFill>
              </a:rPr>
              <a:t>15:</a:t>
            </a:r>
            <a:br>
              <a:rPr lang="en-US" sz="2800" b="1" noProof="0" dirty="0">
                <a:ln/>
                <a:solidFill>
                  <a:schemeClr val="accent1">
                    <a:lumMod val="60000"/>
                    <a:lumOff val="40000"/>
                  </a:schemeClr>
                </a:solidFill>
              </a:rPr>
            </a:br>
            <a:r>
              <a:rPr lang="en-US" sz="2800" b="1" noProof="0" dirty="0">
                <a:ln/>
                <a:solidFill>
                  <a:schemeClr val="accent1">
                    <a:lumMod val="60000"/>
                    <a:lumOff val="40000"/>
                  </a:schemeClr>
                </a:solidFill>
              </a:rPr>
              <a:t>19b – 21:</a:t>
            </a:r>
          </a:p>
        </p:txBody>
      </p:sp>
      <p:sp>
        <p:nvSpPr>
          <p:cNvPr id="19" name="Rectángulo 18">
            <a:extLst>
              <a:ext uri="{FF2B5EF4-FFF2-40B4-BE49-F238E27FC236}">
                <a16:creationId xmlns:a16="http://schemas.microsoft.com/office/drawing/2014/main" id="{6298AD7A-59AC-56CD-5797-74A860228A74}"/>
              </a:ext>
            </a:extLst>
          </p:cNvPr>
          <p:cNvSpPr/>
          <p:nvPr/>
        </p:nvSpPr>
        <p:spPr>
          <a:xfrm>
            <a:off x="0" y="0"/>
            <a:ext cx="12192000" cy="6858000"/>
          </a:xfrm>
          <a:prstGeom prst="rect">
            <a:avLst/>
          </a:prstGeom>
          <a:noFill/>
          <a:ln w="107950">
            <a:gradFill>
              <a:gsLst>
                <a:gs pos="0">
                  <a:schemeClr val="accent3">
                    <a:lumMod val="60000"/>
                    <a:lumOff val="40000"/>
                  </a:schemeClr>
                </a:gs>
                <a:gs pos="53000">
                  <a:schemeClr val="accent3">
                    <a:lumMod val="60000"/>
                    <a:lumOff val="40000"/>
                  </a:schemeClr>
                </a:gs>
                <a:gs pos="56000">
                  <a:schemeClr val="accent5">
                    <a:lumMod val="60000"/>
                    <a:lumOff val="40000"/>
                  </a:schemeClr>
                </a:gs>
                <a:gs pos="100000">
                  <a:schemeClr val="accent5">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Textfeld 4">
            <a:extLst>
              <a:ext uri="{FF2B5EF4-FFF2-40B4-BE49-F238E27FC236}">
                <a16:creationId xmlns:a16="http://schemas.microsoft.com/office/drawing/2014/main" id="{9E5CD824-92B6-1F75-A4C5-57B4A8A47B12}"/>
              </a:ext>
            </a:extLst>
          </p:cNvPr>
          <p:cNvSpPr txBox="1"/>
          <p:nvPr/>
        </p:nvSpPr>
        <p:spPr>
          <a:xfrm>
            <a:off x="428404" y="69249"/>
            <a:ext cx="8801860" cy="3046988"/>
          </a:xfrm>
          <a:prstGeom prst="rect">
            <a:avLst/>
          </a:prstGeom>
          <a:noFill/>
        </p:spPr>
        <p:txBody>
          <a:bodyPr wrap="square">
            <a:spAutoFit/>
          </a:bodyPr>
          <a:lstStyle/>
          <a:p>
            <a:pPr algn="ctr"/>
            <a:r>
              <a:rPr lang="de-DE" sz="2400" b="1" dirty="0">
                <a:solidFill>
                  <a:schemeClr val="accent2">
                    <a:lumMod val="20000"/>
                    <a:lumOff val="80000"/>
                  </a:schemeClr>
                </a:solidFill>
                <a:effectLst>
                  <a:glow rad="609600">
                    <a:schemeClr val="accent1">
                      <a:alpha val="40000"/>
                    </a:schemeClr>
                  </a:glow>
                </a:effectLst>
              </a:rPr>
              <a:t>„19 […] Aber die Israeliten gingen trocken mitten durchs Meer. </a:t>
            </a:r>
            <a:br>
              <a:rPr lang="de-DE" sz="2400" b="1" dirty="0">
                <a:solidFill>
                  <a:schemeClr val="accent2">
                    <a:lumMod val="20000"/>
                    <a:lumOff val="80000"/>
                  </a:schemeClr>
                </a:solidFill>
                <a:effectLst>
                  <a:glow rad="609600">
                    <a:schemeClr val="accent1">
                      <a:alpha val="40000"/>
                    </a:schemeClr>
                  </a:glow>
                </a:effectLst>
              </a:rPr>
            </a:br>
            <a:r>
              <a:rPr lang="de-DE" sz="2400" b="1" dirty="0">
                <a:solidFill>
                  <a:schemeClr val="accent2">
                    <a:lumMod val="20000"/>
                    <a:lumOff val="80000"/>
                  </a:schemeClr>
                </a:solidFill>
                <a:effectLst>
                  <a:glow rad="609600">
                    <a:schemeClr val="accent1">
                      <a:alpha val="40000"/>
                    </a:schemeClr>
                  </a:glow>
                </a:effectLst>
              </a:rPr>
              <a:t>20 Da nahm Mirjam, die Prophetin, Aarons Schwester, </a:t>
            </a:r>
            <a:br>
              <a:rPr lang="de-DE" sz="2400" b="1" dirty="0">
                <a:solidFill>
                  <a:schemeClr val="accent2">
                    <a:lumMod val="20000"/>
                    <a:lumOff val="80000"/>
                  </a:schemeClr>
                </a:solidFill>
                <a:effectLst>
                  <a:glow rad="609600">
                    <a:schemeClr val="accent1">
                      <a:alpha val="40000"/>
                    </a:schemeClr>
                  </a:glow>
                </a:effectLst>
              </a:rPr>
            </a:br>
            <a:r>
              <a:rPr lang="de-DE" sz="2400" b="1" dirty="0">
                <a:solidFill>
                  <a:schemeClr val="accent2">
                    <a:lumMod val="20000"/>
                    <a:lumOff val="80000"/>
                  </a:schemeClr>
                </a:solidFill>
                <a:effectLst>
                  <a:glow rad="609600">
                    <a:schemeClr val="accent1">
                      <a:alpha val="40000"/>
                    </a:schemeClr>
                  </a:glow>
                </a:effectLst>
              </a:rPr>
              <a:t>eine Pauke in ihre Hand </a:t>
            </a:r>
            <a:br>
              <a:rPr lang="de-DE" sz="2400" b="1" dirty="0">
                <a:solidFill>
                  <a:schemeClr val="accent2">
                    <a:lumMod val="20000"/>
                    <a:lumOff val="80000"/>
                  </a:schemeClr>
                </a:solidFill>
                <a:effectLst>
                  <a:glow rad="609600">
                    <a:schemeClr val="accent1">
                      <a:alpha val="40000"/>
                    </a:schemeClr>
                  </a:glow>
                </a:effectLst>
              </a:rPr>
            </a:br>
            <a:r>
              <a:rPr lang="de-DE" sz="2400" b="1" dirty="0">
                <a:solidFill>
                  <a:schemeClr val="accent2">
                    <a:lumMod val="20000"/>
                    <a:lumOff val="80000"/>
                  </a:schemeClr>
                </a:solidFill>
                <a:effectLst>
                  <a:glow rad="609600">
                    <a:schemeClr val="accent1">
                      <a:alpha val="40000"/>
                    </a:schemeClr>
                  </a:glow>
                </a:effectLst>
              </a:rPr>
              <a:t>und alle Frauen folgten ihr nach mit Pauken im Reigen. </a:t>
            </a:r>
            <a:br>
              <a:rPr lang="de-DE" sz="2400" b="1" dirty="0">
                <a:solidFill>
                  <a:schemeClr val="accent2">
                    <a:lumMod val="20000"/>
                    <a:lumOff val="80000"/>
                  </a:schemeClr>
                </a:solidFill>
                <a:effectLst>
                  <a:glow rad="609600">
                    <a:schemeClr val="accent1">
                      <a:alpha val="40000"/>
                    </a:schemeClr>
                  </a:glow>
                </a:effectLst>
              </a:rPr>
            </a:br>
            <a:r>
              <a:rPr lang="de-DE" sz="2400" b="1" dirty="0">
                <a:solidFill>
                  <a:schemeClr val="accent2">
                    <a:lumMod val="20000"/>
                    <a:lumOff val="80000"/>
                  </a:schemeClr>
                </a:solidFill>
                <a:effectLst>
                  <a:glow rad="609600">
                    <a:schemeClr val="accent1">
                      <a:alpha val="40000"/>
                    </a:schemeClr>
                  </a:glow>
                </a:effectLst>
              </a:rPr>
              <a:t>21 Und Mirjam sang ihnen vor: </a:t>
            </a:r>
            <a:br>
              <a:rPr lang="de-DE" sz="2400" b="1" dirty="0">
                <a:solidFill>
                  <a:schemeClr val="accent2">
                    <a:lumMod val="20000"/>
                    <a:lumOff val="80000"/>
                  </a:schemeClr>
                </a:solidFill>
                <a:effectLst>
                  <a:glow rad="609600">
                    <a:schemeClr val="accent1">
                      <a:alpha val="40000"/>
                    </a:schemeClr>
                  </a:glow>
                </a:effectLst>
              </a:rPr>
            </a:br>
            <a:r>
              <a:rPr lang="de-DE" sz="2400" b="1" dirty="0">
                <a:solidFill>
                  <a:schemeClr val="accent2">
                    <a:lumMod val="20000"/>
                    <a:lumOff val="80000"/>
                  </a:schemeClr>
                </a:solidFill>
                <a:effectLst>
                  <a:glow rad="609600">
                    <a:schemeClr val="accent1">
                      <a:alpha val="40000"/>
                    </a:schemeClr>
                  </a:glow>
                </a:effectLst>
              </a:rPr>
              <a:t>Lasst uns dem HERRN singen, </a:t>
            </a:r>
            <a:br>
              <a:rPr lang="de-DE" sz="2400" b="1" dirty="0">
                <a:solidFill>
                  <a:schemeClr val="accent2">
                    <a:lumMod val="20000"/>
                    <a:lumOff val="80000"/>
                  </a:schemeClr>
                </a:solidFill>
                <a:effectLst>
                  <a:glow rad="609600">
                    <a:schemeClr val="accent1">
                      <a:alpha val="40000"/>
                    </a:schemeClr>
                  </a:glow>
                </a:effectLst>
              </a:rPr>
            </a:br>
            <a:r>
              <a:rPr lang="de-DE" sz="2400" b="1" dirty="0">
                <a:solidFill>
                  <a:schemeClr val="accent2">
                    <a:lumMod val="20000"/>
                    <a:lumOff val="80000"/>
                  </a:schemeClr>
                </a:solidFill>
                <a:effectLst>
                  <a:glow rad="609600">
                    <a:schemeClr val="accent1">
                      <a:alpha val="40000"/>
                    </a:schemeClr>
                  </a:glow>
                </a:effectLst>
              </a:rPr>
              <a:t>denn er ist hoch erhaben; </a:t>
            </a:r>
            <a:br>
              <a:rPr lang="de-DE" sz="2400" b="1" dirty="0">
                <a:solidFill>
                  <a:schemeClr val="accent2">
                    <a:lumMod val="20000"/>
                    <a:lumOff val="80000"/>
                  </a:schemeClr>
                </a:solidFill>
                <a:effectLst>
                  <a:glow rad="609600">
                    <a:schemeClr val="accent1">
                      <a:alpha val="40000"/>
                    </a:schemeClr>
                  </a:glow>
                </a:effectLst>
              </a:rPr>
            </a:br>
            <a:r>
              <a:rPr lang="de-DE" sz="2400" b="1" dirty="0">
                <a:solidFill>
                  <a:schemeClr val="accent2">
                    <a:lumMod val="20000"/>
                    <a:lumOff val="80000"/>
                  </a:schemeClr>
                </a:solidFill>
                <a:effectLst>
                  <a:glow rad="609600">
                    <a:schemeClr val="accent1">
                      <a:alpha val="40000"/>
                    </a:schemeClr>
                  </a:glow>
                </a:effectLst>
              </a:rPr>
              <a:t>Ross und Reiter hat er ins Meer gestürzt.“</a:t>
            </a:r>
          </a:p>
        </p:txBody>
      </p:sp>
    </p:spTree>
    <p:extLst>
      <p:ext uri="{BB962C8B-B14F-4D97-AF65-F5344CB8AC3E}">
        <p14:creationId xmlns:p14="http://schemas.microsoft.com/office/powerpoint/2010/main" val="25179142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3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4*#ppt_w"/>
                                          </p:val>
                                        </p:tav>
                                        <p:tav tm="100000">
                                          <p:val>
                                            <p:strVal val="#ppt_w"/>
                                          </p:val>
                                        </p:tav>
                                      </p:tavLst>
                                    </p:anim>
                                    <p:anim calcmode="lin" valueType="num">
                                      <p:cBhvr>
                                        <p:cTn id="13" dur="500" fill="hold"/>
                                        <p:tgtEl>
                                          <p:spTgt spid="2"/>
                                        </p:tgtEl>
                                        <p:attrNameLst>
                                          <p:attrName>ppt_h</p:attrName>
                                        </p:attrNameLst>
                                      </p:cBhvr>
                                      <p:tavLst>
                                        <p:tav tm="0">
                                          <p:val>
                                            <p:strVal val="4*#ppt_h"/>
                                          </p:val>
                                        </p:tav>
                                        <p:tav tm="100000">
                                          <p:val>
                                            <p:strVal val="#ppt_h"/>
                                          </p:val>
                                        </p:tav>
                                      </p:tavLst>
                                    </p:anim>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0903857-9A0C-A077-3174-0CA7B311121D}"/>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331767E5-5DFC-347C-727D-88A212C4EE44}"/>
              </a:ext>
            </a:extLst>
          </p:cNvPr>
          <p:cNvPicPr>
            <a:picLocks noChangeAspect="1"/>
          </p:cNvPicPr>
          <p:nvPr/>
        </p:nvPicPr>
        <p:blipFill rotWithShape="1">
          <a:blip r:embed="rId2">
            <a:extLst>
              <a:ext uri="{28A0092B-C50C-407E-A947-70E740481C1C}">
                <a14:useLocalDpi xmlns:a14="http://schemas.microsoft.com/office/drawing/2010/main" val="0"/>
              </a:ext>
            </a:extLst>
          </a:blip>
          <a:srcRect t="14393" b="15974"/>
          <a:stretch>
            <a:fillRect/>
          </a:stretch>
        </p:blipFill>
        <p:spPr>
          <a:xfrm>
            <a:off x="53554" y="69251"/>
            <a:ext cx="12091818" cy="6688456"/>
          </a:xfrm>
          <a:prstGeom prst="rect">
            <a:avLst/>
          </a:prstGeom>
          <a:ln w="57150">
            <a:solidFill>
              <a:schemeClr val="accent5">
                <a:lumMod val="60000"/>
                <a:lumOff val="40000"/>
              </a:schemeClr>
            </a:solidFill>
          </a:ln>
        </p:spPr>
      </p:pic>
      <p:sp>
        <p:nvSpPr>
          <p:cNvPr id="3" name="CuadroTexto 2">
            <a:extLst>
              <a:ext uri="{FF2B5EF4-FFF2-40B4-BE49-F238E27FC236}">
                <a16:creationId xmlns:a16="http://schemas.microsoft.com/office/drawing/2014/main" id="{14EC7A86-36F4-1670-2E28-1712EFED8B36}"/>
              </a:ext>
            </a:extLst>
          </p:cNvPr>
          <p:cNvSpPr txBox="1"/>
          <p:nvPr/>
        </p:nvSpPr>
        <p:spPr>
          <a:xfrm>
            <a:off x="111833" y="3864872"/>
            <a:ext cx="11968334" cy="2923877"/>
          </a:xfrm>
          <a:prstGeom prst="rect">
            <a:avLst/>
          </a:prstGeom>
          <a:solidFill>
            <a:schemeClr val="accent2">
              <a:lumMod val="20000"/>
              <a:lumOff val="80000"/>
              <a:alpha val="82000"/>
            </a:schemeClr>
          </a:solidFill>
          <a:effectLst>
            <a:softEdge rad="88900"/>
          </a:effec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2300" b="1" dirty="0">
                <a:ln/>
                <a:solidFill>
                  <a:schemeClr val="accent1">
                    <a:lumMod val="60000"/>
                    <a:lumOff val="40000"/>
                  </a:schemeClr>
                </a:solidFill>
              </a:rPr>
              <a:t>2 Und ich sah, wie sich ein gläsernes Meer mit Feuer vermengte </a:t>
            </a:r>
            <a:br>
              <a:rPr lang="de-DE" sz="2300" b="1" dirty="0">
                <a:ln/>
                <a:solidFill>
                  <a:schemeClr val="accent1">
                    <a:lumMod val="60000"/>
                    <a:lumOff val="40000"/>
                  </a:schemeClr>
                </a:solidFill>
              </a:rPr>
            </a:br>
            <a:r>
              <a:rPr lang="de-DE" sz="2300" b="1" dirty="0">
                <a:ln/>
                <a:solidFill>
                  <a:schemeClr val="accent1">
                    <a:lumMod val="60000"/>
                    <a:lumOff val="40000"/>
                  </a:schemeClr>
                </a:solidFill>
              </a:rPr>
              <a:t>und die den Sieg behalten hatten über das Tier und sein Bild und über die Zahl seines Namens, die standen an dem gläsernen Meer und hatten Gottes Harfen </a:t>
            </a:r>
            <a:br>
              <a:rPr lang="de-DE" sz="2300" b="1" dirty="0">
                <a:ln/>
                <a:solidFill>
                  <a:schemeClr val="accent1">
                    <a:lumMod val="60000"/>
                    <a:lumOff val="40000"/>
                  </a:schemeClr>
                </a:solidFill>
              </a:rPr>
            </a:br>
            <a:r>
              <a:rPr lang="de-DE" sz="2300" b="1" dirty="0">
                <a:ln/>
                <a:solidFill>
                  <a:schemeClr val="accent1">
                    <a:lumMod val="60000"/>
                    <a:lumOff val="40000"/>
                  </a:schemeClr>
                </a:solidFill>
              </a:rPr>
              <a:t>3 und </a:t>
            </a:r>
            <a:r>
              <a:rPr lang="de-DE" sz="2300" b="1" dirty="0">
                <a:ln/>
                <a:solidFill>
                  <a:schemeClr val="accent1">
                    <a:lumMod val="60000"/>
                    <a:lumOff val="40000"/>
                  </a:schemeClr>
                </a:solidFill>
                <a:highlight>
                  <a:srgbClr val="FFFF00"/>
                </a:highlight>
              </a:rPr>
              <a:t>sangen</a:t>
            </a:r>
            <a:r>
              <a:rPr lang="de-DE" sz="2300" b="1" dirty="0">
                <a:ln/>
                <a:solidFill>
                  <a:schemeClr val="accent1">
                    <a:lumMod val="60000"/>
                    <a:lumOff val="40000"/>
                  </a:schemeClr>
                </a:solidFill>
              </a:rPr>
              <a:t> das </a:t>
            </a:r>
            <a:r>
              <a:rPr lang="de-DE" sz="2300" b="1" dirty="0">
                <a:ln/>
                <a:solidFill>
                  <a:schemeClr val="accent1">
                    <a:lumMod val="60000"/>
                    <a:lumOff val="40000"/>
                  </a:schemeClr>
                </a:solidFill>
                <a:highlight>
                  <a:srgbClr val="FFFF00"/>
                </a:highlight>
              </a:rPr>
              <a:t>LIED DES MOSE</a:t>
            </a:r>
            <a:r>
              <a:rPr lang="de-DE" sz="2300" b="1" dirty="0">
                <a:ln/>
                <a:solidFill>
                  <a:schemeClr val="accent1">
                    <a:lumMod val="60000"/>
                    <a:lumOff val="40000"/>
                  </a:schemeClr>
                </a:solidFill>
              </a:rPr>
              <a:t>, des Knechtes GOTTES, und das </a:t>
            </a:r>
            <a:r>
              <a:rPr lang="de-DE" sz="2300" b="1" dirty="0">
                <a:ln/>
                <a:solidFill>
                  <a:schemeClr val="accent1">
                    <a:lumMod val="60000"/>
                    <a:lumOff val="40000"/>
                  </a:schemeClr>
                </a:solidFill>
                <a:highlight>
                  <a:srgbClr val="FFFF00"/>
                </a:highlight>
              </a:rPr>
              <a:t>LIED DES LAMMES</a:t>
            </a:r>
            <a:r>
              <a:rPr lang="de-DE" sz="2300" b="1" dirty="0">
                <a:ln/>
                <a:solidFill>
                  <a:schemeClr val="accent1">
                    <a:lumMod val="60000"/>
                    <a:lumOff val="40000"/>
                  </a:schemeClr>
                </a:solidFill>
              </a:rPr>
              <a:t>: </a:t>
            </a:r>
            <a:r>
              <a:rPr lang="de-DE" sz="2300" b="1" dirty="0">
                <a:ln/>
                <a:solidFill>
                  <a:schemeClr val="accent1">
                    <a:lumMod val="60000"/>
                    <a:lumOff val="40000"/>
                  </a:schemeClr>
                </a:solidFill>
                <a:highlight>
                  <a:srgbClr val="FFFF00"/>
                </a:highlight>
              </a:rPr>
              <a:t>,Groß und wunderbar sind deine Werke, Herr, allmächtiger Gott! Gerecht und wahrhaftig sind deine Wege, du König der Völker. 4 Wer sollte dich, Herr, nicht fürchten und deinen Namen nicht preisen? Denn du allein bist heilig! Ja, alle Völker werden kommen und anbeten vor dir, denn deine Urteile sind offenbar geworden.‘</a:t>
            </a:r>
            <a:endParaRPr lang="en-US" sz="2300" b="1" noProof="0" dirty="0">
              <a:ln/>
              <a:solidFill>
                <a:schemeClr val="accent1">
                  <a:lumMod val="60000"/>
                  <a:lumOff val="40000"/>
                </a:schemeClr>
              </a:solidFill>
              <a:highlight>
                <a:srgbClr val="FFFF00"/>
              </a:highlight>
            </a:endParaRPr>
          </a:p>
        </p:txBody>
      </p:sp>
      <p:sp>
        <p:nvSpPr>
          <p:cNvPr id="19" name="Rectángulo 18">
            <a:extLst>
              <a:ext uri="{FF2B5EF4-FFF2-40B4-BE49-F238E27FC236}">
                <a16:creationId xmlns:a16="http://schemas.microsoft.com/office/drawing/2014/main" id="{F2BEC312-03D3-A6AD-5E66-66E0B062C218}"/>
              </a:ext>
            </a:extLst>
          </p:cNvPr>
          <p:cNvSpPr/>
          <p:nvPr/>
        </p:nvSpPr>
        <p:spPr>
          <a:xfrm>
            <a:off x="0" y="0"/>
            <a:ext cx="12192000" cy="6858000"/>
          </a:xfrm>
          <a:prstGeom prst="rect">
            <a:avLst/>
          </a:prstGeom>
          <a:noFill/>
          <a:ln w="107950">
            <a:gradFill>
              <a:gsLst>
                <a:gs pos="0">
                  <a:schemeClr val="accent3">
                    <a:lumMod val="60000"/>
                    <a:lumOff val="40000"/>
                  </a:schemeClr>
                </a:gs>
                <a:gs pos="53000">
                  <a:schemeClr val="accent3">
                    <a:lumMod val="60000"/>
                    <a:lumOff val="40000"/>
                  </a:schemeClr>
                </a:gs>
                <a:gs pos="56000">
                  <a:schemeClr val="accent5">
                    <a:lumMod val="60000"/>
                    <a:lumOff val="40000"/>
                  </a:schemeClr>
                </a:gs>
                <a:gs pos="100000">
                  <a:schemeClr val="accent5">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feld 3">
            <a:extLst>
              <a:ext uri="{FF2B5EF4-FFF2-40B4-BE49-F238E27FC236}">
                <a16:creationId xmlns:a16="http://schemas.microsoft.com/office/drawing/2014/main" id="{72141840-4C8D-66E7-28B6-5463A6F09536}"/>
              </a:ext>
            </a:extLst>
          </p:cNvPr>
          <p:cNvSpPr txBox="1"/>
          <p:nvPr/>
        </p:nvSpPr>
        <p:spPr>
          <a:xfrm>
            <a:off x="111833" y="100293"/>
            <a:ext cx="3390492" cy="523220"/>
          </a:xfrm>
          <a:prstGeom prst="rect">
            <a:avLst/>
          </a:prstGeom>
          <a:solidFill>
            <a:schemeClr val="accent2">
              <a:lumMod val="20000"/>
              <a:lumOff val="80000"/>
            </a:schemeClr>
          </a:solidFill>
          <a:ln>
            <a:solidFill>
              <a:schemeClr val="accent5">
                <a:lumMod val="60000"/>
                <a:lumOff val="40000"/>
              </a:schemeClr>
            </a:solidFill>
          </a:ln>
        </p:spPr>
        <p:txBody>
          <a:bodyPr wrap="square" rtlCol="0">
            <a:spAutoFit/>
          </a:bodyPr>
          <a:lstStyle/>
          <a:p>
            <a:pPr algn="ctr"/>
            <a:r>
              <a:rPr lang="de-DE" sz="2800" b="1" dirty="0"/>
              <a:t>Offenbarung 15:2-4:</a:t>
            </a:r>
          </a:p>
        </p:txBody>
      </p:sp>
    </p:spTree>
    <p:extLst>
      <p:ext uri="{BB962C8B-B14F-4D97-AF65-F5344CB8AC3E}">
        <p14:creationId xmlns:p14="http://schemas.microsoft.com/office/powerpoint/2010/main" val="18204270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ppt_w"/>
                                          </p:val>
                                        </p:tav>
                                        <p:tav tm="100000">
                                          <p:val>
                                            <p:strVal val="#ppt_w"/>
                                          </p:val>
                                        </p:tav>
                                      </p:tavLst>
                                    </p:anim>
                                    <p:anim calcmode="lin" valueType="num">
                                      <p:cBhvr>
                                        <p:cTn id="13" dur="500" fill="hold"/>
                                        <p:tgtEl>
                                          <p:spTgt spid="3"/>
                                        </p:tgtEl>
                                        <p:attrNameLst>
                                          <p:attrName>ppt_h</p:attrName>
                                        </p:attrNameLst>
                                      </p:cBhvr>
                                      <p:tavLst>
                                        <p:tav tm="0">
                                          <p:val>
                                            <p:strVal val="4*#ppt_h"/>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F9B131-C500-9340-E011-E33935B6475F}"/>
              </a:ext>
            </a:extLst>
          </p:cNvPr>
          <p:cNvSpPr txBox="1"/>
          <p:nvPr/>
        </p:nvSpPr>
        <p:spPr>
          <a:xfrm>
            <a:off x="207763" y="161729"/>
            <a:ext cx="4267418" cy="830997"/>
          </a:xfrm>
          <a:prstGeom prst="rect">
            <a:avLst/>
          </a:prstGeom>
          <a:solidFill>
            <a:srgbClr val="8A6222"/>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b="1" dirty="0">
                <a:solidFill>
                  <a:schemeClr val="bg1"/>
                </a:solidFill>
              </a:rPr>
              <a:t>Die </a:t>
            </a:r>
            <a:r>
              <a:rPr lang="en-US" sz="2400" b="1" dirty="0" err="1">
                <a:solidFill>
                  <a:schemeClr val="bg1"/>
                </a:solidFill>
              </a:rPr>
              <a:t>Erhöhung</a:t>
            </a:r>
            <a:r>
              <a:rPr lang="en-US" sz="2400" b="1" dirty="0">
                <a:solidFill>
                  <a:schemeClr val="bg1"/>
                </a:solidFill>
              </a:rPr>
              <a:t> des HERRN </a:t>
            </a:r>
            <a:br>
              <a:rPr lang="en-US" sz="2400" b="1" dirty="0">
                <a:solidFill>
                  <a:schemeClr val="bg1"/>
                </a:solidFill>
              </a:rPr>
            </a:br>
            <a:r>
              <a:rPr lang="en-US" sz="2400" b="1" noProof="0" dirty="0">
                <a:solidFill>
                  <a:schemeClr val="bg1"/>
                </a:solidFill>
              </a:rPr>
              <a:t>(Verse 1-3)</a:t>
            </a:r>
          </a:p>
        </p:txBody>
      </p:sp>
      <p:sp>
        <p:nvSpPr>
          <p:cNvPr id="7" name="CuadroTexto 6">
            <a:extLst>
              <a:ext uri="{FF2B5EF4-FFF2-40B4-BE49-F238E27FC236}">
                <a16:creationId xmlns:a16="http://schemas.microsoft.com/office/drawing/2014/main" id="{E9313031-1DF4-7346-ACA2-9CE20749CDCE}"/>
              </a:ext>
            </a:extLst>
          </p:cNvPr>
          <p:cNvSpPr txBox="1"/>
          <p:nvPr/>
        </p:nvSpPr>
        <p:spPr>
          <a:xfrm>
            <a:off x="0" y="1608301"/>
            <a:ext cx="7128952" cy="3477875"/>
          </a:xfrm>
          <a:prstGeom prst="rect">
            <a:avLst/>
          </a:prstGeom>
          <a:noFill/>
        </p:spPr>
        <p:txBody>
          <a:bodyPr wrap="square">
            <a:spAutoFit/>
          </a:bodyPr>
          <a:lstStyle/>
          <a:p>
            <a: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»Ich will dem HERRN (JHWH)  singen, </a:t>
            </a:r>
            <a:b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denn hoch erhaben ist Er</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a:t>
            </a:r>
            <a:endParaRPr lang="en-US" sz="22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a:p>
            <a: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Rosse und Reiter hat Er ins Meer gestürzt.</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 </a:t>
            </a:r>
            <a:endParaRPr lang="en-US" sz="22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a:p>
            <a:pPr marR="0" algn="l" rtl="0"/>
            <a:endParaRPr lang="en-US" sz="11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a:p>
            <a:r>
              <a:rPr lang="en-US" sz="2200" b="1" dirty="0">
                <a:effectLst>
                  <a:glow rad="127000">
                    <a:schemeClr val="bg1"/>
                  </a:glow>
                </a:effectLst>
                <a:latin typeface="Candara" panose="020E0502030303020204" pitchFamily="34" charset="0"/>
              </a:rPr>
              <a:t>2. </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Der HERR (JAH) </a:t>
            </a:r>
            <a: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ist meine Stärke </a:t>
            </a:r>
            <a:b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br>
            <a: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und mein Lobgesang,</a:t>
            </a:r>
            <a:endParaRPr lang="en-US" sz="22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a:p>
            <a: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der mir RETTUNG (JESHUA) geschafft hat;</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a:t>
            </a:r>
            <a:endParaRPr lang="en-US" sz="22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a:p>
            <a:pPr marR="0" algn="l" rtl="0"/>
            <a:endParaRPr lang="en-US" sz="11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a:p>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Er ist </a:t>
            </a:r>
            <a:r>
              <a:rPr lang="en-US" sz="2200" b="1" dirty="0" err="1">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mein</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 GOTT (EL) und ich will Ihn </a:t>
            </a:r>
            <a:r>
              <a:rPr lang="en-US" sz="2200" b="1" dirty="0" err="1">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preisen</a:t>
            </a:r>
            <a:b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b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(o. </a:t>
            </a:r>
            <a:r>
              <a:rPr lang="en-US" sz="2200" b="1" dirty="0" err="1">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Ihm</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 eine </a:t>
            </a:r>
            <a:r>
              <a:rPr lang="en-US" sz="2200" b="1" dirty="0" err="1">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Wohnung</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 </a:t>
            </a:r>
            <a:r>
              <a:rPr lang="en-US" sz="2200" b="1" dirty="0" err="1">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zubereiten</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a:t>
            </a:r>
            <a:endParaRPr lang="en-US" sz="22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a:p>
            <a:r>
              <a:rPr lang="en-US" sz="2200" b="1" dirty="0" err="1">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meines</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 Vaters GOTT (ELOHIM) und Ihn will ich </a:t>
            </a:r>
            <a:r>
              <a:rPr lang="en-US" sz="2200" b="1" dirty="0" err="1">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erheben</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a:t>
            </a:r>
            <a:endParaRPr lang="en-US" sz="22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p:txBody>
      </p:sp>
      <p:sp>
        <p:nvSpPr>
          <p:cNvPr id="9" name="CuadroTexto 8">
            <a:extLst>
              <a:ext uri="{FF2B5EF4-FFF2-40B4-BE49-F238E27FC236}">
                <a16:creationId xmlns:a16="http://schemas.microsoft.com/office/drawing/2014/main" id="{66938386-68EB-A3D5-BB85-80F9A3162CAC}"/>
              </a:ext>
            </a:extLst>
          </p:cNvPr>
          <p:cNvSpPr txBox="1"/>
          <p:nvPr/>
        </p:nvSpPr>
        <p:spPr>
          <a:xfrm>
            <a:off x="5090160" y="51920"/>
            <a:ext cx="6329680" cy="1107996"/>
          </a:xfrm>
          <a:prstGeom prst="rect">
            <a:avLst/>
          </a:prstGeom>
          <a:noFill/>
        </p:spPr>
        <p:txBody>
          <a:bodyPr wrap="square">
            <a:spAutoFit/>
          </a:bodyPr>
          <a:lstStyle/>
          <a:p>
            <a:pPr algn="r"/>
            <a:r>
              <a:rPr lang="de-DE" sz="2200" b="1" dirty="0">
                <a:solidFill>
                  <a:srgbClr val="4573B0"/>
                </a:solidFill>
                <a:effectLst>
                  <a:glow rad="127000">
                    <a:schemeClr val="bg1"/>
                  </a:glow>
                </a:effectLst>
                <a:latin typeface="Candara" panose="020E0502030303020204" pitchFamily="34" charset="0"/>
              </a:rPr>
              <a:t>„</a:t>
            </a:r>
            <a:r>
              <a:rPr lang="de-DE" sz="2200" b="1" dirty="0">
                <a:effectLst>
                  <a:glow rad="127000">
                    <a:schemeClr val="bg1"/>
                  </a:glow>
                </a:effectLst>
                <a:latin typeface="Candara" panose="020E0502030303020204" pitchFamily="34" charset="0"/>
              </a:rPr>
              <a:t>1.</a:t>
            </a:r>
            <a:r>
              <a:rPr lang="de-DE" sz="2200" b="1" dirty="0">
                <a:solidFill>
                  <a:srgbClr val="4573B0"/>
                </a:solidFill>
                <a:effectLst>
                  <a:glow rad="127000">
                    <a:schemeClr val="bg1"/>
                  </a:glow>
                </a:effectLst>
                <a:latin typeface="Candara" panose="020E0502030303020204" pitchFamily="34" charset="0"/>
              </a:rPr>
              <a:t> Damals sangen Mose und die Söhne Israel </a:t>
            </a:r>
            <a:br>
              <a:rPr lang="de-DE" sz="2200" b="1" dirty="0">
                <a:solidFill>
                  <a:srgbClr val="4573B0"/>
                </a:solidFill>
                <a:effectLst>
                  <a:glow rad="127000">
                    <a:schemeClr val="bg1"/>
                  </a:glow>
                </a:effectLst>
                <a:latin typeface="Candara" panose="020E0502030303020204" pitchFamily="34" charset="0"/>
              </a:rPr>
            </a:br>
            <a:r>
              <a:rPr lang="de-DE" sz="2200" b="1" dirty="0">
                <a:solidFill>
                  <a:srgbClr val="4573B0"/>
                </a:solidFill>
                <a:effectLst>
                  <a:glow rad="127000">
                    <a:schemeClr val="bg1"/>
                  </a:glow>
                </a:effectLst>
                <a:latin typeface="Candara" panose="020E0502030303020204" pitchFamily="34" charset="0"/>
              </a:rPr>
              <a:t>dem HERRN (JHWH) dieses Lied. </a:t>
            </a:r>
            <a:br>
              <a:rPr lang="de-DE" sz="2200" b="1" dirty="0">
                <a:solidFill>
                  <a:srgbClr val="4573B0"/>
                </a:solidFill>
                <a:effectLst>
                  <a:glow rad="127000">
                    <a:schemeClr val="bg1"/>
                  </a:glow>
                </a:effectLst>
                <a:latin typeface="Candara" panose="020E0502030303020204" pitchFamily="34" charset="0"/>
              </a:rPr>
            </a:br>
            <a:r>
              <a:rPr lang="de-DE" sz="2200" b="1" dirty="0">
                <a:solidFill>
                  <a:srgbClr val="4573B0"/>
                </a:solidFill>
                <a:effectLst>
                  <a:glow rad="127000">
                    <a:schemeClr val="bg1"/>
                  </a:glow>
                </a:effectLst>
                <a:latin typeface="Candara" panose="020E0502030303020204" pitchFamily="34" charset="0"/>
              </a:rPr>
              <a:t>Sie sprachen:</a:t>
            </a:r>
            <a:endParaRPr lang="en-US" sz="2200" b="1" noProof="0" dirty="0">
              <a:solidFill>
                <a:srgbClr val="4573B0"/>
              </a:solidFill>
              <a:effectLst>
                <a:glow rad="127000">
                  <a:schemeClr val="bg1"/>
                </a:glow>
              </a:effectLst>
              <a:latin typeface="Candara" panose="020E0502030303020204" pitchFamily="34" charset="0"/>
            </a:endParaRPr>
          </a:p>
        </p:txBody>
      </p:sp>
      <p:sp>
        <p:nvSpPr>
          <p:cNvPr id="10" name="Rectángulo 9">
            <a:extLst>
              <a:ext uri="{FF2B5EF4-FFF2-40B4-BE49-F238E27FC236}">
                <a16:creationId xmlns:a16="http://schemas.microsoft.com/office/drawing/2014/main" id="{906A525F-8FB3-1852-FD3A-3E61AA3CA796}"/>
              </a:ext>
            </a:extLst>
          </p:cNvPr>
          <p:cNvSpPr/>
          <p:nvPr/>
        </p:nvSpPr>
        <p:spPr>
          <a:xfrm>
            <a:off x="0" y="0"/>
            <a:ext cx="12192000" cy="6858000"/>
          </a:xfrm>
          <a:prstGeom prst="rect">
            <a:avLst/>
          </a:prstGeom>
          <a:noFill/>
          <a:ln w="107950">
            <a:solidFill>
              <a:srgbClr val="D5A3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6">
            <a:extLst>
              <a:ext uri="{FF2B5EF4-FFF2-40B4-BE49-F238E27FC236}">
                <a16:creationId xmlns:a16="http://schemas.microsoft.com/office/drawing/2014/main" id="{3BE02FC6-99A7-439C-7505-7C4DF66AE802}"/>
              </a:ext>
            </a:extLst>
          </p:cNvPr>
          <p:cNvSpPr txBox="1"/>
          <p:nvPr/>
        </p:nvSpPr>
        <p:spPr>
          <a:xfrm>
            <a:off x="2092496" y="5086176"/>
            <a:ext cx="4792531" cy="769441"/>
          </a:xfrm>
          <a:prstGeom prst="rect">
            <a:avLst/>
          </a:prstGeom>
          <a:noFill/>
        </p:spPr>
        <p:txBody>
          <a:bodyPr wrap="square">
            <a:spAutoFit/>
          </a:bodyPr>
          <a:lstStyle/>
          <a:p>
            <a:r>
              <a:rPr lang="en-US" sz="2200" b="1" dirty="0">
                <a:effectLst>
                  <a:glow rad="127000">
                    <a:schemeClr val="bg1"/>
                  </a:glow>
                </a:effectLst>
                <a:latin typeface="Candara" panose="020E0502030303020204" pitchFamily="34" charset="0"/>
              </a:rPr>
              <a:t>3. </a:t>
            </a:r>
            <a:r>
              <a:rPr lang="en-US"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D</a:t>
            </a:r>
            <a:r>
              <a:rPr lang="de-DE" sz="2200" b="1"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rPr>
              <a:t>er HERR (JHWH) ist ein Kriegsheld, HERR (JHWH) ist Sein Name.</a:t>
            </a:r>
            <a:endParaRPr lang="en-US" sz="2200" b="1" i="0" u="none" strike="noStrike" baseline="0" noProof="0" dirty="0">
              <a:solidFill>
                <a:schemeClr val="bg1"/>
              </a:solidFill>
              <a:effectLst>
                <a:glow rad="127000">
                  <a:srgbClr val="684A1A"/>
                </a:glow>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9879707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left)">
                                      <p:cBhvr>
                                        <p:cTn id="31" dur="500"/>
                                        <p:tgtEl>
                                          <p:spTgt spid="7">
                                            <p:txEl>
                                              <p:pRg st="3" end="3"/>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wipe(left)">
                                      <p:cBhvr>
                                        <p:cTn id="34" dur="5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wipe(left)">
                                      <p:cBhvr>
                                        <p:cTn id="39" dur="500"/>
                                        <p:tgtEl>
                                          <p:spTgt spid="7">
                                            <p:txEl>
                                              <p:pRg st="6" end="6"/>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left)">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uiExpand="1" build="p"/>
      <p:bldP spid="9" grpId="0"/>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8C34D4-93B5-80FD-7FE0-DAB93BEE36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B753FF1-DB92-3AEA-A6FF-2132D63B62B6}"/>
              </a:ext>
            </a:extLst>
          </p:cNvPr>
          <p:cNvSpPr txBox="1"/>
          <p:nvPr/>
        </p:nvSpPr>
        <p:spPr>
          <a:xfrm>
            <a:off x="476085" y="233933"/>
            <a:ext cx="6096000" cy="830997"/>
          </a:xfrm>
          <a:prstGeom prst="rect">
            <a:avLst/>
          </a:prstGeom>
          <a:solidFill>
            <a:srgbClr val="6F859D"/>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Der Sieg des HERRN </a:t>
            </a:r>
            <a:r>
              <a:rPr lang="en-US" dirty="0" err="1"/>
              <a:t>über</a:t>
            </a:r>
            <a:r>
              <a:rPr lang="en-US" dirty="0"/>
              <a:t> den Pharao </a:t>
            </a:r>
            <a:br>
              <a:rPr lang="en-US" dirty="0"/>
            </a:br>
            <a:r>
              <a:rPr lang="en-US" noProof="0" dirty="0"/>
              <a:t>(Verse 4-5)</a:t>
            </a:r>
          </a:p>
        </p:txBody>
      </p:sp>
      <p:sp>
        <p:nvSpPr>
          <p:cNvPr id="5" name="CuadroTexto 4">
            <a:extLst>
              <a:ext uri="{FF2B5EF4-FFF2-40B4-BE49-F238E27FC236}">
                <a16:creationId xmlns:a16="http://schemas.microsoft.com/office/drawing/2014/main" id="{F93AD254-7D53-DB3F-DD2E-742A43904984}"/>
              </a:ext>
            </a:extLst>
          </p:cNvPr>
          <p:cNvSpPr txBox="1"/>
          <p:nvPr/>
        </p:nvSpPr>
        <p:spPr>
          <a:xfrm>
            <a:off x="333844" y="1735743"/>
            <a:ext cx="6646075" cy="4145879"/>
          </a:xfrm>
          <a:prstGeom prst="rect">
            <a:avLst/>
          </a:prstGeom>
          <a:noFill/>
        </p:spPr>
        <p:txBody>
          <a:bodyPr wrap="square">
            <a:spAutoFit/>
          </a:bodyPr>
          <a:lstStyle/>
          <a:p>
            <a:pPr>
              <a:lnSpc>
                <a:spcPct val="150000"/>
              </a:lnSpc>
            </a:pPr>
            <a: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t>„4. Die Streitwagen des Pharao </a:t>
            </a:r>
            <a:b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t>und seine Heeresmacht </a:t>
            </a:r>
            <a:b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t>hat Er ins Meer gestürzt, </a:t>
            </a:r>
          </a:p>
          <a:p>
            <a:pPr>
              <a:lnSpc>
                <a:spcPct val="150000"/>
              </a:lnSpc>
            </a:pPr>
            <a:endParaRPr lang="de-DE" sz="105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endParaRPr>
          </a:p>
          <a:p>
            <a:pPr>
              <a:lnSpc>
                <a:spcPct val="150000"/>
              </a:lnSpc>
            </a:pPr>
            <a: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t>5. seine auserlesenen Wagenkämpfer </a:t>
            </a:r>
            <a:b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t>sind im Schilfmeer versunken</a:t>
            </a:r>
            <a:b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br>
            <a:r>
              <a:rPr lang="de-DE" sz="2800" b="1" dirty="0">
                <a:solidFill>
                  <a:schemeClr val="bg1"/>
                </a:solidFill>
                <a:effectLst>
                  <a:glow rad="127000">
                    <a:srgbClr val="385462"/>
                  </a:glow>
                  <a:outerShdw blurRad="38100" dist="38100" dir="2700000" algn="tl">
                    <a:srgbClr val="000000">
                      <a:alpha val="43137"/>
                    </a:srgbClr>
                  </a:outerShdw>
                </a:effectLst>
                <a:latin typeface="Candara" panose="020E0502030303020204" pitchFamily="34" charset="0"/>
              </a:rPr>
              <a:t>wie Steine!“</a:t>
            </a:r>
          </a:p>
        </p:txBody>
      </p:sp>
      <p:sp>
        <p:nvSpPr>
          <p:cNvPr id="2" name="Rectángulo 1">
            <a:extLst>
              <a:ext uri="{FF2B5EF4-FFF2-40B4-BE49-F238E27FC236}">
                <a16:creationId xmlns:a16="http://schemas.microsoft.com/office/drawing/2014/main" id="{515A216F-128B-FA09-9291-165BBE26C6DF}"/>
              </a:ext>
            </a:extLst>
          </p:cNvPr>
          <p:cNvSpPr/>
          <p:nvPr/>
        </p:nvSpPr>
        <p:spPr>
          <a:xfrm>
            <a:off x="0" y="0"/>
            <a:ext cx="12192000" cy="6858000"/>
          </a:xfrm>
          <a:prstGeom prst="rect">
            <a:avLst/>
          </a:prstGeom>
          <a:noFill/>
          <a:ln w="10795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973228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4A7608-AA05-CEF0-47AD-14D4B6DF0178}"/>
              </a:ext>
            </a:extLst>
          </p:cNvPr>
          <p:cNvSpPr txBox="1"/>
          <p:nvPr/>
        </p:nvSpPr>
        <p:spPr>
          <a:xfrm>
            <a:off x="285748" y="105460"/>
            <a:ext cx="6694095" cy="461665"/>
          </a:xfrm>
          <a:prstGeom prst="rect">
            <a:avLst/>
          </a:prstGeom>
          <a:solidFill>
            <a:srgbClr val="804730"/>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Die </a:t>
            </a:r>
            <a:r>
              <a:rPr lang="en-US" dirty="0" err="1"/>
              <a:t>majestätische</a:t>
            </a:r>
            <a:r>
              <a:rPr lang="en-US" dirty="0"/>
              <a:t> </a:t>
            </a:r>
            <a:r>
              <a:rPr lang="en-US" dirty="0" err="1"/>
              <a:t>Größe</a:t>
            </a:r>
            <a:r>
              <a:rPr lang="en-US" dirty="0"/>
              <a:t> des HERRN (V</a:t>
            </a:r>
            <a:r>
              <a:rPr lang="en-US" noProof="0" dirty="0"/>
              <a:t>. 6-7)</a:t>
            </a:r>
          </a:p>
        </p:txBody>
      </p:sp>
      <p:sp>
        <p:nvSpPr>
          <p:cNvPr id="5" name="CuadroTexto 4">
            <a:extLst>
              <a:ext uri="{FF2B5EF4-FFF2-40B4-BE49-F238E27FC236}">
                <a16:creationId xmlns:a16="http://schemas.microsoft.com/office/drawing/2014/main" id="{D3CB01BD-8196-6C09-7B18-3667B5CF8ACF}"/>
              </a:ext>
            </a:extLst>
          </p:cNvPr>
          <p:cNvSpPr txBox="1"/>
          <p:nvPr/>
        </p:nvSpPr>
        <p:spPr>
          <a:xfrm>
            <a:off x="443452" y="672585"/>
            <a:ext cx="6536392" cy="2616101"/>
          </a:xfrm>
          <a:prstGeom prst="rect">
            <a:avLst/>
          </a:prstGeom>
          <a:noFill/>
        </p:spPr>
        <p:txBody>
          <a:bodyPr wrap="square">
            <a:spAutoFit/>
          </a:bodyPr>
          <a:lstStyle/>
          <a:p>
            <a:pPr marL="538163" indent="-538163">
              <a:spcBef>
                <a:spcPts val="1200"/>
              </a:spcBef>
            </a:pPr>
            <a:r>
              <a:rPr lang="en-US" sz="2200" b="1" dirty="0">
                <a:latin typeface="Candara" panose="020E0502030303020204" pitchFamily="34" charset="0"/>
              </a:rPr>
              <a:t>6. HERR, </a:t>
            </a:r>
            <a:r>
              <a:rPr lang="en-US" sz="2200" b="1" dirty="0" err="1">
                <a:latin typeface="Candara" panose="020E0502030303020204" pitchFamily="34" charset="0"/>
              </a:rPr>
              <a:t>Deine</a:t>
            </a:r>
            <a:r>
              <a:rPr lang="en-US" sz="2200" b="1" dirty="0">
                <a:latin typeface="Candara" panose="020E0502030303020204" pitchFamily="34" charset="0"/>
              </a:rPr>
              <a:t> Rechte ist </a:t>
            </a:r>
            <a:r>
              <a:rPr lang="en-US" sz="2200" b="1" dirty="0" err="1">
                <a:latin typeface="Candara" panose="020E0502030303020204" pitchFamily="34" charset="0"/>
              </a:rPr>
              <a:t>mit</a:t>
            </a:r>
            <a:r>
              <a:rPr lang="en-US" sz="2200" b="1" dirty="0">
                <a:latin typeface="Candara" panose="020E0502030303020204" pitchFamily="34" charset="0"/>
              </a:rPr>
              <a:t> Kraft </a:t>
            </a:r>
            <a:r>
              <a:rPr lang="en-US" sz="2200" b="1" dirty="0" err="1">
                <a:latin typeface="Candara" panose="020E0502030303020204" pitchFamily="34" charset="0"/>
              </a:rPr>
              <a:t>geschmückt</a:t>
            </a:r>
            <a:r>
              <a:rPr lang="en-US" sz="2200" b="1" dirty="0">
                <a:latin typeface="Candara" panose="020E0502030303020204" pitchFamily="34" charset="0"/>
              </a:rPr>
              <a:t>; </a:t>
            </a:r>
            <a:br>
              <a:rPr lang="en-US" sz="2200" b="1" dirty="0">
                <a:latin typeface="Candara" panose="020E0502030303020204" pitchFamily="34" charset="0"/>
              </a:rPr>
            </a:br>
            <a:r>
              <a:rPr lang="en-US" sz="2200" b="1" dirty="0">
                <a:latin typeface="Candara" panose="020E0502030303020204" pitchFamily="34" charset="0"/>
              </a:rPr>
              <a:t>HERR, </a:t>
            </a:r>
            <a:r>
              <a:rPr lang="en-US" sz="2200" b="1" dirty="0" err="1">
                <a:latin typeface="Candara" panose="020E0502030303020204" pitchFamily="34" charset="0"/>
              </a:rPr>
              <a:t>Deine</a:t>
            </a:r>
            <a:r>
              <a:rPr lang="en-US" sz="2200" b="1" dirty="0">
                <a:latin typeface="Candara" panose="020E0502030303020204" pitchFamily="34" charset="0"/>
              </a:rPr>
              <a:t> Rechte hat den Feind in </a:t>
            </a:r>
            <a:r>
              <a:rPr lang="en-US" sz="2200" b="1" dirty="0" err="1">
                <a:latin typeface="Candara" panose="020E0502030303020204" pitchFamily="34" charset="0"/>
              </a:rPr>
              <a:t>Stücke</a:t>
            </a:r>
            <a:r>
              <a:rPr lang="en-US" sz="2200" b="1" dirty="0">
                <a:latin typeface="Candara" panose="020E0502030303020204" pitchFamily="34" charset="0"/>
              </a:rPr>
              <a:t> </a:t>
            </a:r>
            <a:r>
              <a:rPr lang="en-US" sz="2200" b="1" dirty="0" err="1">
                <a:latin typeface="Candara" panose="020E0502030303020204" pitchFamily="34" charset="0"/>
              </a:rPr>
              <a:t>geschlagen</a:t>
            </a:r>
            <a:r>
              <a:rPr lang="en-US" sz="2200" b="1" dirty="0">
                <a:latin typeface="Candara" panose="020E0502030303020204" pitchFamily="34" charset="0"/>
              </a:rPr>
              <a:t> (</a:t>
            </a:r>
            <a:r>
              <a:rPr lang="en-US" sz="2200" b="1" dirty="0" err="1">
                <a:latin typeface="Candara" panose="020E0502030303020204" pitchFamily="34" charset="0"/>
              </a:rPr>
              <a:t>zerschmettert</a:t>
            </a:r>
            <a:r>
              <a:rPr lang="en-US" sz="2200" b="1" dirty="0">
                <a:latin typeface="Candara" panose="020E0502030303020204" pitchFamily="34" charset="0"/>
              </a:rPr>
              <a:t>).</a:t>
            </a:r>
          </a:p>
          <a:p>
            <a:pPr marL="538163" indent="-538163">
              <a:spcBef>
                <a:spcPts val="1200"/>
              </a:spcBef>
            </a:pPr>
            <a:r>
              <a:rPr lang="en-US" sz="2200" b="1" dirty="0">
                <a:latin typeface="Candara" panose="020E0502030303020204" pitchFamily="34" charset="0"/>
              </a:rPr>
              <a:t> 7. Und </a:t>
            </a:r>
            <a:r>
              <a:rPr lang="en-US" sz="2200" b="1" dirty="0" err="1">
                <a:latin typeface="Candara" panose="020E0502030303020204" pitchFamily="34" charset="0"/>
              </a:rPr>
              <a:t>mit</a:t>
            </a:r>
            <a:r>
              <a:rPr lang="en-US" sz="2200" b="1" dirty="0">
                <a:latin typeface="Candara" panose="020E0502030303020204" pitchFamily="34" charset="0"/>
              </a:rPr>
              <a:t> Deiner </a:t>
            </a:r>
            <a:r>
              <a:rPr lang="en-US" sz="2200" b="1" dirty="0" err="1">
                <a:latin typeface="Candara" panose="020E0502030303020204" pitchFamily="34" charset="0"/>
              </a:rPr>
              <a:t>großen</a:t>
            </a:r>
            <a:r>
              <a:rPr lang="en-US" sz="2200" b="1" dirty="0">
                <a:latin typeface="Candara" panose="020E0502030303020204" pitchFamily="34" charset="0"/>
              </a:rPr>
              <a:t> Macht </a:t>
            </a:r>
            <a:r>
              <a:rPr lang="en-US" sz="2200" b="1" dirty="0" err="1">
                <a:latin typeface="Candara" panose="020E0502030303020204" pitchFamily="34" charset="0"/>
              </a:rPr>
              <a:t>wirfst</a:t>
            </a:r>
            <a:r>
              <a:rPr lang="en-US" sz="2200" b="1" dirty="0">
                <a:latin typeface="Candara" panose="020E0502030303020204" pitchFamily="34" charset="0"/>
              </a:rPr>
              <a:t> Du </a:t>
            </a:r>
            <a:r>
              <a:rPr lang="en-US" sz="2200" b="1" dirty="0" err="1">
                <a:latin typeface="Candara" panose="020E0502030303020204" pitchFamily="34" charset="0"/>
              </a:rPr>
              <a:t>nieder</a:t>
            </a:r>
            <a:r>
              <a:rPr lang="en-US" sz="2200" b="1" dirty="0">
                <a:latin typeface="Candara" panose="020E0502030303020204" pitchFamily="34" charset="0"/>
              </a:rPr>
              <a:t>, </a:t>
            </a:r>
            <a:br>
              <a:rPr lang="en-US" sz="2200" b="1" dirty="0">
                <a:latin typeface="Candara" panose="020E0502030303020204" pitchFamily="34" charset="0"/>
              </a:rPr>
            </a:br>
            <a:r>
              <a:rPr lang="en-US" sz="2200" b="1" dirty="0">
                <a:latin typeface="Candara" panose="020E0502030303020204" pitchFamily="34" charset="0"/>
              </a:rPr>
              <a:t>die </a:t>
            </a:r>
            <a:r>
              <a:rPr lang="en-US" sz="2200" b="1" dirty="0" err="1">
                <a:latin typeface="Candara" panose="020E0502030303020204" pitchFamily="34" charset="0"/>
              </a:rPr>
              <a:t>sich</a:t>
            </a:r>
            <a:r>
              <a:rPr lang="en-US" sz="2200" b="1" dirty="0">
                <a:latin typeface="Candara" panose="020E0502030303020204" pitchFamily="34" charset="0"/>
              </a:rPr>
              <a:t> </a:t>
            </a:r>
            <a:r>
              <a:rPr lang="en-US" sz="2200" b="1" dirty="0" err="1">
                <a:latin typeface="Candara" panose="020E0502030303020204" pitchFamily="34" charset="0"/>
              </a:rPr>
              <a:t>gegen</a:t>
            </a:r>
            <a:r>
              <a:rPr lang="en-US" sz="2200" b="1" dirty="0">
                <a:latin typeface="Candara" panose="020E0502030303020204" pitchFamily="34" charset="0"/>
              </a:rPr>
              <a:t> Dich </a:t>
            </a:r>
            <a:r>
              <a:rPr lang="en-US" sz="2200" b="1" dirty="0" err="1">
                <a:latin typeface="Candara" panose="020E0502030303020204" pitchFamily="34" charset="0"/>
              </a:rPr>
              <a:t>erheben</a:t>
            </a:r>
            <a:r>
              <a:rPr lang="en-US" sz="2200" b="1" dirty="0">
                <a:latin typeface="Candara" panose="020E0502030303020204" pitchFamily="34" charset="0"/>
              </a:rPr>
              <a:t>. </a:t>
            </a:r>
            <a:br>
              <a:rPr lang="en-US" sz="2200" b="1" dirty="0">
                <a:latin typeface="Candara" panose="020E0502030303020204" pitchFamily="34" charset="0"/>
              </a:rPr>
            </a:br>
            <a:r>
              <a:rPr lang="en-US" sz="2200" b="1" dirty="0">
                <a:latin typeface="Candara" panose="020E0502030303020204" pitchFamily="34" charset="0"/>
              </a:rPr>
              <a:t>Du </a:t>
            </a:r>
            <a:r>
              <a:rPr lang="en-US" sz="2200" b="1" dirty="0" err="1">
                <a:latin typeface="Candara" panose="020E0502030303020204" pitchFamily="34" charset="0"/>
              </a:rPr>
              <a:t>lässt</a:t>
            </a:r>
            <a:r>
              <a:rPr lang="en-US" sz="2200" b="1" dirty="0">
                <a:latin typeface="Candara" panose="020E0502030303020204" pitchFamily="34" charset="0"/>
              </a:rPr>
              <a:t> </a:t>
            </a:r>
            <a:r>
              <a:rPr lang="en-US" sz="2200" b="1" dirty="0" err="1">
                <a:latin typeface="Candara" panose="020E0502030303020204" pitchFamily="34" charset="0"/>
              </a:rPr>
              <a:t>los</a:t>
            </a:r>
            <a:r>
              <a:rPr lang="en-US" sz="2200" b="1" dirty="0">
                <a:latin typeface="Candara" panose="020E0502030303020204" pitchFamily="34" charset="0"/>
              </a:rPr>
              <a:t> </a:t>
            </a:r>
            <a:r>
              <a:rPr lang="en-US" sz="2200" b="1" dirty="0" err="1">
                <a:latin typeface="Candara" panose="020E0502030303020204" pitchFamily="34" charset="0"/>
              </a:rPr>
              <a:t>Deine</a:t>
            </a:r>
            <a:r>
              <a:rPr lang="en-US" sz="2200" b="1" dirty="0">
                <a:latin typeface="Candara" panose="020E0502030303020204" pitchFamily="34" charset="0"/>
              </a:rPr>
              <a:t> </a:t>
            </a:r>
            <a:r>
              <a:rPr lang="en-US" sz="2200" b="1" dirty="0" err="1">
                <a:latin typeface="Candara" panose="020E0502030303020204" pitchFamily="34" charset="0"/>
              </a:rPr>
              <a:t>Zornesglut</a:t>
            </a:r>
            <a:r>
              <a:rPr lang="en-US" sz="2200" b="1" dirty="0">
                <a:latin typeface="Candara" panose="020E0502030303020204" pitchFamily="34" charset="0"/>
              </a:rPr>
              <a:t>: </a:t>
            </a:r>
            <a:br>
              <a:rPr lang="en-US" sz="2200" b="1" dirty="0">
                <a:latin typeface="Candara" panose="020E0502030303020204" pitchFamily="34" charset="0"/>
              </a:rPr>
            </a:br>
            <a:r>
              <a:rPr lang="en-US" sz="2200" b="1" dirty="0">
                <a:latin typeface="Candara" panose="020E0502030303020204" pitchFamily="34" charset="0"/>
              </a:rPr>
              <a:t>Sie </a:t>
            </a:r>
            <a:r>
              <a:rPr lang="en-US" sz="2200" b="1" dirty="0" err="1">
                <a:latin typeface="Candara" panose="020E0502030303020204" pitchFamily="34" charset="0"/>
              </a:rPr>
              <a:t>verzehrt</a:t>
            </a:r>
            <a:r>
              <a:rPr lang="en-US" sz="2200" b="1" dirty="0">
                <a:latin typeface="Candara" panose="020E0502030303020204" pitchFamily="34" charset="0"/>
              </a:rPr>
              <a:t> </a:t>
            </a:r>
            <a:r>
              <a:rPr lang="en-US" sz="2200" b="1" dirty="0" err="1">
                <a:latin typeface="Candara" panose="020E0502030303020204" pitchFamily="34" charset="0"/>
              </a:rPr>
              <a:t>sie</a:t>
            </a:r>
            <a:r>
              <a:rPr lang="en-US" sz="2200" b="1" dirty="0">
                <a:latin typeface="Candara" panose="020E0502030303020204" pitchFamily="34" charset="0"/>
              </a:rPr>
              <a:t> </a:t>
            </a:r>
            <a:r>
              <a:rPr lang="en-US" sz="2200" b="1" dirty="0" err="1">
                <a:latin typeface="Candara" panose="020E0502030303020204" pitchFamily="34" charset="0"/>
              </a:rPr>
              <a:t>wie</a:t>
            </a:r>
            <a:r>
              <a:rPr lang="en-US" sz="2200" b="1" dirty="0">
                <a:latin typeface="Candara" panose="020E0502030303020204" pitchFamily="34" charset="0"/>
              </a:rPr>
              <a:t> </a:t>
            </a:r>
            <a:r>
              <a:rPr lang="en-US" sz="2200" b="1" dirty="0" err="1">
                <a:latin typeface="Candara" panose="020E0502030303020204" pitchFamily="34" charset="0"/>
              </a:rPr>
              <a:t>Strohstoppeln</a:t>
            </a:r>
            <a:r>
              <a:rPr lang="en-US" sz="2200" b="1" dirty="0">
                <a:latin typeface="Candara" panose="020E0502030303020204" pitchFamily="34" charset="0"/>
              </a:rPr>
              <a:t>.</a:t>
            </a:r>
            <a:endParaRPr lang="en-US" sz="2200" b="1" noProof="0" dirty="0">
              <a:latin typeface="Candara" panose="020E0502030303020204" pitchFamily="34" charset="0"/>
            </a:endParaRPr>
          </a:p>
        </p:txBody>
      </p:sp>
      <p:pic>
        <p:nvPicPr>
          <p:cNvPr id="11" name="Imagen 10" descr="Dibujo de una persona&#10;&#10;El contenido generado por IA puede ser incorrecto.">
            <a:extLst>
              <a:ext uri="{FF2B5EF4-FFF2-40B4-BE49-F238E27FC236}">
                <a16:creationId xmlns:a16="http://schemas.microsoft.com/office/drawing/2014/main" id="{B91BA90A-1A76-66DE-3D56-9ED1EC815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295" y="105460"/>
            <a:ext cx="4660604" cy="6645720"/>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pic>
        <p:nvPicPr>
          <p:cNvPr id="13" name="Imagen 12" descr="Un grupo de personas junto a un caballo&#10;&#10;El contenido generado por IA puede ser incorrecto.">
            <a:extLst>
              <a:ext uri="{FF2B5EF4-FFF2-40B4-BE49-F238E27FC236}">
                <a16:creationId xmlns:a16="http://schemas.microsoft.com/office/drawing/2014/main" id="{21F6A5DA-ABFD-A7A0-5936-7B05ADB82F1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8599" y="3414965"/>
            <a:ext cx="6914478" cy="334690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sp>
        <p:nvSpPr>
          <p:cNvPr id="14" name="Rectángulo 13">
            <a:extLst>
              <a:ext uri="{FF2B5EF4-FFF2-40B4-BE49-F238E27FC236}">
                <a16:creationId xmlns:a16="http://schemas.microsoft.com/office/drawing/2014/main" id="{8E8AE022-E001-03C7-67A2-145C8EB69DB2}"/>
              </a:ext>
            </a:extLst>
          </p:cNvPr>
          <p:cNvSpPr/>
          <p:nvPr/>
        </p:nvSpPr>
        <p:spPr>
          <a:xfrm>
            <a:off x="0" y="0"/>
            <a:ext cx="12192000" cy="6858000"/>
          </a:xfrm>
          <a:prstGeom prst="rect">
            <a:avLst/>
          </a:prstGeom>
          <a:noFill/>
          <a:ln w="107950">
            <a:solidFill>
              <a:srgbClr val="804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0721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25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1750"/>
                            </p:stCondLst>
                            <p:childTnLst>
                              <p:par>
                                <p:cTn id="27" presetID="2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BDB017D-7F4D-181C-A99F-9D0A6FE5E93C}"/>
              </a:ext>
            </a:extLst>
          </p:cNvPr>
          <p:cNvSpPr txBox="1"/>
          <p:nvPr/>
        </p:nvSpPr>
        <p:spPr>
          <a:xfrm>
            <a:off x="112115" y="688519"/>
            <a:ext cx="6433746" cy="1477328"/>
          </a:xfrm>
          <a:prstGeom prst="rect">
            <a:avLst/>
          </a:prstGeom>
          <a:noFill/>
        </p:spPr>
        <p:txBody>
          <a:bodyPr wrap="square">
            <a:spAutoFit/>
          </a:bodyPr>
          <a:lstStyle/>
          <a:p>
            <a:pPr marL="538163" indent="-538163">
              <a:spcBef>
                <a:spcPts val="600"/>
              </a:spcBef>
            </a:pPr>
            <a:r>
              <a:rPr lang="en-US" sz="2000" b="1" dirty="0">
                <a:latin typeface="Candara" panose="020E0502030303020204" pitchFamily="34" charset="0"/>
              </a:rPr>
              <a:t>8. Durch den Hauch Deines Zorns </a:t>
            </a:r>
            <a:br>
              <a:rPr lang="en-US" sz="2000" b="1" dirty="0">
                <a:latin typeface="Candara" panose="020E0502030303020204" pitchFamily="34" charset="0"/>
              </a:rPr>
            </a:br>
            <a:r>
              <a:rPr lang="en-US" sz="2000" b="1" dirty="0" err="1">
                <a:latin typeface="Candara" panose="020E0502030303020204" pitchFamily="34" charset="0"/>
              </a:rPr>
              <a:t>türmte</a:t>
            </a:r>
            <a:r>
              <a:rPr lang="en-US" sz="2000" b="1" dirty="0">
                <a:latin typeface="Candara" panose="020E0502030303020204" pitchFamily="34" charset="0"/>
              </a:rPr>
              <a:t> </a:t>
            </a:r>
            <a:r>
              <a:rPr lang="en-US" sz="2000" b="1" dirty="0" err="1">
                <a:latin typeface="Candara" panose="020E0502030303020204" pitchFamily="34" charset="0"/>
              </a:rPr>
              <a:t>sich</a:t>
            </a:r>
            <a:r>
              <a:rPr lang="en-US" sz="2000" b="1" dirty="0">
                <a:latin typeface="Candara" panose="020E0502030303020204" pitchFamily="34" charset="0"/>
              </a:rPr>
              <a:t> das Wasser auf;</a:t>
            </a:r>
            <a:endParaRPr lang="en-US" sz="2000" b="1" noProof="0" dirty="0">
              <a:latin typeface="Candara" panose="020E0502030303020204" pitchFamily="34" charset="0"/>
            </a:endParaRPr>
          </a:p>
          <a:p>
            <a:pPr marL="538163" indent="-538163">
              <a:spcBef>
                <a:spcPts val="600"/>
              </a:spcBef>
            </a:pPr>
            <a:r>
              <a:rPr lang="en-US" sz="2000" b="1" dirty="0">
                <a:latin typeface="Candara" panose="020E0502030303020204" pitchFamily="34" charset="0"/>
              </a:rPr>
              <a:t>Die </a:t>
            </a:r>
            <a:r>
              <a:rPr lang="en-US" sz="2000" b="1" dirty="0" err="1">
                <a:latin typeface="Candara" panose="020E0502030303020204" pitchFamily="34" charset="0"/>
              </a:rPr>
              <a:t>Strömungen</a:t>
            </a:r>
            <a:r>
              <a:rPr lang="en-US" sz="2000" b="1" dirty="0">
                <a:latin typeface="Candara" panose="020E0502030303020204" pitchFamily="34" charset="0"/>
              </a:rPr>
              <a:t> </a:t>
            </a:r>
            <a:r>
              <a:rPr lang="en-US" sz="2000" b="1" dirty="0" err="1">
                <a:latin typeface="Candara" panose="020E0502030303020204" pitchFamily="34" charset="0"/>
              </a:rPr>
              <a:t>standen</a:t>
            </a:r>
            <a:r>
              <a:rPr lang="en-US" sz="2000" b="1" dirty="0">
                <a:latin typeface="Candara" panose="020E0502030303020204" pitchFamily="34" charset="0"/>
              </a:rPr>
              <a:t> </a:t>
            </a:r>
            <a:r>
              <a:rPr lang="en-US" sz="2000" b="1" dirty="0" err="1">
                <a:latin typeface="Candara" panose="020E0502030303020204" pitchFamily="34" charset="0"/>
              </a:rPr>
              <a:t>wie</a:t>
            </a:r>
            <a:r>
              <a:rPr lang="en-US" sz="2000" b="1" dirty="0">
                <a:latin typeface="Candara" panose="020E0502030303020204" pitchFamily="34" charset="0"/>
              </a:rPr>
              <a:t> </a:t>
            </a:r>
            <a:r>
              <a:rPr lang="en-US" sz="2000" b="1" dirty="0" err="1">
                <a:latin typeface="Candara" panose="020E0502030303020204" pitchFamily="34" charset="0"/>
              </a:rPr>
              <a:t>ein</a:t>
            </a:r>
            <a:r>
              <a:rPr lang="en-US" sz="2000" b="1" dirty="0">
                <a:latin typeface="Candara" panose="020E0502030303020204" pitchFamily="34" charset="0"/>
              </a:rPr>
              <a:t> Damm,</a:t>
            </a:r>
            <a:endParaRPr lang="en-US" sz="2000" b="1" noProof="0" dirty="0">
              <a:latin typeface="Candara" panose="020E0502030303020204" pitchFamily="34" charset="0"/>
            </a:endParaRPr>
          </a:p>
          <a:p>
            <a:pPr marL="538163" indent="-538163">
              <a:spcBef>
                <a:spcPts val="600"/>
              </a:spcBef>
            </a:pPr>
            <a:r>
              <a:rPr lang="en-US" sz="2000" b="1" dirty="0">
                <a:latin typeface="Candara" panose="020E0502030303020204" pitchFamily="34" charset="0"/>
              </a:rPr>
              <a:t>Die </a:t>
            </a:r>
            <a:r>
              <a:rPr lang="en-US" sz="2000" b="1" dirty="0" err="1">
                <a:latin typeface="Candara" panose="020E0502030303020204" pitchFamily="34" charset="0"/>
              </a:rPr>
              <a:t>Fluten</a:t>
            </a:r>
            <a:r>
              <a:rPr lang="en-US" sz="2000" b="1" dirty="0">
                <a:latin typeface="Candara" panose="020E0502030303020204" pitchFamily="34" charset="0"/>
              </a:rPr>
              <a:t> </a:t>
            </a:r>
            <a:r>
              <a:rPr lang="en-US" sz="2000" b="1" dirty="0" err="1">
                <a:latin typeface="Candara" panose="020E0502030303020204" pitchFamily="34" charset="0"/>
              </a:rPr>
              <a:t>erstarrten</a:t>
            </a:r>
            <a:r>
              <a:rPr lang="en-US" sz="2000" b="1" dirty="0">
                <a:latin typeface="Candara" panose="020E0502030303020204" pitchFamily="34" charset="0"/>
              </a:rPr>
              <a:t> mitten im Meer.</a:t>
            </a:r>
            <a:endParaRPr lang="en-US" sz="2000" b="1" noProof="0" dirty="0">
              <a:latin typeface="Candara" panose="020E0502030303020204" pitchFamily="34" charset="0"/>
            </a:endParaRPr>
          </a:p>
        </p:txBody>
      </p:sp>
      <p:pic>
        <p:nvPicPr>
          <p:cNvPr id="9" name="Imagen 8" descr="Imagen que contiene persona, hombre, grupo, frente&#10;&#10;El contenido generado por IA puede ser incorrecto.">
            <a:extLst>
              <a:ext uri="{FF2B5EF4-FFF2-40B4-BE49-F238E27FC236}">
                <a16:creationId xmlns:a16="http://schemas.microsoft.com/office/drawing/2014/main" id="{26133162-C38F-9ADD-2BEF-4C1276E3A053}"/>
              </a:ext>
            </a:extLst>
          </p:cNvPr>
          <p:cNvPicPr>
            <a:picLocks noChangeAspect="1"/>
          </p:cNvPicPr>
          <p:nvPr/>
        </p:nvPicPr>
        <p:blipFill>
          <a:blip r:embed="rId4">
            <a:extLst>
              <a:ext uri="{28A0092B-C50C-407E-A947-70E740481C1C}">
                <a14:useLocalDpi xmlns:a14="http://schemas.microsoft.com/office/drawing/2010/main" val="0"/>
              </a:ext>
            </a:extLst>
          </a:blip>
          <a:srcRect b="14353"/>
          <a:stretch>
            <a:fillRect/>
          </a:stretch>
        </p:blipFill>
        <p:spPr>
          <a:xfrm>
            <a:off x="112115" y="2264485"/>
            <a:ext cx="5228275" cy="4477863"/>
          </a:xfrm>
          <a:prstGeom prst="roundRect">
            <a:avLst>
              <a:gd name="adj" fmla="val 773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Carrusel con caballos con unas personas en una playa&#10;&#10;El contenido generado por IA puede ser incorrecto.">
            <a:extLst>
              <a:ext uri="{FF2B5EF4-FFF2-40B4-BE49-F238E27FC236}">
                <a16:creationId xmlns:a16="http://schemas.microsoft.com/office/drawing/2014/main" id="{4FB22102-D403-F31A-F6CD-781C61D25E16}"/>
              </a:ext>
            </a:extLst>
          </p:cNvPr>
          <p:cNvPicPr>
            <a:picLocks noChangeAspect="1"/>
          </p:cNvPicPr>
          <p:nvPr/>
        </p:nvPicPr>
        <p:blipFill rotWithShape="1">
          <a:blip r:embed="rId5">
            <a:extLst>
              <a:ext uri="{28A0092B-C50C-407E-A947-70E740481C1C}">
                <a14:useLocalDpi xmlns:a14="http://schemas.microsoft.com/office/drawing/2010/main" val="0"/>
              </a:ext>
            </a:extLst>
          </a:blip>
          <a:srcRect l="-15" t="8887" r="15" b="1745"/>
          <a:stretch>
            <a:fillRect/>
          </a:stretch>
        </p:blipFill>
        <p:spPr>
          <a:xfrm>
            <a:off x="6419850" y="115652"/>
            <a:ext cx="5659158" cy="2961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a:extLst>
              <a:ext uri="{FF2B5EF4-FFF2-40B4-BE49-F238E27FC236}">
                <a16:creationId xmlns:a16="http://schemas.microsoft.com/office/drawing/2014/main" id="{B2A1AAEF-4493-F370-60A0-5F86800889C4}"/>
              </a:ext>
            </a:extLst>
          </p:cNvPr>
          <p:cNvPicPr>
            <a:picLocks noChangeAspect="1"/>
          </p:cNvPicPr>
          <p:nvPr/>
        </p:nvPicPr>
        <p:blipFill rotWithShape="1">
          <a:blip r:embed="rId6"/>
          <a:srcRect t="30174" b="30174"/>
          <a:stretch>
            <a:fillRect/>
          </a:stretch>
        </p:blipFill>
        <p:spPr>
          <a:xfrm>
            <a:off x="5496785" y="4570019"/>
            <a:ext cx="6538820" cy="1296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ángulo 16">
            <a:extLst>
              <a:ext uri="{FF2B5EF4-FFF2-40B4-BE49-F238E27FC236}">
                <a16:creationId xmlns:a16="http://schemas.microsoft.com/office/drawing/2014/main" id="{7F72D43F-0C08-F78A-43B1-EAF42C32AAEB}"/>
              </a:ext>
            </a:extLst>
          </p:cNvPr>
          <p:cNvSpPr/>
          <p:nvPr/>
        </p:nvSpPr>
        <p:spPr>
          <a:xfrm>
            <a:off x="0" y="0"/>
            <a:ext cx="12192000" cy="6858000"/>
          </a:xfrm>
          <a:prstGeom prst="rect">
            <a:avLst/>
          </a:prstGeom>
          <a:noFill/>
          <a:ln w="107950">
            <a:solidFill>
              <a:srgbClr val="2E65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E5251002-C354-0204-1995-2BDB734167D1}"/>
              </a:ext>
            </a:extLst>
          </p:cNvPr>
          <p:cNvSpPr txBox="1"/>
          <p:nvPr/>
        </p:nvSpPr>
        <p:spPr>
          <a:xfrm>
            <a:off x="24744" y="113427"/>
            <a:ext cx="9003142" cy="461665"/>
          </a:xfrm>
          <a:prstGeom prst="rect">
            <a:avLst/>
          </a:prstGeom>
          <a:solidFill>
            <a:srgbClr val="2E6583"/>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Die </a:t>
            </a:r>
            <a:r>
              <a:rPr lang="en-US" dirty="0" err="1"/>
              <a:t>schöpferische</a:t>
            </a:r>
            <a:r>
              <a:rPr lang="en-US" dirty="0"/>
              <a:t> Macht des HERRN und das </a:t>
            </a:r>
            <a:r>
              <a:rPr lang="en-US" dirty="0" err="1"/>
              <a:t>Gericht</a:t>
            </a:r>
            <a:r>
              <a:rPr lang="en-US" dirty="0"/>
              <a:t> </a:t>
            </a:r>
            <a:r>
              <a:rPr lang="en-US" noProof="0" dirty="0"/>
              <a:t>(V. 8-10)</a:t>
            </a:r>
          </a:p>
        </p:txBody>
      </p:sp>
      <p:sp>
        <p:nvSpPr>
          <p:cNvPr id="19" name="CuadroTexto 18">
            <a:extLst>
              <a:ext uri="{FF2B5EF4-FFF2-40B4-BE49-F238E27FC236}">
                <a16:creationId xmlns:a16="http://schemas.microsoft.com/office/drawing/2014/main" id="{54B61372-0384-E984-735E-5C48129D85F7}"/>
              </a:ext>
            </a:extLst>
          </p:cNvPr>
          <p:cNvSpPr txBox="1"/>
          <p:nvPr/>
        </p:nvSpPr>
        <p:spPr>
          <a:xfrm>
            <a:off x="5593058" y="5972906"/>
            <a:ext cx="6598942" cy="707886"/>
          </a:xfrm>
          <a:prstGeom prst="rect">
            <a:avLst/>
          </a:prstGeom>
          <a:noFill/>
        </p:spPr>
        <p:txBody>
          <a:bodyPr wrap="square">
            <a:spAutoFit/>
          </a:bodyPr>
          <a:lstStyle/>
          <a:p>
            <a:pPr>
              <a:spcBef>
                <a:spcPts val="1200"/>
              </a:spcBef>
            </a:pPr>
            <a:r>
              <a:rPr lang="en-US" sz="2000" b="1" dirty="0">
                <a:latin typeface="Candara" panose="020E0502030303020204" pitchFamily="34" charset="0"/>
              </a:rPr>
              <a:t>10. </a:t>
            </a:r>
            <a:r>
              <a:rPr lang="de-DE" sz="2000" b="1" dirty="0">
                <a:latin typeface="Candara" panose="020E0502030303020204" pitchFamily="34" charset="0"/>
              </a:rPr>
              <a:t>Du bliesest mit deinem Atem – das Meer bedeckte sie; sie versanken wie Blei in gewaltigen Wassern.</a:t>
            </a:r>
            <a:endParaRPr lang="en-US" sz="2000" noProof="0" dirty="0">
              <a:latin typeface="Candara" panose="020E0502030303020204" pitchFamily="34" charset="0"/>
            </a:endParaRPr>
          </a:p>
        </p:txBody>
      </p:sp>
      <p:sp>
        <p:nvSpPr>
          <p:cNvPr id="7" name="CuadroTexto 6">
            <a:extLst>
              <a:ext uri="{FF2B5EF4-FFF2-40B4-BE49-F238E27FC236}">
                <a16:creationId xmlns:a16="http://schemas.microsoft.com/office/drawing/2014/main" id="{0A70F928-B978-6363-ABA4-4DBFCA88F349}"/>
              </a:ext>
            </a:extLst>
          </p:cNvPr>
          <p:cNvSpPr txBox="1"/>
          <p:nvPr/>
        </p:nvSpPr>
        <p:spPr>
          <a:xfrm>
            <a:off x="5418587" y="3115325"/>
            <a:ext cx="6695215" cy="1323439"/>
          </a:xfrm>
          <a:prstGeom prst="rect">
            <a:avLst/>
          </a:prstGeom>
          <a:noFill/>
        </p:spPr>
        <p:txBody>
          <a:bodyPr wrap="square">
            <a:spAutoFit/>
          </a:bodyPr>
          <a:lstStyle/>
          <a:p>
            <a:r>
              <a:rPr lang="en-US" sz="2000" b="1" dirty="0">
                <a:latin typeface="Candara" panose="020E0502030303020204" pitchFamily="34" charset="0"/>
              </a:rPr>
              <a:t>9. </a:t>
            </a:r>
            <a:r>
              <a:rPr lang="de-DE" sz="2000" b="1" dirty="0">
                <a:latin typeface="Candara" panose="020E0502030303020204" pitchFamily="34" charset="0"/>
              </a:rPr>
              <a:t>Der Feind gedachte: „Ich will nachjagen und ergreifen und den Raub austeilen und meinen Mut an ihnen kühlen. Ich will mein Schwert ziehen </a:t>
            </a:r>
            <a:br>
              <a:rPr lang="de-DE" sz="2000" b="1" dirty="0">
                <a:latin typeface="Candara" panose="020E0502030303020204" pitchFamily="34" charset="0"/>
              </a:rPr>
            </a:br>
            <a:r>
              <a:rPr lang="de-DE" sz="2000" b="1" dirty="0">
                <a:latin typeface="Candara" panose="020E0502030303020204" pitchFamily="34" charset="0"/>
              </a:rPr>
              <a:t>und meine Hand soll sie verderben.“</a:t>
            </a:r>
            <a:endParaRPr lang="en-US" sz="2000" b="1" noProof="0" dirty="0">
              <a:latin typeface="Candara" panose="020E0502030303020204" pitchFamily="34" charset="0"/>
            </a:endParaRPr>
          </a:p>
        </p:txBody>
      </p:sp>
    </p:spTree>
    <p:extLst>
      <p:ext uri="{BB962C8B-B14F-4D97-AF65-F5344CB8AC3E}">
        <p14:creationId xmlns:p14="http://schemas.microsoft.com/office/powerpoint/2010/main" val="3812309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1"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4)">
                                      <p:cBhvr>
                                        <p:cTn id="18" dur="500"/>
                                        <p:tgtEl>
                                          <p:spTgt spid="9"/>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4)">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4)">
                                      <p:cBhvr>
                                        <p:cTn id="36" dur="500"/>
                                        <p:tgtEl>
                                          <p:spTgt spid="1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0788A-0229-6B69-8BE8-7F6D101E8932}"/>
              </a:ext>
            </a:extLst>
          </p:cNvPr>
          <p:cNvSpPr txBox="1"/>
          <p:nvPr/>
        </p:nvSpPr>
        <p:spPr>
          <a:xfrm>
            <a:off x="194758" y="136724"/>
            <a:ext cx="5022701" cy="830997"/>
          </a:xfrm>
          <a:prstGeom prst="rect">
            <a:avLst/>
          </a:prstGeom>
          <a:solidFill>
            <a:srgbClr val="BC4052"/>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Die </a:t>
            </a:r>
            <a:r>
              <a:rPr lang="en-US" dirty="0" err="1"/>
              <a:t>Einzigartigkeit</a:t>
            </a:r>
            <a:r>
              <a:rPr lang="en-US" dirty="0"/>
              <a:t> des HERRN </a:t>
            </a:r>
            <a:br>
              <a:rPr lang="en-US" dirty="0"/>
            </a:br>
            <a:r>
              <a:rPr lang="en-US" noProof="0" dirty="0"/>
              <a:t>(V. 11)</a:t>
            </a:r>
          </a:p>
        </p:txBody>
      </p:sp>
      <p:sp>
        <p:nvSpPr>
          <p:cNvPr id="5" name="CuadroTexto 4">
            <a:extLst>
              <a:ext uri="{FF2B5EF4-FFF2-40B4-BE49-F238E27FC236}">
                <a16:creationId xmlns:a16="http://schemas.microsoft.com/office/drawing/2014/main" id="{99F2F3ED-27E5-112D-0715-309DC0D50758}"/>
              </a:ext>
            </a:extLst>
          </p:cNvPr>
          <p:cNvSpPr txBox="1"/>
          <p:nvPr/>
        </p:nvSpPr>
        <p:spPr>
          <a:xfrm>
            <a:off x="194758" y="1039441"/>
            <a:ext cx="6297405" cy="1697068"/>
          </a:xfrm>
          <a:prstGeom prst="rect">
            <a:avLst/>
          </a:prstGeom>
          <a:noFill/>
        </p:spPr>
        <p:txBody>
          <a:bodyPr wrap="square">
            <a:spAutoFit/>
          </a:bodyPr>
          <a:lstStyle/>
          <a:p>
            <a:pPr>
              <a:lnSpc>
                <a:spcPct val="150000"/>
              </a:lnSpc>
            </a:pPr>
            <a:r>
              <a:rPr lang="de-DE" sz="2400" b="1" dirty="0">
                <a:latin typeface="Candara" panose="020E0502030303020204" pitchFamily="34" charset="0"/>
              </a:rPr>
              <a:t>11. Wer ist dir gleich unter den Göttern, HERR</a:t>
            </a:r>
            <a:r>
              <a:rPr lang="en-US" sz="2400" b="1" dirty="0">
                <a:latin typeface="Candara" panose="020E0502030303020204" pitchFamily="34" charset="0"/>
              </a:rPr>
              <a:t>?</a:t>
            </a:r>
            <a:endParaRPr lang="en-US" sz="2400" b="1" noProof="0" dirty="0">
              <a:latin typeface="Candara" panose="020E0502030303020204" pitchFamily="34" charset="0"/>
            </a:endParaRPr>
          </a:p>
          <a:p>
            <a:pPr>
              <a:lnSpc>
                <a:spcPct val="150000"/>
              </a:lnSpc>
            </a:pPr>
            <a:r>
              <a:rPr lang="de-DE" sz="2400" b="1" dirty="0">
                <a:latin typeface="Candara" panose="020E0502030303020204" pitchFamily="34" charset="0"/>
              </a:rPr>
              <a:t>Wer ist dir gleich, ⟨so⟩ herrlich in Heiligkeit,</a:t>
            </a:r>
            <a:endParaRPr lang="en-US" sz="2400" b="1" noProof="0" dirty="0">
              <a:latin typeface="Candara" panose="020E0502030303020204" pitchFamily="34" charset="0"/>
            </a:endParaRPr>
          </a:p>
          <a:p>
            <a:pPr>
              <a:lnSpc>
                <a:spcPct val="150000"/>
              </a:lnSpc>
            </a:pPr>
            <a:r>
              <a:rPr lang="de-DE" sz="2400" b="1" dirty="0">
                <a:latin typeface="Candara" panose="020E0502030303020204" pitchFamily="34" charset="0"/>
              </a:rPr>
              <a:t>furchtbar an Ruhmestaten, Wunder tuend?</a:t>
            </a:r>
            <a:endParaRPr lang="en-US" sz="2400" b="1" noProof="0" dirty="0">
              <a:latin typeface="Candara" panose="020E0502030303020204" pitchFamily="34" charset="0"/>
            </a:endParaRPr>
          </a:p>
        </p:txBody>
      </p:sp>
      <p:pic>
        <p:nvPicPr>
          <p:cNvPr id="9" name="Imagen 8" descr="Imagen que contiene persona, agua, hombre, grande&#10;&#10;El contenido generado por IA puede ser incorrecto.">
            <a:extLst>
              <a:ext uri="{FF2B5EF4-FFF2-40B4-BE49-F238E27FC236}">
                <a16:creationId xmlns:a16="http://schemas.microsoft.com/office/drawing/2014/main" id="{9FA08DC6-8BEA-E8C8-69C5-15AD2724C112}"/>
              </a:ext>
            </a:extLst>
          </p:cNvPr>
          <p:cNvPicPr>
            <a:picLocks noChangeAspect="1"/>
          </p:cNvPicPr>
          <p:nvPr/>
        </p:nvPicPr>
        <p:blipFill>
          <a:blip r:embed="rId3">
            <a:extLst>
              <a:ext uri="{28A0092B-C50C-407E-A947-70E740481C1C}">
                <a14:useLocalDpi xmlns:a14="http://schemas.microsoft.com/office/drawing/2010/main" val="0"/>
              </a:ext>
            </a:extLst>
          </a:blip>
          <a:srcRect l="5197"/>
          <a:stretch>
            <a:fillRect/>
          </a:stretch>
        </p:blipFill>
        <p:spPr>
          <a:xfrm>
            <a:off x="7410338" y="193637"/>
            <a:ext cx="4672405" cy="6470725"/>
          </a:xfrm>
          <a:prstGeom prst="round2DiagRect">
            <a:avLst>
              <a:gd name="adj1" fmla="val 0"/>
              <a:gd name="adj2" fmla="val 14474"/>
            </a:avLst>
          </a:prstGeom>
          <a:ln w="28575" cap="sq">
            <a:solidFill>
              <a:srgbClr val="E5BD83"/>
            </a:solidFill>
            <a:miter lim="800000"/>
          </a:ln>
          <a:effectLst>
            <a:outerShdw blurRad="50800" dist="38100" dir="2700000" algn="tl" rotWithShape="0">
              <a:prstClr val="black">
                <a:alpha val="40000"/>
              </a:prstClr>
            </a:outerShdw>
          </a:effectLst>
        </p:spPr>
      </p:pic>
      <p:pic>
        <p:nvPicPr>
          <p:cNvPr id="11" name="Imagen 10" descr="Dibujo de una mujer&#10;&#10;El contenido generado por IA puede ser incorrecto.">
            <a:extLst>
              <a:ext uri="{FF2B5EF4-FFF2-40B4-BE49-F238E27FC236}">
                <a16:creationId xmlns:a16="http://schemas.microsoft.com/office/drawing/2014/main" id="{77BD558C-2EDF-F8F6-C061-9893B91EF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9" y="2895600"/>
            <a:ext cx="7199992" cy="3825676"/>
          </a:xfrm>
          <a:prstGeom prst="round2DiagRect">
            <a:avLst>
              <a:gd name="adj1" fmla="val 16667"/>
              <a:gd name="adj2" fmla="val 0"/>
            </a:avLst>
          </a:prstGeom>
          <a:ln w="28575" cap="sq">
            <a:solidFill>
              <a:srgbClr val="E5BD83"/>
            </a:solidFill>
            <a:miter lim="800000"/>
          </a:ln>
          <a:effectLst>
            <a:outerShdw blurRad="50800" dist="38100" dir="2700000" algn="tl" rotWithShape="0">
              <a:prstClr val="black">
                <a:alpha val="40000"/>
              </a:prstClr>
            </a:outerShdw>
          </a:effectLst>
        </p:spPr>
      </p:pic>
      <p:sp>
        <p:nvSpPr>
          <p:cNvPr id="12" name="Rectángulo 11">
            <a:extLst>
              <a:ext uri="{FF2B5EF4-FFF2-40B4-BE49-F238E27FC236}">
                <a16:creationId xmlns:a16="http://schemas.microsoft.com/office/drawing/2014/main" id="{B0CDE57D-C20D-44EF-2B83-B4E8FDDFC73D}"/>
              </a:ext>
            </a:extLst>
          </p:cNvPr>
          <p:cNvSpPr/>
          <p:nvPr/>
        </p:nvSpPr>
        <p:spPr>
          <a:xfrm>
            <a:off x="0" y="0"/>
            <a:ext cx="12192000" cy="6858000"/>
          </a:xfrm>
          <a:prstGeom prst="rect">
            <a:avLst/>
          </a:prstGeom>
          <a:noFill/>
          <a:ln w="107950">
            <a:solidFill>
              <a:srgbClr val="BC40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849112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3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90"/>
                                          </p:val>
                                        </p:tav>
                                        <p:tav tm="100000">
                                          <p:val>
                                            <p:fltVal val="0"/>
                                          </p:val>
                                        </p:tav>
                                      </p:tavLst>
                                    </p:anim>
                                    <p:animEffect transition="in" filter="fade">
                                      <p:cBhvr>
                                        <p:cTn id="21" dur="500"/>
                                        <p:tgtEl>
                                          <p:spTgt spid="11"/>
                                        </p:tgtEl>
                                      </p:cBhvr>
                                    </p:animEffect>
                                  </p:childTnLst>
                                </p:cTn>
                              </p:par>
                              <p:par>
                                <p:cTn id="22" presetID="3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90"/>
                                          </p:val>
                                        </p:tav>
                                        <p:tav tm="100000">
                                          <p:val>
                                            <p:fltVal val="0"/>
                                          </p:val>
                                        </p:tav>
                                      </p:tavLst>
                                    </p:anim>
                                    <p:animEffect transition="in" filter="fade">
                                      <p:cBhvr>
                                        <p:cTn id="27" dur="500"/>
                                        <p:tgtEl>
                                          <p:spTgt spid="9"/>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E6CD0-92B1-2AD8-A9A7-C6F26A601C75}"/>
              </a:ext>
            </a:extLst>
          </p:cNvPr>
          <p:cNvSpPr txBox="1"/>
          <p:nvPr/>
        </p:nvSpPr>
        <p:spPr>
          <a:xfrm>
            <a:off x="110378" y="87311"/>
            <a:ext cx="11968500" cy="461665"/>
          </a:xfrm>
          <a:prstGeom prst="rect">
            <a:avLst/>
          </a:prstGeom>
          <a:solidFill>
            <a:srgbClr val="19938A"/>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dirty="0"/>
              <a:t>Die Liebe des Herrn und die Erlösung von den Feinden </a:t>
            </a:r>
            <a:r>
              <a:rPr lang="en-US" noProof="0" dirty="0"/>
              <a:t>(V. 12-16a)</a:t>
            </a:r>
          </a:p>
        </p:txBody>
      </p:sp>
      <p:sp>
        <p:nvSpPr>
          <p:cNvPr id="5" name="CuadroTexto 4">
            <a:extLst>
              <a:ext uri="{FF2B5EF4-FFF2-40B4-BE49-F238E27FC236}">
                <a16:creationId xmlns:a16="http://schemas.microsoft.com/office/drawing/2014/main" id="{D5C05353-57D0-42EA-E7A7-873C13114383}"/>
              </a:ext>
            </a:extLst>
          </p:cNvPr>
          <p:cNvSpPr txBox="1"/>
          <p:nvPr/>
        </p:nvSpPr>
        <p:spPr>
          <a:xfrm>
            <a:off x="288208" y="1118165"/>
            <a:ext cx="5632752" cy="5170646"/>
          </a:xfrm>
          <a:prstGeom prst="rect">
            <a:avLst/>
          </a:prstGeom>
          <a:noFill/>
        </p:spPr>
        <p:txBody>
          <a:bodyPr wrap="square">
            <a:spAutoFit/>
          </a:bodyPr>
          <a:lstStyle/>
          <a:p>
            <a:pPr marL="355600" indent="-355600">
              <a:spcBef>
                <a:spcPts val="600"/>
              </a:spcBef>
            </a:pPr>
            <a:r>
              <a:rPr lang="de-DE" sz="2000" b="1" dirty="0">
                <a:latin typeface="Candara" panose="020E0502030303020204" pitchFamily="34" charset="0"/>
              </a:rPr>
              <a:t>12. Du strecktest deine Rechte aus,</a:t>
            </a:r>
            <a:br>
              <a:rPr lang="de-DE" sz="2000" b="1" dirty="0">
                <a:latin typeface="Candara" panose="020E0502030303020204" pitchFamily="34" charset="0"/>
              </a:rPr>
            </a:br>
            <a:r>
              <a:rPr lang="de-DE" sz="2000" b="1" dirty="0">
                <a:latin typeface="Candara" panose="020E0502030303020204" pitchFamily="34" charset="0"/>
              </a:rPr>
              <a:t>da verschlang sie die Erde.</a:t>
            </a:r>
            <a:r>
              <a:rPr lang="en-US" sz="2000" b="1" dirty="0">
                <a:latin typeface="Candara" panose="020E0502030303020204" pitchFamily="34" charset="0"/>
              </a:rPr>
              <a:t> </a:t>
            </a:r>
            <a:endParaRPr lang="en-US" sz="2000" b="1" noProof="0" dirty="0">
              <a:latin typeface="Candara" panose="020E0502030303020204" pitchFamily="34" charset="0"/>
            </a:endParaRPr>
          </a:p>
          <a:p>
            <a:pPr marL="355600" indent="-355600">
              <a:spcBef>
                <a:spcPts val="600"/>
              </a:spcBef>
            </a:pPr>
            <a:r>
              <a:rPr lang="en-US" sz="2000" b="1" dirty="0">
                <a:latin typeface="Candara" panose="020E0502030303020204" pitchFamily="34" charset="0"/>
              </a:rPr>
              <a:t>13. </a:t>
            </a:r>
            <a:r>
              <a:rPr lang="de-DE" sz="2000" b="1" dirty="0">
                <a:latin typeface="Candara" panose="020E0502030303020204" pitchFamily="34" charset="0"/>
              </a:rPr>
              <a:t>Du leitest in deiner Gnade das Volk, </a:t>
            </a:r>
            <a:br>
              <a:rPr lang="de-DE" sz="2000" b="1" dirty="0">
                <a:latin typeface="Candara" panose="020E0502030303020204" pitchFamily="34" charset="0"/>
              </a:rPr>
            </a:br>
            <a:r>
              <a:rPr lang="de-DE" sz="2000" b="1" dirty="0">
                <a:latin typeface="Candara" panose="020E0502030303020204" pitchFamily="34" charset="0"/>
              </a:rPr>
              <a:t>das Du erlöst hast; </a:t>
            </a:r>
            <a:r>
              <a:rPr lang="en-US" sz="2000" b="1" dirty="0">
                <a:latin typeface="Candara" panose="020E0502030303020204" pitchFamily="34" charset="0"/>
              </a:rPr>
              <a:t>.</a:t>
            </a:r>
            <a:endParaRPr lang="en-US" sz="2000" b="1" noProof="0" dirty="0">
              <a:latin typeface="Candara" panose="020E0502030303020204" pitchFamily="34" charset="0"/>
            </a:endParaRPr>
          </a:p>
          <a:p>
            <a:pPr marL="355600" indent="-355600">
              <a:spcBef>
                <a:spcPts val="600"/>
              </a:spcBef>
            </a:pPr>
            <a:r>
              <a:rPr lang="de-DE" sz="2000" b="1" dirty="0">
                <a:latin typeface="Candara" panose="020E0502030303020204" pitchFamily="34" charset="0"/>
              </a:rPr>
              <a:t>durch Deine Kraft bringst Du sie </a:t>
            </a:r>
            <a:br>
              <a:rPr lang="de-DE" sz="2000" b="1" dirty="0">
                <a:latin typeface="Candara" panose="020E0502030303020204" pitchFamily="34" charset="0"/>
              </a:rPr>
            </a:br>
            <a:r>
              <a:rPr lang="de-DE" sz="2000" b="1" dirty="0">
                <a:latin typeface="Candara" panose="020E0502030303020204" pitchFamily="34" charset="0"/>
              </a:rPr>
              <a:t>zur Wohnung Deines Heiligtums.</a:t>
            </a:r>
            <a:r>
              <a:rPr lang="en-US" sz="2000" b="1" dirty="0">
                <a:latin typeface="Candara" panose="020E0502030303020204" pitchFamily="34" charset="0"/>
              </a:rPr>
              <a:t> </a:t>
            </a:r>
            <a:endParaRPr lang="en-US" sz="2000" b="1" noProof="0" dirty="0">
              <a:latin typeface="Candara" panose="020E0502030303020204" pitchFamily="34" charset="0"/>
            </a:endParaRPr>
          </a:p>
          <a:p>
            <a:pPr marL="355600" indent="-355600">
              <a:spcBef>
                <a:spcPts val="600"/>
              </a:spcBef>
            </a:pPr>
            <a:r>
              <a:rPr lang="de-DE" sz="2000" b="1" dirty="0">
                <a:latin typeface="Candara" panose="020E0502030303020204" pitchFamily="34" charset="0"/>
              </a:rPr>
              <a:t>14. Wenn das die Völker hören, so erzittern sie, Furcht ergreift die Bewohner des </a:t>
            </a:r>
            <a:r>
              <a:rPr lang="de-DE" sz="2000" b="1" dirty="0" err="1">
                <a:latin typeface="Candara" panose="020E0502030303020204" pitchFamily="34" charset="0"/>
              </a:rPr>
              <a:t>Philisterlandes</a:t>
            </a:r>
            <a:r>
              <a:rPr lang="en-US" sz="2000" b="1" dirty="0">
                <a:latin typeface="Candara" panose="020E0502030303020204" pitchFamily="34" charset="0"/>
              </a:rPr>
              <a:t>. </a:t>
            </a:r>
            <a:endParaRPr lang="en-US" sz="2000" b="1" noProof="0" dirty="0">
              <a:latin typeface="Candara" panose="020E0502030303020204" pitchFamily="34" charset="0"/>
            </a:endParaRPr>
          </a:p>
          <a:p>
            <a:pPr marL="355600" indent="-355600">
              <a:spcBef>
                <a:spcPts val="600"/>
              </a:spcBef>
            </a:pPr>
            <a:r>
              <a:rPr lang="de-DE" sz="2000" b="1" dirty="0">
                <a:latin typeface="Candara" panose="020E0502030303020204" pitchFamily="34" charset="0"/>
              </a:rPr>
              <a:t>15. Es erschrecken die Fürsten Edoms, </a:t>
            </a:r>
            <a:br>
              <a:rPr lang="de-DE" sz="2000" b="1" dirty="0">
                <a:latin typeface="Candara" panose="020E0502030303020204" pitchFamily="34" charset="0"/>
              </a:rPr>
            </a:br>
            <a:r>
              <a:rPr lang="de-DE" sz="2000" b="1" dirty="0">
                <a:latin typeface="Candara" panose="020E0502030303020204" pitchFamily="34" charset="0"/>
              </a:rPr>
              <a:t>Zittern befällt die Gewaltigen Moabs; </a:t>
            </a:r>
            <a:br>
              <a:rPr lang="de-DE" sz="2000" b="1" dirty="0">
                <a:latin typeface="Candara" panose="020E0502030303020204" pitchFamily="34" charset="0"/>
              </a:rPr>
            </a:br>
            <a:r>
              <a:rPr lang="de-DE" sz="2000" b="1" dirty="0">
                <a:latin typeface="Candara" panose="020E0502030303020204" pitchFamily="34" charset="0"/>
              </a:rPr>
              <a:t>alle Einwohner Kanaans werden verzagt.</a:t>
            </a:r>
            <a:endParaRPr lang="en-US" sz="2000" b="1" noProof="0" dirty="0">
              <a:latin typeface="Candara" panose="020E0502030303020204" pitchFamily="34" charset="0"/>
            </a:endParaRPr>
          </a:p>
          <a:p>
            <a:pPr marL="355600" indent="-355600">
              <a:spcBef>
                <a:spcPts val="600"/>
              </a:spcBef>
            </a:pPr>
            <a:r>
              <a:rPr lang="en-US" sz="2000" b="1" dirty="0">
                <a:latin typeface="Candara" panose="020E0502030303020204" pitchFamily="34" charset="0"/>
              </a:rPr>
              <a:t>16.a </a:t>
            </a:r>
            <a:r>
              <a:rPr lang="de-DE" sz="2000" b="1" dirty="0">
                <a:latin typeface="Candara" panose="020E0502030303020204" pitchFamily="34" charset="0"/>
              </a:rPr>
              <a:t>Schrecken und Furcht überfällt sie </a:t>
            </a:r>
            <a:br>
              <a:rPr lang="de-DE" sz="2000" b="1" dirty="0">
                <a:latin typeface="Candara" panose="020E0502030303020204" pitchFamily="34" charset="0"/>
              </a:rPr>
            </a:br>
            <a:r>
              <a:rPr lang="de-DE" sz="2000" b="1" dirty="0">
                <a:latin typeface="Candara" panose="020E0502030303020204" pitchFamily="34" charset="0"/>
              </a:rPr>
              <a:t>wegen Deines mächtigen Armes, </a:t>
            </a:r>
            <a:br>
              <a:rPr lang="de-DE" sz="2000" b="1" dirty="0">
                <a:latin typeface="Candara" panose="020E0502030303020204" pitchFamily="34" charset="0"/>
              </a:rPr>
            </a:br>
            <a:r>
              <a:rPr lang="de-DE" sz="2000" b="1" dirty="0">
                <a:latin typeface="Candara" panose="020E0502030303020204" pitchFamily="34" charset="0"/>
              </a:rPr>
              <a:t>sodass sie erstarren wie Steine,</a:t>
            </a:r>
            <a:r>
              <a:rPr lang="en-US" sz="2000" b="1" dirty="0">
                <a:latin typeface="Candara" panose="020E0502030303020204" pitchFamily="34" charset="0"/>
              </a:rPr>
              <a:t>,</a:t>
            </a:r>
            <a:endParaRPr lang="en-US" sz="2000" b="1" noProof="0" dirty="0">
              <a:latin typeface="Candara" panose="020E0502030303020204" pitchFamily="34" charset="0"/>
            </a:endParaRPr>
          </a:p>
        </p:txBody>
      </p:sp>
      <p:pic>
        <p:nvPicPr>
          <p:cNvPr id="11" name="Imagen 10" descr="Un dibujo de un grupo de personas en una playa&#10;&#10;El contenido generado por IA puede ser incorrecto.">
            <a:extLst>
              <a:ext uri="{FF2B5EF4-FFF2-40B4-BE49-F238E27FC236}">
                <a16:creationId xmlns:a16="http://schemas.microsoft.com/office/drawing/2014/main" id="{E005FB1B-036F-7F5E-061C-D6FF914320BA}"/>
              </a:ext>
            </a:extLst>
          </p:cNvPr>
          <p:cNvPicPr>
            <a:picLocks noChangeAspect="1"/>
          </p:cNvPicPr>
          <p:nvPr/>
        </p:nvPicPr>
        <p:blipFill rotWithShape="1">
          <a:blip r:embed="rId3">
            <a:extLst>
              <a:ext uri="{28A0092B-C50C-407E-A947-70E740481C1C}">
                <a14:useLocalDpi xmlns:a14="http://schemas.microsoft.com/office/drawing/2010/main" val="0"/>
              </a:ext>
            </a:extLst>
          </a:blip>
          <a:srcRect l="10391" r="15732"/>
          <a:stretch>
            <a:fillRect/>
          </a:stretch>
        </p:blipFill>
        <p:spPr>
          <a:xfrm>
            <a:off x="5920960" y="712487"/>
            <a:ext cx="6069786" cy="5983588"/>
          </a:xfrm>
          <a:prstGeom prst="rect">
            <a:avLst/>
          </a:prstGeom>
          <a:ln w="88900" cap="sq" cmpd="thickThin">
            <a:solidFill>
              <a:schemeClr val="accent4">
                <a:lumMod val="75000"/>
              </a:schemeClr>
            </a:solidFill>
            <a:prstDash val="solid"/>
            <a:miter lim="800000"/>
          </a:ln>
          <a:effectLst>
            <a:innerShdw blurRad="76200">
              <a:srgbClr val="000000"/>
            </a:innerShdw>
          </a:effectLst>
        </p:spPr>
      </p:pic>
      <p:sp>
        <p:nvSpPr>
          <p:cNvPr id="12" name="Rectángulo 11">
            <a:extLst>
              <a:ext uri="{FF2B5EF4-FFF2-40B4-BE49-F238E27FC236}">
                <a16:creationId xmlns:a16="http://schemas.microsoft.com/office/drawing/2014/main" id="{45099379-527A-A71F-A727-5C81B9ABA076}"/>
              </a:ext>
            </a:extLst>
          </p:cNvPr>
          <p:cNvSpPr/>
          <p:nvPr/>
        </p:nvSpPr>
        <p:spPr>
          <a:xfrm>
            <a:off x="0" y="0"/>
            <a:ext cx="12192000" cy="6858000"/>
          </a:xfrm>
          <a:prstGeom prst="rect">
            <a:avLst/>
          </a:prstGeom>
          <a:noFill/>
          <a:ln w="107950">
            <a:solidFill>
              <a:srgbClr val="1993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148514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 presetClass="entr" presetSubtype="1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left)">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wipe(left)">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BC0FC1-A4B7-7193-A1B9-CD48FE3DDBA7}"/>
              </a:ext>
            </a:extLst>
          </p:cNvPr>
          <p:cNvSpPr txBox="1"/>
          <p:nvPr/>
        </p:nvSpPr>
        <p:spPr>
          <a:xfrm>
            <a:off x="699248" y="166070"/>
            <a:ext cx="11349317" cy="830997"/>
          </a:xfrm>
          <a:prstGeom prst="rect">
            <a:avLst/>
          </a:prstGeom>
          <a:solidFill>
            <a:srgbClr val="78A640"/>
          </a:solidFill>
          <a:ln w="15875">
            <a:solidFill>
              <a:schemeClr val="accent2"/>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s-ES"/>
            </a:defPPr>
            <a:lvl1pPr algn="ctr">
              <a:defRPr sz="2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dirty="0"/>
              <a:t>Der HERR ist der KÖNIG und gibt Seinem Volk in dem verheißenen Land einen Platz zum Ausruhen</a:t>
            </a:r>
            <a:r>
              <a:rPr lang="en-US" dirty="0"/>
              <a:t> </a:t>
            </a:r>
            <a:r>
              <a:rPr lang="en-US" noProof="0" dirty="0"/>
              <a:t>(V. 16b-18)</a:t>
            </a:r>
          </a:p>
        </p:txBody>
      </p:sp>
      <p:sp>
        <p:nvSpPr>
          <p:cNvPr id="5" name="CuadroTexto 4">
            <a:extLst>
              <a:ext uri="{FF2B5EF4-FFF2-40B4-BE49-F238E27FC236}">
                <a16:creationId xmlns:a16="http://schemas.microsoft.com/office/drawing/2014/main" id="{734759CE-C35F-4B64-A3BB-D58C46448072}"/>
              </a:ext>
            </a:extLst>
          </p:cNvPr>
          <p:cNvSpPr txBox="1"/>
          <p:nvPr/>
        </p:nvSpPr>
        <p:spPr>
          <a:xfrm>
            <a:off x="116202" y="4404075"/>
            <a:ext cx="12075797" cy="2308324"/>
          </a:xfrm>
          <a:prstGeom prst="rect">
            <a:avLst/>
          </a:prstGeom>
          <a:noFill/>
        </p:spPr>
        <p:txBody>
          <a:bodyPr wrap="square">
            <a:spAutoFit/>
          </a:bodyPr>
          <a:lstStyle/>
          <a:p>
            <a:pPr marL="355600" indent="-355600"/>
            <a: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t>16b bis Dein Volk hindurchzieht, o HERR, bis Dein Volk hindurchzieht, </a:t>
            </a:r>
            <a:b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t>das Du erworben hast!</a:t>
            </a:r>
          </a:p>
          <a:p>
            <a:pPr marL="363538" indent="-363538"/>
            <a: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t>17 Du wirst sie hineinbringen und sie einpflanzen auf dem Berg Deines Erbteils, </a:t>
            </a:r>
            <a:b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t>an dem Ort, den Du, HERR, zu Deiner Wohnung gemacht hast, </a:t>
            </a:r>
            <a:b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br>
            <a: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t>zu dem HEILIGTUM, o HERR, das Deine Hände bereitet haben!</a:t>
            </a:r>
          </a:p>
          <a:p>
            <a:pPr marL="363538" indent="-363538"/>
            <a:r>
              <a:rPr lang="de-DE" sz="2400" b="1"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rPr>
              <a:t>18 Der HERR herrscht als KÖNIG für immer und ewig!«</a:t>
            </a:r>
            <a:endParaRPr lang="en-US" sz="2400" b="1" noProof="0" dirty="0">
              <a:solidFill>
                <a:schemeClr val="bg1"/>
              </a:solidFill>
              <a:effectLst>
                <a:glow rad="127000">
                  <a:srgbClr val="4C6A28"/>
                </a:glow>
                <a:outerShdw blurRad="38100" dist="38100" dir="2700000" algn="tl">
                  <a:srgbClr val="000000">
                    <a:alpha val="43137"/>
                  </a:srgbClr>
                </a:outerShdw>
              </a:effectLst>
              <a:latin typeface="Candara" panose="020E0502030303020204" pitchFamily="34" charset="0"/>
            </a:endParaRPr>
          </a:p>
        </p:txBody>
      </p:sp>
      <p:sp>
        <p:nvSpPr>
          <p:cNvPr id="8" name="Rectángulo 7">
            <a:extLst>
              <a:ext uri="{FF2B5EF4-FFF2-40B4-BE49-F238E27FC236}">
                <a16:creationId xmlns:a16="http://schemas.microsoft.com/office/drawing/2014/main" id="{DAE08228-FE65-4EE2-1977-D822610A4650}"/>
              </a:ext>
            </a:extLst>
          </p:cNvPr>
          <p:cNvSpPr/>
          <p:nvPr/>
        </p:nvSpPr>
        <p:spPr>
          <a:xfrm>
            <a:off x="0" y="0"/>
            <a:ext cx="12192000" cy="6858000"/>
          </a:xfrm>
          <a:prstGeom prst="rect">
            <a:avLst/>
          </a:prstGeom>
          <a:noFill/>
          <a:ln w="107950">
            <a:solidFill>
              <a:srgbClr val="8BB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519591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par>
                          <p:cTn id="23" fill="hold">
                            <p:stCondLst>
                              <p:cond delay="1750"/>
                            </p:stCondLst>
                            <p:childTnLst>
                              <p:par>
                                <p:cTn id="24" presetID="22" presetClass="entr" presetSubtype="8" fill="hold" grpId="0"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left)">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C945CA0-607B-0B32-445A-AE13ABC679AA}"/>
              </a:ext>
            </a:extLst>
          </p:cNvPr>
          <p:cNvSpPr txBox="1"/>
          <p:nvPr/>
        </p:nvSpPr>
        <p:spPr>
          <a:xfrm>
            <a:off x="25816" y="69250"/>
            <a:ext cx="3428585" cy="1569660"/>
          </a:xfrm>
          <a:prstGeom prst="rect">
            <a:avLst/>
          </a:prstGeom>
          <a:noFill/>
          <a:ln>
            <a:solidFill>
              <a:srgbClr val="C00000"/>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chemeClr val="accent5">
                    <a:lumMod val="50000"/>
                  </a:schemeClr>
                </a:solidFill>
              </a:rPr>
              <a:t>Das Meer, das </a:t>
            </a:r>
            <a:r>
              <a:rPr lang="en-US" sz="2400" b="1" dirty="0" err="1">
                <a:ln/>
                <a:solidFill>
                  <a:schemeClr val="accent5">
                    <a:lumMod val="50000"/>
                  </a:schemeClr>
                </a:solidFill>
              </a:rPr>
              <a:t>sich</a:t>
            </a:r>
            <a:r>
              <a:rPr lang="en-US" sz="2400" b="1" dirty="0">
                <a:ln/>
                <a:solidFill>
                  <a:schemeClr val="accent5">
                    <a:lumMod val="50000"/>
                  </a:schemeClr>
                </a:solidFill>
              </a:rPr>
              <a:t> </a:t>
            </a:r>
            <a:br>
              <a:rPr lang="en-US" sz="2400" b="1" dirty="0">
                <a:ln/>
                <a:solidFill>
                  <a:schemeClr val="accent5">
                    <a:lumMod val="50000"/>
                  </a:schemeClr>
                </a:solidFill>
              </a:rPr>
            </a:br>
            <a:r>
              <a:rPr lang="en-US" sz="2400" b="1" dirty="0" err="1">
                <a:ln/>
                <a:solidFill>
                  <a:schemeClr val="accent5">
                    <a:lumMod val="50000"/>
                  </a:schemeClr>
                </a:solidFill>
              </a:rPr>
              <a:t>vor</a:t>
            </a:r>
            <a:r>
              <a:rPr lang="en-US" sz="2400" b="1" dirty="0">
                <a:ln/>
                <a:solidFill>
                  <a:schemeClr val="accent5">
                    <a:lumMod val="50000"/>
                  </a:schemeClr>
                </a:solidFill>
              </a:rPr>
              <a:t> </a:t>
            </a:r>
            <a:r>
              <a:rPr lang="en-US" sz="2400" b="1" dirty="0" err="1">
                <a:ln/>
                <a:solidFill>
                  <a:schemeClr val="accent5">
                    <a:lumMod val="50000"/>
                  </a:schemeClr>
                </a:solidFill>
              </a:rPr>
              <a:t>Gottes</a:t>
            </a:r>
            <a:r>
              <a:rPr lang="en-US" sz="2400" b="1" dirty="0">
                <a:ln/>
                <a:solidFill>
                  <a:schemeClr val="accent5">
                    <a:lumMod val="50000"/>
                  </a:schemeClr>
                </a:solidFill>
              </a:rPr>
              <a:t> Volk </a:t>
            </a:r>
            <a:r>
              <a:rPr lang="en-US" sz="2400" b="1" dirty="0" err="1">
                <a:ln/>
                <a:solidFill>
                  <a:schemeClr val="accent5">
                    <a:lumMod val="50000"/>
                  </a:schemeClr>
                </a:solidFill>
              </a:rPr>
              <a:t>teilte</a:t>
            </a:r>
            <a:r>
              <a:rPr lang="en-US" sz="2400" b="1" dirty="0">
                <a:ln/>
                <a:solidFill>
                  <a:schemeClr val="accent5">
                    <a:lumMod val="50000"/>
                  </a:schemeClr>
                </a:solidFill>
              </a:rPr>
              <a:t>, </a:t>
            </a:r>
            <a:r>
              <a:rPr lang="en-US" sz="2400" b="1" dirty="0" err="1">
                <a:ln/>
                <a:solidFill>
                  <a:schemeClr val="accent5">
                    <a:lumMod val="50000"/>
                  </a:schemeClr>
                </a:solidFill>
              </a:rPr>
              <a:t>wurde</a:t>
            </a:r>
            <a:r>
              <a:rPr lang="en-US" sz="2400" b="1" dirty="0">
                <a:ln/>
                <a:solidFill>
                  <a:schemeClr val="accent5">
                    <a:lumMod val="50000"/>
                  </a:schemeClr>
                </a:solidFill>
              </a:rPr>
              <a:t> seinen </a:t>
            </a:r>
            <a:r>
              <a:rPr lang="en-US" sz="2400" b="1" dirty="0" err="1">
                <a:ln/>
                <a:solidFill>
                  <a:schemeClr val="accent5">
                    <a:lumMod val="50000"/>
                  </a:schemeClr>
                </a:solidFill>
              </a:rPr>
              <a:t>Feinden</a:t>
            </a:r>
            <a:r>
              <a:rPr lang="en-US" sz="2400" b="1" dirty="0">
                <a:ln/>
                <a:solidFill>
                  <a:schemeClr val="accent5">
                    <a:lumMod val="50000"/>
                  </a:schemeClr>
                </a:solidFill>
              </a:rPr>
              <a:t> </a:t>
            </a:r>
            <a:r>
              <a:rPr lang="en-US" sz="2400" b="1" dirty="0" err="1">
                <a:ln/>
                <a:solidFill>
                  <a:schemeClr val="accent5">
                    <a:lumMod val="50000"/>
                  </a:schemeClr>
                </a:solidFill>
              </a:rPr>
              <a:t>zum</a:t>
            </a:r>
            <a:r>
              <a:rPr lang="en-US" sz="2400" b="1" dirty="0">
                <a:ln/>
                <a:solidFill>
                  <a:schemeClr val="accent5">
                    <a:lumMod val="50000"/>
                  </a:schemeClr>
                </a:solidFill>
              </a:rPr>
              <a:t> Grab. </a:t>
            </a:r>
            <a:endParaRPr lang="en-US" sz="2400" b="1" noProof="0" dirty="0">
              <a:ln/>
              <a:solidFill>
                <a:schemeClr val="accent5">
                  <a:lumMod val="50000"/>
                </a:schemeClr>
              </a:solidFill>
            </a:endParaRPr>
          </a:p>
        </p:txBody>
      </p:sp>
      <p:pic>
        <p:nvPicPr>
          <p:cNvPr id="7" name="Imagen 6" descr="Dibujo de una persona&#10;&#10;El contenido generado por IA puede ser incorrecto.">
            <a:extLst>
              <a:ext uri="{FF2B5EF4-FFF2-40B4-BE49-F238E27FC236}">
                <a16:creationId xmlns:a16="http://schemas.microsoft.com/office/drawing/2014/main" id="{B756A6E4-A00B-8163-A335-2F89490BA715}"/>
              </a:ext>
            </a:extLst>
          </p:cNvPr>
          <p:cNvPicPr>
            <a:picLocks noChangeAspect="1"/>
          </p:cNvPicPr>
          <p:nvPr/>
        </p:nvPicPr>
        <p:blipFill rotWithShape="1">
          <a:blip r:embed="rId2">
            <a:extLst>
              <a:ext uri="{28A0092B-C50C-407E-A947-70E740481C1C}">
                <a14:useLocalDpi xmlns:a14="http://schemas.microsoft.com/office/drawing/2010/main" val="0"/>
              </a:ext>
            </a:extLst>
          </a:blip>
          <a:srcRect t="16285" b="3205"/>
          <a:stretch>
            <a:fillRect/>
          </a:stretch>
        </p:blipFill>
        <p:spPr>
          <a:xfrm>
            <a:off x="167744" y="1887135"/>
            <a:ext cx="2717539" cy="1612700"/>
          </a:xfrm>
          <a:prstGeom prst="rect">
            <a:avLst/>
          </a:prstGeom>
          <a:ln w="57150">
            <a:solidFill>
              <a:schemeClr val="accent3">
                <a:lumMod val="60000"/>
                <a:lumOff val="40000"/>
              </a:schemeClr>
            </a:solidFill>
          </a:ln>
        </p:spPr>
      </p:pic>
      <p:sp>
        <p:nvSpPr>
          <p:cNvPr id="19" name="Rectángulo 18">
            <a:extLst>
              <a:ext uri="{FF2B5EF4-FFF2-40B4-BE49-F238E27FC236}">
                <a16:creationId xmlns:a16="http://schemas.microsoft.com/office/drawing/2014/main" id="{BC699F7A-A734-6756-56E7-0A2A1DB96698}"/>
              </a:ext>
            </a:extLst>
          </p:cNvPr>
          <p:cNvSpPr/>
          <p:nvPr/>
        </p:nvSpPr>
        <p:spPr>
          <a:xfrm>
            <a:off x="0" y="0"/>
            <a:ext cx="12192000" cy="6858000"/>
          </a:xfrm>
          <a:prstGeom prst="rect">
            <a:avLst/>
          </a:prstGeom>
          <a:noFill/>
          <a:ln w="107950">
            <a:gradFill>
              <a:gsLst>
                <a:gs pos="0">
                  <a:schemeClr val="accent3">
                    <a:lumMod val="60000"/>
                    <a:lumOff val="40000"/>
                  </a:schemeClr>
                </a:gs>
                <a:gs pos="53000">
                  <a:schemeClr val="accent3">
                    <a:lumMod val="60000"/>
                    <a:lumOff val="40000"/>
                  </a:schemeClr>
                </a:gs>
                <a:gs pos="56000">
                  <a:schemeClr val="accent5">
                    <a:lumMod val="60000"/>
                    <a:lumOff val="40000"/>
                  </a:schemeClr>
                </a:gs>
                <a:gs pos="100000">
                  <a:schemeClr val="accent5">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extfeld 5">
            <a:extLst>
              <a:ext uri="{FF2B5EF4-FFF2-40B4-BE49-F238E27FC236}">
                <a16:creationId xmlns:a16="http://schemas.microsoft.com/office/drawing/2014/main" id="{C490F01A-6301-E142-9609-8F9BE4698BA7}"/>
              </a:ext>
            </a:extLst>
          </p:cNvPr>
          <p:cNvSpPr txBox="1"/>
          <p:nvPr/>
        </p:nvSpPr>
        <p:spPr>
          <a:xfrm>
            <a:off x="3615742" y="3407724"/>
            <a:ext cx="8408514" cy="3477875"/>
          </a:xfrm>
          <a:prstGeom prst="rect">
            <a:avLst/>
          </a:prstGeom>
          <a:noFill/>
        </p:spPr>
        <p:txBody>
          <a:bodyPr wrap="square">
            <a:spAutoFit/>
          </a:bodyPr>
          <a:lstStyle/>
          <a:p>
            <a:r>
              <a:rPr lang="de-DE" sz="2000" b="1" dirty="0"/>
              <a:t>„ Und wenn die 1000 Jahre vollendet sind, wird der Satan aus seinem Gefängnis losgelassen werden8 und wird hinausgehen, die Nationen zu verführen, die an den vier Ecken der Erde sind, den Gog und den </a:t>
            </a:r>
            <a:r>
              <a:rPr lang="de-DE" sz="2000" b="1" dirty="0" err="1"/>
              <a:t>Magog</a:t>
            </a:r>
            <a:r>
              <a:rPr lang="de-DE" sz="2000" b="1" dirty="0"/>
              <a:t>, um sie zum Krieg zu versammeln; deren Zahl ist wie der Sand des Meeres.9 Und sie zogen herauf auf die Breite der Erde und umzingelten das Heerlager der Heiligen und die geliebte Stadt; und Feuer kam aus dem Himmel herab und verschlang sie.10 Und der Teufel, der sie verführte, wurde in den Feuer- und Schwefelsee geworfen, wo sowohl das Tier als auch der falsche Prophet sind; und sie werden Tag und Nacht gepeinigt werden von Ewigkeit zu Ewigkeit [</a:t>
            </a:r>
            <a:r>
              <a:rPr lang="de-DE" sz="2000" dirty="0" err="1"/>
              <a:t>wörtl</a:t>
            </a:r>
            <a:r>
              <a:rPr lang="de-DE" sz="2000" dirty="0"/>
              <a:t>.: in die Zeitalter der Zeitalter</a:t>
            </a:r>
            <a:r>
              <a:rPr lang="de-DE" sz="2000" b="1" dirty="0"/>
              <a:t>]..“ </a:t>
            </a:r>
            <a:r>
              <a:rPr lang="en-US" sz="2000" b="1" dirty="0" err="1">
                <a:ln/>
                <a:solidFill>
                  <a:schemeClr val="accent1">
                    <a:lumMod val="60000"/>
                    <a:lumOff val="40000"/>
                  </a:schemeClr>
                </a:solidFill>
              </a:rPr>
              <a:t>Offenbarung</a:t>
            </a:r>
            <a:r>
              <a:rPr lang="en-US" sz="2000" b="1" dirty="0">
                <a:ln/>
                <a:solidFill>
                  <a:schemeClr val="accent1">
                    <a:lumMod val="60000"/>
                    <a:lumOff val="40000"/>
                  </a:schemeClr>
                </a:solidFill>
              </a:rPr>
              <a:t> 20:7-10</a:t>
            </a:r>
            <a:endParaRPr lang="de-DE" sz="2000" b="1" dirty="0"/>
          </a:p>
        </p:txBody>
      </p:sp>
      <p:sp>
        <p:nvSpPr>
          <p:cNvPr id="5" name="Textfeld 4">
            <a:extLst>
              <a:ext uri="{FF2B5EF4-FFF2-40B4-BE49-F238E27FC236}">
                <a16:creationId xmlns:a16="http://schemas.microsoft.com/office/drawing/2014/main" id="{D2F8EA5B-04D7-DB2A-4A58-CC1EA240F47C}"/>
              </a:ext>
            </a:extLst>
          </p:cNvPr>
          <p:cNvSpPr txBox="1"/>
          <p:nvPr/>
        </p:nvSpPr>
        <p:spPr>
          <a:xfrm>
            <a:off x="69358" y="3594870"/>
            <a:ext cx="3012697" cy="3170099"/>
          </a:xfrm>
          <a:prstGeom prst="rect">
            <a:avLst/>
          </a:prstGeom>
          <a:noFill/>
        </p:spPr>
        <p:txBody>
          <a:bodyPr wrap="square">
            <a:spAutoFit/>
          </a:bodyPr>
          <a:lstStyle/>
          <a:p>
            <a:r>
              <a:rPr lang="de-DE" sz="2000" b="1" dirty="0"/>
              <a:t>„Denn der Pharao zog hinein ins Meer mit Rossen und Wagen und Reitern. Und der HERR ließ das Meer wieder über sie kommen. Aber die Israeliten gingen trocken mitten durchs Meer.“</a:t>
            </a:r>
            <a:r>
              <a:rPr lang="en-US" sz="2000" b="1" dirty="0">
                <a:ln/>
                <a:solidFill>
                  <a:schemeClr val="accent5">
                    <a:lumMod val="50000"/>
                  </a:schemeClr>
                </a:solidFill>
              </a:rPr>
              <a:t> </a:t>
            </a:r>
            <a:br>
              <a:rPr lang="en-US" sz="2000" b="1" dirty="0">
                <a:ln/>
                <a:solidFill>
                  <a:schemeClr val="accent5">
                    <a:lumMod val="50000"/>
                  </a:schemeClr>
                </a:solidFill>
              </a:rPr>
            </a:br>
            <a:r>
              <a:rPr lang="en-US" sz="2000" b="1" dirty="0">
                <a:ln/>
                <a:solidFill>
                  <a:schemeClr val="accent5">
                    <a:lumMod val="50000"/>
                  </a:schemeClr>
                </a:solidFill>
              </a:rPr>
              <a:t>2. Moses 15:19</a:t>
            </a:r>
            <a:endParaRPr lang="de-DE" sz="2000" b="1" dirty="0"/>
          </a:p>
        </p:txBody>
      </p:sp>
      <p:pic>
        <p:nvPicPr>
          <p:cNvPr id="13" name="Imagen 12" descr="Patrón de fondo&#10;&#10;El contenido generado por IA puede ser incorrecto.">
            <a:extLst>
              <a:ext uri="{FF2B5EF4-FFF2-40B4-BE49-F238E27FC236}">
                <a16:creationId xmlns:a16="http://schemas.microsoft.com/office/drawing/2014/main" id="{99689356-5EC7-63BF-6C12-E5B7AC602105}"/>
              </a:ext>
            </a:extLst>
          </p:cNvPr>
          <p:cNvPicPr>
            <a:picLocks noChangeAspect="1"/>
          </p:cNvPicPr>
          <p:nvPr/>
        </p:nvPicPr>
        <p:blipFill>
          <a:blip r:embed="rId3">
            <a:extLst>
              <a:ext uri="{28A0092B-C50C-407E-A947-70E740481C1C}">
                <a14:useLocalDpi xmlns:a14="http://schemas.microsoft.com/office/drawing/2010/main" val="0"/>
              </a:ext>
            </a:extLst>
          </a:blip>
          <a:srcRect l="4025" t="19190" r="2611" b="1684"/>
          <a:stretch>
            <a:fillRect/>
          </a:stretch>
        </p:blipFill>
        <p:spPr>
          <a:xfrm>
            <a:off x="5200273" y="1098779"/>
            <a:ext cx="4647708" cy="2188315"/>
          </a:xfrm>
          <a:prstGeom prst="rect">
            <a:avLst/>
          </a:prstGeom>
          <a:ln w="57150">
            <a:solidFill>
              <a:schemeClr val="accent3">
                <a:lumMod val="60000"/>
                <a:lumOff val="40000"/>
              </a:schemeClr>
            </a:solidFill>
          </a:ln>
        </p:spPr>
      </p:pic>
      <p:sp>
        <p:nvSpPr>
          <p:cNvPr id="8" name="CuadroTexto 1">
            <a:extLst>
              <a:ext uri="{FF2B5EF4-FFF2-40B4-BE49-F238E27FC236}">
                <a16:creationId xmlns:a16="http://schemas.microsoft.com/office/drawing/2014/main" id="{9623F251-8EA2-22FB-AE58-672E4C300032}"/>
              </a:ext>
            </a:extLst>
          </p:cNvPr>
          <p:cNvSpPr txBox="1"/>
          <p:nvPr/>
        </p:nvSpPr>
        <p:spPr>
          <a:xfrm>
            <a:off x="3627044" y="69250"/>
            <a:ext cx="8539140" cy="830997"/>
          </a:xfrm>
          <a:prstGeom prst="rect">
            <a:avLst/>
          </a:prstGeom>
          <a:noFill/>
          <a:ln>
            <a:solidFill>
              <a:srgbClr val="C00000"/>
            </a:solidFill>
          </a:ln>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chemeClr val="accent5">
                    <a:lumMod val="50000"/>
                  </a:schemeClr>
                </a:solidFill>
              </a:rPr>
              <a:t>Das Meer, das </a:t>
            </a:r>
            <a:r>
              <a:rPr lang="en-US" sz="2400" b="1" dirty="0" err="1">
                <a:ln/>
                <a:solidFill>
                  <a:schemeClr val="accent5">
                    <a:lumMod val="50000"/>
                  </a:schemeClr>
                </a:solidFill>
              </a:rPr>
              <a:t>sich</a:t>
            </a:r>
            <a:r>
              <a:rPr lang="en-US" sz="2400" b="1" dirty="0">
                <a:ln/>
                <a:solidFill>
                  <a:schemeClr val="accent5">
                    <a:lumMod val="50000"/>
                  </a:schemeClr>
                </a:solidFill>
              </a:rPr>
              <a:t> </a:t>
            </a:r>
            <a:br>
              <a:rPr lang="en-US" sz="2400" b="1" dirty="0">
                <a:ln/>
                <a:solidFill>
                  <a:schemeClr val="accent5">
                    <a:lumMod val="50000"/>
                  </a:schemeClr>
                </a:solidFill>
              </a:rPr>
            </a:br>
            <a:r>
              <a:rPr lang="en-US" sz="2400" b="1" dirty="0" err="1">
                <a:ln/>
                <a:solidFill>
                  <a:schemeClr val="accent5">
                    <a:lumMod val="50000"/>
                  </a:schemeClr>
                </a:solidFill>
              </a:rPr>
              <a:t>vor</a:t>
            </a:r>
            <a:r>
              <a:rPr lang="en-US" sz="2400" b="1" dirty="0">
                <a:ln/>
                <a:solidFill>
                  <a:schemeClr val="accent5">
                    <a:lumMod val="50000"/>
                  </a:schemeClr>
                </a:solidFill>
              </a:rPr>
              <a:t> </a:t>
            </a:r>
            <a:r>
              <a:rPr lang="en-US" sz="2400" b="1" dirty="0" err="1">
                <a:ln/>
                <a:solidFill>
                  <a:schemeClr val="accent5">
                    <a:lumMod val="50000"/>
                  </a:schemeClr>
                </a:solidFill>
              </a:rPr>
              <a:t>Gottes</a:t>
            </a:r>
            <a:r>
              <a:rPr lang="en-US" sz="2400" b="1" dirty="0">
                <a:ln/>
                <a:solidFill>
                  <a:schemeClr val="accent5">
                    <a:lumMod val="50000"/>
                  </a:schemeClr>
                </a:solidFill>
              </a:rPr>
              <a:t> Volk </a:t>
            </a:r>
            <a:r>
              <a:rPr lang="en-US" sz="2400" b="1" dirty="0" err="1">
                <a:ln/>
                <a:solidFill>
                  <a:schemeClr val="accent5">
                    <a:lumMod val="50000"/>
                  </a:schemeClr>
                </a:solidFill>
              </a:rPr>
              <a:t>teilte</a:t>
            </a:r>
            <a:r>
              <a:rPr lang="en-US" sz="2400" b="1" dirty="0">
                <a:ln/>
                <a:solidFill>
                  <a:schemeClr val="accent5">
                    <a:lumMod val="50000"/>
                  </a:schemeClr>
                </a:solidFill>
              </a:rPr>
              <a:t>, </a:t>
            </a:r>
            <a:r>
              <a:rPr lang="en-US" sz="2400" b="1" dirty="0" err="1">
                <a:ln/>
                <a:solidFill>
                  <a:schemeClr val="accent5">
                    <a:lumMod val="50000"/>
                  </a:schemeClr>
                </a:solidFill>
              </a:rPr>
              <a:t>wurde</a:t>
            </a:r>
            <a:r>
              <a:rPr lang="en-US" sz="2400" b="1" dirty="0">
                <a:ln/>
                <a:solidFill>
                  <a:schemeClr val="accent5">
                    <a:lumMod val="50000"/>
                  </a:schemeClr>
                </a:solidFill>
              </a:rPr>
              <a:t> seinen </a:t>
            </a:r>
            <a:r>
              <a:rPr lang="en-US" sz="2400" b="1" dirty="0" err="1">
                <a:ln/>
                <a:solidFill>
                  <a:schemeClr val="accent5">
                    <a:lumMod val="50000"/>
                  </a:schemeClr>
                </a:solidFill>
              </a:rPr>
              <a:t>Feinden</a:t>
            </a:r>
            <a:r>
              <a:rPr lang="en-US" sz="2400" b="1" dirty="0">
                <a:ln/>
                <a:solidFill>
                  <a:schemeClr val="accent5">
                    <a:lumMod val="50000"/>
                  </a:schemeClr>
                </a:solidFill>
              </a:rPr>
              <a:t> </a:t>
            </a:r>
            <a:r>
              <a:rPr lang="en-US" sz="2400" b="1" dirty="0" err="1">
                <a:ln/>
                <a:solidFill>
                  <a:schemeClr val="accent5">
                    <a:lumMod val="50000"/>
                  </a:schemeClr>
                </a:solidFill>
              </a:rPr>
              <a:t>zum</a:t>
            </a:r>
            <a:r>
              <a:rPr lang="en-US" sz="2400" b="1" dirty="0">
                <a:ln/>
                <a:solidFill>
                  <a:schemeClr val="accent5">
                    <a:lumMod val="50000"/>
                  </a:schemeClr>
                </a:solidFill>
              </a:rPr>
              <a:t> Grab. </a:t>
            </a:r>
            <a:endParaRPr lang="en-US" sz="2400" b="1" noProof="0" dirty="0">
              <a:ln/>
              <a:solidFill>
                <a:schemeClr val="accent5">
                  <a:lumMod val="50000"/>
                </a:schemeClr>
              </a:solidFill>
            </a:endParaRPr>
          </a:p>
        </p:txBody>
      </p:sp>
    </p:spTree>
    <p:extLst>
      <p:ext uri="{BB962C8B-B14F-4D97-AF65-F5344CB8AC3E}">
        <p14:creationId xmlns:p14="http://schemas.microsoft.com/office/powerpoint/2010/main" val="31192695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250"/>
                            </p:stCondLst>
                            <p:childTnLst>
                              <p:par>
                                <p:cTn id="15" presetID="2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par>
                          <p:cTn id="19" fill="hold">
                            <p:stCondLst>
                              <p:cond delay="1750"/>
                            </p:stCondLst>
                            <p:childTnLst>
                              <p:par>
                                <p:cTn id="20" presetID="23" presetClass="entr" presetSubtype="32"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4*#ppt_w"/>
                                          </p:val>
                                        </p:tav>
                                        <p:tav tm="100000">
                                          <p:val>
                                            <p:strVal val="#ppt_w"/>
                                          </p:val>
                                        </p:tav>
                                      </p:tavLst>
                                    </p:anim>
                                    <p:anim calcmode="lin" valueType="num">
                                      <p:cBhvr>
                                        <p:cTn id="23"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7030A0"/>
      </a:accent1>
      <a:accent2>
        <a:srgbClr val="FFFF00"/>
      </a:accent2>
      <a:accent3>
        <a:srgbClr val="FF0000"/>
      </a:accent3>
      <a:accent4>
        <a:srgbClr val="00B050"/>
      </a:accent4>
      <a:accent5>
        <a:srgbClr val="3399FF"/>
      </a:accent5>
      <a:accent6>
        <a:srgbClr val="FF66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1043</Words>
  <Application>Microsoft Office PowerPoint</Application>
  <PresentationFormat>Panorámica</PresentationFormat>
  <Paragraphs>51</Paragraphs>
  <Slides>11</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Aptos</vt:lpstr>
      <vt:lpstr>Aptos Display</vt:lpstr>
      <vt:lpstr>Arial</vt:lpstr>
      <vt:lpstr>Candara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84</cp:revision>
  <dcterms:created xsi:type="dcterms:W3CDTF">2025-07-14T07:41:50Z</dcterms:created>
  <dcterms:modified xsi:type="dcterms:W3CDTF">2025-08-08T17:20:30Z</dcterms:modified>
</cp:coreProperties>
</file>