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5" r:id="rId3"/>
    <p:sldId id="270" r:id="rId4"/>
    <p:sldId id="257" r:id="rId5"/>
    <p:sldId id="258" r:id="rId6"/>
    <p:sldId id="259" r:id="rId7"/>
    <p:sldId id="260" r:id="rId8"/>
    <p:sldId id="276" r:id="rId9"/>
    <p:sldId id="262" r:id="rId10"/>
    <p:sldId id="263" r:id="rId11"/>
    <p:sldId id="274" r:id="rId12"/>
    <p:sldId id="277" r:id="rId13"/>
    <p:sldId id="271" r:id="rId14"/>
    <p:sldId id="272" r:id="rId15"/>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D5"/>
    <a:srgbClr val="E18B61"/>
    <a:srgbClr val="889FB8"/>
    <a:srgbClr val="99A0A7"/>
    <a:srgbClr val="A0DDE0"/>
    <a:srgbClr val="73CDD1"/>
    <a:srgbClr val="474062"/>
    <a:srgbClr val="5C537E"/>
    <a:srgbClr val="FF2D82"/>
    <a:srgbClr val="F20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DA4875-3509-4BD2-1283-82D27DF4EE8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2FF61C5-B525-29F5-22A8-36CEA36C4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1247233-5F94-AFB2-95AB-7C459B12537C}"/>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5" name="Marcador de pie de página 4">
            <a:extLst>
              <a:ext uri="{FF2B5EF4-FFF2-40B4-BE49-F238E27FC236}">
                <a16:creationId xmlns:a16="http://schemas.microsoft.com/office/drawing/2014/main" id="{1AE7660D-A579-6F22-2D2D-5E46BA9DB9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BABF3EA-4BB7-DE2E-C204-41E485E1F1B0}"/>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32090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CF4F8-50BE-AD5E-942F-CD19BD9CE20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9A7E9E-E77F-0C08-3E70-F258FDB4D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3CB7A9-25CC-71B2-B9AF-FE890E14A2A9}"/>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5" name="Marcador de pie de página 4">
            <a:extLst>
              <a:ext uri="{FF2B5EF4-FFF2-40B4-BE49-F238E27FC236}">
                <a16:creationId xmlns:a16="http://schemas.microsoft.com/office/drawing/2014/main" id="{26356C2B-8A08-F0FE-4A57-A8768D547FF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1FB862-053A-B816-FF53-12FDCF675A7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7855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6650D8-FEB3-B2E0-A590-87BDF1B0F7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9E184A-8D68-4AB6-530E-19F2A77F8D7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5F93E-FF3F-73A2-04A5-DC1BB0F4208A}"/>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5" name="Marcador de pie de página 4">
            <a:extLst>
              <a:ext uri="{FF2B5EF4-FFF2-40B4-BE49-F238E27FC236}">
                <a16:creationId xmlns:a16="http://schemas.microsoft.com/office/drawing/2014/main" id="{38FDEFCB-E941-6715-79E1-23134197FC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9C0A85-62B3-98CC-A894-73EDE9714D5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66042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6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6764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654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6926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1283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69540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9000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87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6D02D1-98AC-907E-DB67-81D02DDBC7F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E57DBC6-6127-54C6-5A1D-106A0C4947F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CA1E45-0F13-5D8E-104F-73A56785E7E2}"/>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5" name="Marcador de pie de página 4">
            <a:extLst>
              <a:ext uri="{FF2B5EF4-FFF2-40B4-BE49-F238E27FC236}">
                <a16:creationId xmlns:a16="http://schemas.microsoft.com/office/drawing/2014/main" id="{D425B6D7-9228-B9D2-65BF-F59493BF77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795A6-9936-8A4A-7437-DEFC834878F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6244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37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212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19/04/2024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89437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E5F51-9F05-17AC-220C-4A91FABBC42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5AE5D7A-3CA5-5C7A-F7E0-42064D15C3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A43AF69-973E-7058-1E1B-10DE9A212156}"/>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5" name="Marcador de pie de página 4">
            <a:extLst>
              <a:ext uri="{FF2B5EF4-FFF2-40B4-BE49-F238E27FC236}">
                <a16:creationId xmlns:a16="http://schemas.microsoft.com/office/drawing/2014/main" id="{581F33F7-852D-A6CB-24FE-9C7FEA52BA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03162C-4C0B-2482-88B7-DB52B496F09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2079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DC481E-9019-B80B-7F80-0886A814ED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F21D96-B4A8-4F22-6785-16836A97AE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0121BD8-1CF2-E04E-FCB8-D5D655DBCD8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887FC19-DE6A-E03F-6C7C-3862D6F36252}"/>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6" name="Marcador de pie de página 5">
            <a:extLst>
              <a:ext uri="{FF2B5EF4-FFF2-40B4-BE49-F238E27FC236}">
                <a16:creationId xmlns:a16="http://schemas.microsoft.com/office/drawing/2014/main" id="{B330F905-9B60-BA4A-2FAD-EB0DA07823B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C1579DC-30D5-CC44-9DB7-DE8E399C2B48}"/>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588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75EA8-360A-3720-EA8C-96A0468504A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C9DFECC-49D6-E4C3-96E8-CD2AC6FDB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F34A63-F946-6304-3349-CCD4854D57C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68C1A0A-A038-54AC-9805-F1985846D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E370B3-7576-9224-3957-17DF71F41A7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162E755-4B53-354D-CE3A-F5FF8777A791}"/>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8" name="Marcador de pie de página 7">
            <a:extLst>
              <a:ext uri="{FF2B5EF4-FFF2-40B4-BE49-F238E27FC236}">
                <a16:creationId xmlns:a16="http://schemas.microsoft.com/office/drawing/2014/main" id="{7C853014-052F-B0F3-2E19-0105D8EBD8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874040-5DBD-6F97-3653-0DC2024DBE49}"/>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16206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38088-AFD6-6406-E6E6-70678F554DE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40DF3F4-3DD2-B949-778E-217F39691CF1}"/>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4" name="Marcador de pie de página 3">
            <a:extLst>
              <a:ext uri="{FF2B5EF4-FFF2-40B4-BE49-F238E27FC236}">
                <a16:creationId xmlns:a16="http://schemas.microsoft.com/office/drawing/2014/main" id="{326E3D5A-183F-081E-8A81-720EA5B375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40C4C70-890E-6B64-AC2F-64010979BAC5}"/>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74711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BBF016B-0BCF-DA07-CBBE-733012FD3035}"/>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3" name="Marcador de pie de página 2">
            <a:extLst>
              <a:ext uri="{FF2B5EF4-FFF2-40B4-BE49-F238E27FC236}">
                <a16:creationId xmlns:a16="http://schemas.microsoft.com/office/drawing/2014/main" id="{DD362595-A6C0-C5C0-3D43-246479BE246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2F8EF4-83E7-1782-8E41-27AFE493BBD6}"/>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295323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92D27-420A-7038-E8FB-F3A5D109C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758E3D-4263-849D-38C4-6C247A4AE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53A75DA-F451-0DB1-B1D3-F4FBA59F3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B6A437-8EE1-BF5B-96DD-AC7F9D8C9294}"/>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6" name="Marcador de pie de página 5">
            <a:extLst>
              <a:ext uri="{FF2B5EF4-FFF2-40B4-BE49-F238E27FC236}">
                <a16:creationId xmlns:a16="http://schemas.microsoft.com/office/drawing/2014/main" id="{DC5B2752-3C9E-A160-75ED-71FF9ED8FC4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4CD5066-D290-1CAA-E3C9-D4E8C3A5C09B}"/>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428758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F3BCA-865E-29E7-68A0-E83AF571A2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0F3C2CD-3FCA-662A-E837-8A83070B1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FA65AC-2B34-DEFF-7363-D643E740D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1760E6B-1196-786B-B993-CF193C99D6F9}"/>
              </a:ext>
            </a:extLst>
          </p:cNvPr>
          <p:cNvSpPr>
            <a:spLocks noGrp="1"/>
          </p:cNvSpPr>
          <p:nvPr>
            <p:ph type="dt" sz="half" idx="10"/>
          </p:nvPr>
        </p:nvSpPr>
        <p:spPr/>
        <p:txBody>
          <a:bodyPr/>
          <a:lstStyle/>
          <a:p>
            <a:fld id="{FE2B7CA8-529F-44B7-914D-1B87AC336B9D}" type="datetimeFigureOut">
              <a:rPr lang="es-ES" smtClean="0"/>
              <a:t>19/04/2024</a:t>
            </a:fld>
            <a:endParaRPr lang="es-ES"/>
          </a:p>
        </p:txBody>
      </p:sp>
      <p:sp>
        <p:nvSpPr>
          <p:cNvPr id="6" name="Marcador de pie de página 5">
            <a:extLst>
              <a:ext uri="{FF2B5EF4-FFF2-40B4-BE49-F238E27FC236}">
                <a16:creationId xmlns:a16="http://schemas.microsoft.com/office/drawing/2014/main" id="{2D1625B5-4CAC-BCC9-CD3B-2CE86F9E07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98DF28-1991-1E55-5771-4DC99E741367}"/>
              </a:ext>
            </a:extLst>
          </p:cNvPr>
          <p:cNvSpPr>
            <a:spLocks noGrp="1"/>
          </p:cNvSpPr>
          <p:nvPr>
            <p:ph type="sldNum" sz="quarter" idx="12"/>
          </p:nvPr>
        </p:nvSpPr>
        <p:spPr/>
        <p:txBody>
          <a:bodyPr/>
          <a:lstStyle/>
          <a:p>
            <a:fld id="{672AFCEE-77AA-43A3-B1CE-268EBBAB9D06}" type="slidenum">
              <a:rPr lang="es-ES" smtClean="0"/>
              <a:t>‹Nº›</a:t>
            </a:fld>
            <a:endParaRPr lang="es-ES"/>
          </a:p>
        </p:txBody>
      </p:sp>
    </p:spTree>
    <p:extLst>
      <p:ext uri="{BB962C8B-B14F-4D97-AF65-F5344CB8AC3E}">
        <p14:creationId xmlns:p14="http://schemas.microsoft.com/office/powerpoint/2010/main" val="338134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337231-0C0F-8765-07C7-48D3A73F93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51BF194-C620-E49D-C801-2ECBA229A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70D5E7-8BE0-F98C-3C72-BA4B3196A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2B7CA8-529F-44B7-914D-1B87AC336B9D}" type="datetimeFigureOut">
              <a:rPr lang="es-ES" smtClean="0"/>
              <a:t>19/04/2024</a:t>
            </a:fld>
            <a:endParaRPr lang="es-ES"/>
          </a:p>
        </p:txBody>
      </p:sp>
      <p:sp>
        <p:nvSpPr>
          <p:cNvPr id="5" name="Marcador de pie de página 4">
            <a:extLst>
              <a:ext uri="{FF2B5EF4-FFF2-40B4-BE49-F238E27FC236}">
                <a16:creationId xmlns:a16="http://schemas.microsoft.com/office/drawing/2014/main" id="{F7CA03FD-F10C-51DC-A13D-55EA4A575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48E19F6-8C13-DEF6-9A4D-2C8EA5E1F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2AFCEE-77AA-43A3-B1CE-268EBBAB9D06}" type="slidenum">
              <a:rPr lang="es-ES" smtClean="0"/>
              <a:t>‹Nº›</a:t>
            </a:fld>
            <a:endParaRPr lang="es-ES"/>
          </a:p>
        </p:txBody>
      </p:sp>
    </p:spTree>
    <p:extLst>
      <p:ext uri="{BB962C8B-B14F-4D97-AF65-F5344CB8AC3E}">
        <p14:creationId xmlns:p14="http://schemas.microsoft.com/office/powerpoint/2010/main" val="1111187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19/04/2024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341997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5138B80-96FB-BEFA-D2B7-BF74EEA1E75F}"/>
              </a:ext>
            </a:extLst>
          </p:cNvPr>
          <p:cNvSpPr txBox="1"/>
          <p:nvPr/>
        </p:nvSpPr>
        <p:spPr>
          <a:xfrm>
            <a:off x="2149642" y="517690"/>
            <a:ext cx="7892716" cy="3438294"/>
          </a:xfrm>
          <a:prstGeom prst="rect">
            <a:avLst/>
          </a:prstGeom>
          <a:noFill/>
        </p:spPr>
        <p:txBody>
          <a:bodyPr wrap="square" rtlCol="0">
            <a:prstTxWarp prst="textFadeDown">
              <a:avLst>
                <a:gd name="adj" fmla="val 17290"/>
              </a:avLst>
            </a:prstTxWarp>
            <a:spAutoFit/>
          </a:bodyPr>
          <a:lstStyle/>
          <a:p>
            <a:pPr algn="ctr"/>
            <a:r>
              <a:rPr lang="de-DE" sz="7200" b="1" dirty="0">
                <a:ln w="25400" cmpd="sng">
                  <a:solidFill>
                    <a:srgbClr val="FFFF00"/>
                  </a:solidFill>
                  <a:prstDash val="solid"/>
                </a:ln>
                <a:solidFill>
                  <a:schemeClr val="bg1"/>
                </a:solidFill>
                <a:effectLst/>
              </a:rPr>
              <a:t>LICHT LEUCHTET</a:t>
            </a:r>
          </a:p>
          <a:p>
            <a:pPr algn="ctr"/>
            <a:r>
              <a:rPr lang="de-DE" sz="7200" b="1" dirty="0">
                <a:ln w="25400" cmpd="sng">
                  <a:solidFill>
                    <a:srgbClr val="FFFF00"/>
                  </a:solidFill>
                  <a:prstDash val="solid"/>
                </a:ln>
                <a:solidFill>
                  <a:schemeClr val="bg1"/>
                </a:solidFill>
                <a:effectLst/>
              </a:rPr>
              <a:t>IN DER</a:t>
            </a:r>
          </a:p>
          <a:p>
            <a:pPr algn="ctr"/>
            <a:r>
              <a:rPr lang="de-DE" sz="7200" b="1" dirty="0">
                <a:ln w="25400" cmpd="sng">
                  <a:solidFill>
                    <a:srgbClr val="FFFF00"/>
                  </a:solidFill>
                  <a:prstDash val="solid"/>
                </a:ln>
                <a:solidFill>
                  <a:schemeClr val="bg1"/>
                </a:solidFill>
                <a:effectLst/>
              </a:rPr>
              <a:t>FINSTERNIS</a:t>
            </a:r>
            <a:endParaRPr lang="es-ES" sz="7200" b="1" spc="600" dirty="0">
              <a:ln w="25400" cmpd="sng">
                <a:solidFill>
                  <a:srgbClr val="FFFF00"/>
                </a:solidFill>
                <a:prstDash val="solid"/>
              </a:ln>
              <a:solidFill>
                <a:schemeClr val="bg1"/>
              </a:solidFill>
              <a:effectLst/>
            </a:endParaRPr>
          </a:p>
        </p:txBody>
      </p:sp>
      <p:sp>
        <p:nvSpPr>
          <p:cNvPr id="5" name="CuadroTexto 4">
            <a:extLst>
              <a:ext uri="{FF2B5EF4-FFF2-40B4-BE49-F238E27FC236}">
                <a16:creationId xmlns:a16="http://schemas.microsoft.com/office/drawing/2014/main" id="{F8258DF7-4841-EEAF-4B52-78106B53AFEA}"/>
              </a:ext>
            </a:extLst>
          </p:cNvPr>
          <p:cNvSpPr txBox="1"/>
          <p:nvPr/>
        </p:nvSpPr>
        <p:spPr>
          <a:xfrm>
            <a:off x="8172811" y="6447415"/>
            <a:ext cx="3931204" cy="338554"/>
          </a:xfrm>
          <a:prstGeom prst="rect">
            <a:avLst/>
          </a:prstGeom>
          <a:noFill/>
        </p:spPr>
        <p:txBody>
          <a:bodyPr wrap="none" rtlCol="0">
            <a:spAutoFit/>
          </a:bodyPr>
          <a:lstStyle/>
          <a:p>
            <a:pPr algn="r"/>
            <a:r>
              <a:rPr lang="de-DE" sz="1600" b="1" dirty="0">
                <a:solidFill>
                  <a:srgbClr val="D8DBCF"/>
                </a:solidFill>
              </a:rPr>
              <a:t>Lektion 3, am Sabbat, dem 20. April 2024</a:t>
            </a:r>
          </a:p>
        </p:txBody>
      </p:sp>
      <p:pic>
        <p:nvPicPr>
          <p:cNvPr id="2" name="Grafik 1">
            <a:extLst>
              <a:ext uri="{FF2B5EF4-FFF2-40B4-BE49-F238E27FC236}">
                <a16:creationId xmlns:a16="http://schemas.microsoft.com/office/drawing/2014/main" id="{1E136630-60E8-3190-D7BB-48076B90DE10}"/>
              </a:ext>
            </a:extLst>
          </p:cNvPr>
          <p:cNvPicPr>
            <a:picLocks noChangeAspect="1"/>
          </p:cNvPicPr>
          <p:nvPr/>
        </p:nvPicPr>
        <p:blipFill>
          <a:blip r:embed="rId3"/>
          <a:stretch>
            <a:fillRect/>
          </a:stretch>
        </p:blipFill>
        <p:spPr>
          <a:xfrm rot="16200000">
            <a:off x="-1930733" y="3536176"/>
            <a:ext cx="4487045" cy="335309"/>
          </a:xfrm>
          <a:prstGeom prst="rect">
            <a:avLst/>
          </a:prstGeom>
          <a:solidFill>
            <a:schemeClr val="accent1"/>
          </a:solidFill>
          <a:effectLst>
            <a:softEdge rad="38100"/>
          </a:effectLst>
        </p:spPr>
      </p:pic>
    </p:spTree>
    <p:extLst>
      <p:ext uri="{BB962C8B-B14F-4D97-AF65-F5344CB8AC3E}">
        <p14:creationId xmlns:p14="http://schemas.microsoft.com/office/powerpoint/2010/main" val="417348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1384760" y="1604823"/>
            <a:ext cx="10609444" cy="4970591"/>
          </a:xfrm>
          <a:prstGeom prst="rect">
            <a:avLst/>
          </a:prstGeom>
          <a:noFill/>
        </p:spPr>
        <p:txBody>
          <a:bodyPr wrap="square">
            <a:spAutoFit/>
          </a:bodyPr>
          <a:lstStyle/>
          <a:p>
            <a:pPr>
              <a:spcBef>
                <a:spcPts val="600"/>
              </a:spcBef>
            </a:pPr>
            <a:r>
              <a:rPr lang="de-DE" sz="2600" b="1" dirty="0">
                <a:latin typeface="Constantia" panose="02030602050306030303" pitchFamily="18" charset="0"/>
              </a:rPr>
              <a:t>„Geistige Finsternis hat die Erde bedeckt und große Dunkelheit die Völker. In vielen Kirchen gibt es Skepsis und Unglauben bei der Auslegung der Heiligen Schrift. Viele, sehr viele, zweifeln an der Wahrhaftigkeit und Wahrheit der Bibel. Menschliches Denken und die Phantasie des menschlichen Herzens untergraben die Inspiration des Wortes Gottes [...]Dieses Heilige Buch hat den Angriffen Satans widerstanden, der sich mit bösen Menschen zusammengetan hat, um alles, was göttlichen Charakter hat, in Wolken und Dunkelheit zu hüllen. Aber der Herr hat dieses Heilige Buch durch Seine eigene wunderbare Macht in seiner gegenwärtigen Form bewahrt - eine Karte oder ein Leitfaden für die menschliche Familie, um ihnen den Weg zum Himmel anzuzeigen“</a:t>
            </a:r>
            <a:endParaRPr lang="es-ES"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1235413" y="58368"/>
            <a:ext cx="10885251" cy="307777"/>
          </a:xfrm>
          <a:prstGeom prst="rect">
            <a:avLst/>
          </a:prstGeom>
          <a:noFill/>
        </p:spPr>
        <p:txBody>
          <a:bodyPr wrap="square" rtlCol="0">
            <a:spAutoFit/>
          </a:bodyPr>
          <a:lstStyle/>
          <a:p>
            <a:pPr algn="ctr"/>
            <a:r>
              <a:rPr lang="de-DE" sz="1400" b="1" dirty="0"/>
              <a:t>E. G. White, Selected Messages (Ausgewählte Botschaften) engl. Übersetzg, Band 1, Seite 17</a:t>
            </a:r>
          </a:p>
        </p:txBody>
      </p:sp>
    </p:spTree>
    <p:extLst>
      <p:ext uri="{BB962C8B-B14F-4D97-AF65-F5344CB8AC3E}">
        <p14:creationId xmlns:p14="http://schemas.microsoft.com/office/powerpoint/2010/main" val="320284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459504"/>
            <a:ext cx="9298004" cy="1938992"/>
          </a:xfrm>
          <a:prstGeom prst="rect">
            <a:avLst/>
          </a:prstGeom>
          <a:noFill/>
        </p:spPr>
        <p:txBody>
          <a:bodyPr wrap="square">
            <a:spAutoFit/>
          </a:bodyPr>
          <a:lstStyle/>
          <a:p>
            <a:pPr algn="ctr"/>
            <a:r>
              <a:rPr lang="de-DE" sz="6000" b="1" dirty="0">
                <a:ln w="6600">
                  <a:solidFill>
                    <a:srgbClr val="132960"/>
                  </a:solidFill>
                  <a:prstDash val="solid"/>
                </a:ln>
                <a:solidFill>
                  <a:srgbClr val="FFFFFF"/>
                </a:solidFill>
                <a:effectLst>
                  <a:outerShdw dist="50800" dir="2700000" algn="tl" rotWithShape="0">
                    <a:srgbClr val="132960"/>
                  </a:outerShdw>
                </a:effectLst>
              </a:rPr>
              <a:t>DER KAMPF UM DAS DENKEN</a:t>
            </a:r>
          </a:p>
        </p:txBody>
      </p:sp>
    </p:spTree>
    <p:extLst>
      <p:ext uri="{BB962C8B-B14F-4D97-AF65-F5344CB8AC3E}">
        <p14:creationId xmlns:p14="http://schemas.microsoft.com/office/powerpoint/2010/main" val="39872204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F3A1A4B-D33D-DA61-9C6D-E6CF22BFC4F9}"/>
              </a:ext>
            </a:extLst>
          </p:cNvPr>
          <p:cNvSpPr txBox="1"/>
          <p:nvPr/>
        </p:nvSpPr>
        <p:spPr>
          <a:xfrm>
            <a:off x="301557" y="263125"/>
            <a:ext cx="11735945" cy="923330"/>
          </a:xfrm>
          <a:prstGeom prst="rect">
            <a:avLst/>
          </a:prstGeom>
          <a:solidFill>
            <a:srgbClr val="889FB8"/>
          </a:solidFill>
          <a:ln>
            <a:noFill/>
          </a:ln>
          <a:effectLst>
            <a:innerShdw blurRad="114300">
              <a:prstClr val="black"/>
            </a:innerShdw>
          </a:effectLst>
        </p:spPr>
        <p:style>
          <a:lnRef idx="1">
            <a:schemeClr val="dk1"/>
          </a:lnRef>
          <a:fillRef idx="2">
            <a:schemeClr val="dk1"/>
          </a:fillRef>
          <a:effectRef idx="1">
            <a:schemeClr val="dk1"/>
          </a:effectRef>
          <a:fontRef idx="minor">
            <a:schemeClr val="dk1"/>
          </a:fontRef>
        </p:style>
        <p:txBody>
          <a:bodyPr wrap="square">
            <a:spAutoFit/>
          </a:bodyPr>
          <a:lstStyle/>
          <a:p>
            <a:pPr algn="ctr"/>
            <a:r>
              <a:rPr lang="de-DE" b="1" dirty="0">
                <a:solidFill>
                  <a:schemeClr val="bg1"/>
                </a:solidFill>
                <a:effectLst>
                  <a:outerShdw blurRad="38100" dist="38100" dir="2700000" algn="tl">
                    <a:srgbClr val="000000">
                      <a:alpha val="43137"/>
                    </a:srgbClr>
                  </a:outerShdw>
                </a:effectLst>
                <a:latin typeface="Comic Sans MS" panose="030F0702030302020204" pitchFamily="66" charset="0"/>
              </a:rPr>
              <a:t>„Ist aber unser Evangelium verdeckt, so ist’s denen verdeckt, die verloren werden, den Ungläubigen, denen der Gott dieser Welt den Sinn verblendet hat, dass sie nicht sehen das helle Licht des Evangeliums von der HERRLICHKEIT CHRISTI, welcher ist das EBENBILD GOTTES“</a:t>
            </a:r>
            <a:r>
              <a:rPr lang="es-ES"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(2. </a:t>
            </a:r>
            <a:r>
              <a:rPr lang="es-ES" sz="1400" b="1" dirty="0" err="1">
                <a:solidFill>
                  <a:schemeClr val="bg1"/>
                </a:solidFill>
                <a:effectLst>
                  <a:outerShdw blurRad="38100" dist="38100" dir="2700000" algn="tl">
                    <a:srgbClr val="000000">
                      <a:alpha val="43137"/>
                    </a:srgbClr>
                  </a:outerShdw>
                </a:effectLst>
                <a:latin typeface="Comic Sans MS" panose="030F0702030302020204" pitchFamily="66" charset="0"/>
              </a:rPr>
              <a:t>Korinther</a:t>
            </a:r>
            <a:r>
              <a:rPr lang="es-ES" sz="1400" b="1" dirty="0">
                <a:solidFill>
                  <a:schemeClr val="bg1"/>
                </a:solidFill>
                <a:effectLst>
                  <a:outerShdw blurRad="38100" dist="38100" dir="2700000" algn="tl">
                    <a:srgbClr val="000000">
                      <a:alpha val="43137"/>
                    </a:srgbClr>
                  </a:outerShdw>
                </a:effectLst>
                <a:latin typeface="Comic Sans MS" panose="030F0702030302020204" pitchFamily="66" charset="0"/>
              </a:rPr>
              <a:t> 4:3.4)</a:t>
            </a:r>
            <a:endParaRPr lang="es-ES"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id="{27CE2429-13E7-8830-A05C-9623E1D98697}"/>
              </a:ext>
            </a:extLst>
          </p:cNvPr>
          <p:cNvSpPr txBox="1"/>
          <p:nvPr/>
        </p:nvSpPr>
        <p:spPr>
          <a:xfrm>
            <a:off x="161365" y="1274555"/>
            <a:ext cx="8943724" cy="1200329"/>
          </a:xfrm>
          <a:prstGeom prst="rect">
            <a:avLst/>
          </a:prstGeom>
          <a:noFill/>
        </p:spPr>
        <p:txBody>
          <a:bodyPr wrap="square" rtlCol="0">
            <a:spAutoFit/>
          </a:bodyPr>
          <a:lstStyle/>
          <a:p>
            <a:pPr>
              <a:spcBef>
                <a:spcPts val="600"/>
              </a:spcBef>
            </a:pPr>
            <a:r>
              <a:rPr lang="de-DE" b="1" dirty="0"/>
              <a:t>Ein spanisches Sprichwort sagt: „Es gibt keinen schlimmeren Blinden, als den, der nicht sehen will.“ Das heißt, es ist sinnlos, jemanden davon zu überzeugen, das zu sehen, was er nicht sehen will. So ist es auch mit denen, die „der Gott dieser Welt“ verblendet hat (2. Kor. 4,4).</a:t>
            </a:r>
          </a:p>
        </p:txBody>
      </p:sp>
      <p:pic>
        <p:nvPicPr>
          <p:cNvPr id="5" name="Imagen 4" descr="Imagen que contiene hombre, roca, comida, grande&#10;&#10;Descripción generada automáticamente">
            <a:extLst>
              <a:ext uri="{FF2B5EF4-FFF2-40B4-BE49-F238E27FC236}">
                <a16:creationId xmlns:a16="http://schemas.microsoft.com/office/drawing/2014/main" id="{79703241-4C15-D672-B25C-071C1D50CC7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82911" y="1342696"/>
            <a:ext cx="2847724" cy="2294155"/>
          </a:xfrm>
          <a:prstGeom prst="round2DiagRect">
            <a:avLst>
              <a:gd name="adj1" fmla="val 16667"/>
              <a:gd name="adj2" fmla="val 0"/>
            </a:avLst>
          </a:prstGeom>
          <a:ln w="38100" cap="sq">
            <a:solidFill>
              <a:schemeClr val="accent3">
                <a:lumMod val="50000"/>
              </a:schemeClr>
            </a:solidFill>
            <a:miter lim="800000"/>
          </a:ln>
          <a:effectLst>
            <a:outerShdw blurRad="254000" algn="tl" rotWithShape="0">
              <a:srgbClr val="000000">
                <a:alpha val="43000"/>
              </a:srgbClr>
            </a:outerShdw>
          </a:effectLst>
        </p:spPr>
      </p:pic>
      <p:pic>
        <p:nvPicPr>
          <p:cNvPr id="7" name="Imagen 6" descr="Persona en el agua&#10;&#10;Descripción generada automáticamente con confianza media">
            <a:extLst>
              <a:ext uri="{FF2B5EF4-FFF2-40B4-BE49-F238E27FC236}">
                <a16:creationId xmlns:a16="http://schemas.microsoft.com/office/drawing/2014/main" id="{6575DDB2-588D-DE72-86D7-B59503C7E79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497" y="3646717"/>
            <a:ext cx="3121152" cy="3121152"/>
          </a:xfrm>
          <a:prstGeom prst="round2DiagRect">
            <a:avLst>
              <a:gd name="adj1" fmla="val 16667"/>
              <a:gd name="adj2" fmla="val 16830"/>
            </a:avLst>
          </a:prstGeom>
          <a:ln w="38100" cap="sq">
            <a:solidFill>
              <a:srgbClr val="FFFFFF"/>
            </a:solidFill>
            <a:miter lim="800000"/>
          </a:ln>
          <a:effectLst>
            <a:outerShdw blurRad="254000" algn="tl" rotWithShape="0">
              <a:srgbClr val="000000">
                <a:alpha val="43000"/>
              </a:srgbClr>
            </a:outerShdw>
          </a:effectLst>
        </p:spPr>
      </p:pic>
      <p:sp>
        <p:nvSpPr>
          <p:cNvPr id="9" name="CuadroTexto 8">
            <a:extLst>
              <a:ext uri="{FF2B5EF4-FFF2-40B4-BE49-F238E27FC236}">
                <a16:creationId xmlns:a16="http://schemas.microsoft.com/office/drawing/2014/main" id="{EC6C5F2D-B01E-4559-10A4-CBAB167AE0E0}"/>
              </a:ext>
            </a:extLst>
          </p:cNvPr>
          <p:cNvSpPr txBox="1"/>
          <p:nvPr/>
        </p:nvSpPr>
        <p:spPr>
          <a:xfrm>
            <a:off x="3431836" y="3650111"/>
            <a:ext cx="5328326" cy="1938992"/>
          </a:xfrm>
          <a:prstGeom prst="rect">
            <a:avLst/>
          </a:prstGeom>
          <a:noFill/>
        </p:spPr>
        <p:txBody>
          <a:bodyPr wrap="square">
            <a:spAutoFit/>
          </a:bodyPr>
          <a:lstStyle/>
          <a:p>
            <a:pPr>
              <a:spcBef>
                <a:spcPts val="600"/>
              </a:spcBef>
            </a:pPr>
            <a:r>
              <a:rPr lang="de-DE" sz="2000" b="1" dirty="0"/>
              <a:t>Aber niemand muss in diesem Zustand bleiben. Wenn der Geist in geistiger Finsternis ist, gibt es ein LICHT, das darin leuchten kann und wird: „Das Licht [JESUS] leuchtet in der Finsternis, und die Finsternis hat es nicht überwunden“ (Johannes 1,5).</a:t>
            </a:r>
          </a:p>
        </p:txBody>
      </p:sp>
      <p:pic>
        <p:nvPicPr>
          <p:cNvPr id="11" name="Imagen 10" descr="Un dibujo de una mujer sentada en una silla&#10;&#10;Descripción generada automáticamente con confianza baja">
            <a:extLst>
              <a:ext uri="{FF2B5EF4-FFF2-40B4-BE49-F238E27FC236}">
                <a16:creationId xmlns:a16="http://schemas.microsoft.com/office/drawing/2014/main" id="{156093E2-A08D-6EA9-62C3-F93461B7D74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8629" y="3890791"/>
            <a:ext cx="3058874" cy="2786135"/>
          </a:xfrm>
          <a:prstGeom prst="round2DiagRect">
            <a:avLst>
              <a:gd name="adj1" fmla="val 0"/>
              <a:gd name="adj2" fmla="val 15013"/>
            </a:avLst>
          </a:prstGeom>
          <a:ln w="38100" cap="sq">
            <a:solidFill>
              <a:srgbClr val="E18B61"/>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1B900FD6-144B-AAD3-682C-B5CF20B12726}"/>
              </a:ext>
            </a:extLst>
          </p:cNvPr>
          <p:cNvSpPr txBox="1"/>
          <p:nvPr/>
        </p:nvSpPr>
        <p:spPr>
          <a:xfrm>
            <a:off x="161365" y="2415726"/>
            <a:ext cx="8943724" cy="1200329"/>
          </a:xfrm>
          <a:prstGeom prst="rect">
            <a:avLst/>
          </a:prstGeom>
          <a:noFill/>
        </p:spPr>
        <p:txBody>
          <a:bodyPr wrap="square">
            <a:spAutoFit/>
          </a:bodyPr>
          <a:lstStyle/>
          <a:p>
            <a:pPr>
              <a:spcBef>
                <a:spcPts val="600"/>
              </a:spcBef>
            </a:pPr>
            <a:r>
              <a:rPr lang="de-DE" b="1" dirty="0"/>
              <a:t>Der Mangel an Wissen seitens derer, die verloren sind, liegt nicht daran, dass sie nicht in der Lage wären, es zu wissen. Es liegt daran, dass sie es nicht wissen wollen. Der Teufel hat ihren Verstand mit vielen Dingen beschäftigt, die sie davon abhalten, an das zu denken, was wirklich wichtig ist: ihre Rettung.</a:t>
            </a:r>
          </a:p>
        </p:txBody>
      </p:sp>
      <p:sp>
        <p:nvSpPr>
          <p:cNvPr id="10" name="CuadroTexto 9">
            <a:extLst>
              <a:ext uri="{FF2B5EF4-FFF2-40B4-BE49-F238E27FC236}">
                <a16:creationId xmlns:a16="http://schemas.microsoft.com/office/drawing/2014/main" id="{8CD689E5-BAD2-829A-817A-172F1FD280AD}"/>
              </a:ext>
            </a:extLst>
          </p:cNvPr>
          <p:cNvSpPr txBox="1"/>
          <p:nvPr/>
        </p:nvSpPr>
        <p:spPr>
          <a:xfrm>
            <a:off x="3431836" y="5588124"/>
            <a:ext cx="5328326" cy="1323439"/>
          </a:xfrm>
          <a:prstGeom prst="rect">
            <a:avLst/>
          </a:prstGeom>
          <a:noFill/>
        </p:spPr>
        <p:txBody>
          <a:bodyPr wrap="square">
            <a:spAutoFit/>
          </a:bodyPr>
          <a:lstStyle/>
          <a:p>
            <a:pPr>
              <a:spcBef>
                <a:spcPts val="600"/>
              </a:spcBef>
            </a:pPr>
            <a:r>
              <a:rPr lang="de-DE" sz="2000" b="1" dirty="0"/>
              <a:t>Diejenigen von uns, die dieses LICHT annehmen, können das Werk des Feindes zunichte machen und das LICHT JESU durch die Dunkelheit leuchten lassen.</a:t>
            </a:r>
          </a:p>
        </p:txBody>
      </p:sp>
    </p:spTree>
    <p:extLst>
      <p:ext uri="{BB962C8B-B14F-4D97-AF65-F5344CB8AC3E}">
        <p14:creationId xmlns:p14="http://schemas.microsoft.com/office/powerpoint/2010/main" val="141287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upLeft)">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C993C9-085C-F81E-D214-F8CA7088D6F6}"/>
              </a:ext>
            </a:extLst>
          </p:cNvPr>
          <p:cNvSpPr txBox="1"/>
          <p:nvPr/>
        </p:nvSpPr>
        <p:spPr>
          <a:xfrm>
            <a:off x="2157633" y="1128370"/>
            <a:ext cx="9826844" cy="4493538"/>
          </a:xfrm>
          <a:prstGeom prst="rect">
            <a:avLst/>
          </a:prstGeom>
          <a:noFill/>
        </p:spPr>
        <p:txBody>
          <a:bodyPr wrap="square">
            <a:spAutoFit/>
          </a:bodyPr>
          <a:lstStyle/>
          <a:p>
            <a:pPr>
              <a:spcBef>
                <a:spcPts val="600"/>
              </a:spcBef>
            </a:pPr>
            <a:r>
              <a:rPr lang="de-DE" sz="2600" b="1" dirty="0">
                <a:latin typeface="Constantia" panose="02030602050306030303" pitchFamily="18" charset="0"/>
              </a:rPr>
              <a:t>„Alle, die auf dem Weg zum Himmel sind, brauchen einen sicheren Führer. Wir dürfen nicht in menschlicher Weisheit wandeln. Es ist unser Vorrecht, auf die Stimme Christi zu hören, Der zu uns spricht, wenn wir den Weg des Lebens gehen und Seine Worte sind immer Worte der Weisheit. ...Unsere einzige Sicherheit besteht darin, Christus genau zu folgen, in Seiner Weisheit zu wandeln und Seine Wahrheit zu praktizieren. Wir können das Wirken Satans nicht immer ohne weiteres erkennen; wir wissen nicht, wo er seine Fallen aufstellt. Aber Jesus versteht die subtilen Künste des Feindes und Er kann unsere Füße auf sicheren Wegen bewahren“</a:t>
            </a:r>
            <a:endParaRPr lang="es-ES"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6B0A910F-9D13-2784-0B18-6D83BFC33762}"/>
              </a:ext>
            </a:extLst>
          </p:cNvPr>
          <p:cNvSpPr txBox="1"/>
          <p:nvPr/>
        </p:nvSpPr>
        <p:spPr>
          <a:xfrm>
            <a:off x="5106406" y="6472708"/>
            <a:ext cx="7085594" cy="307777"/>
          </a:xfrm>
          <a:prstGeom prst="rect">
            <a:avLst/>
          </a:prstGeom>
          <a:noFill/>
        </p:spPr>
        <p:txBody>
          <a:bodyPr wrap="none" rtlCol="0">
            <a:spAutoFit/>
          </a:bodyPr>
          <a:lstStyle/>
          <a:p>
            <a:pPr algn="r"/>
            <a:r>
              <a:rPr lang="es-ES" sz="1400" b="1" dirty="0">
                <a:solidFill>
                  <a:srgbClr val="E6E7D5"/>
                </a:solidFill>
                <a:effectLst>
                  <a:outerShdw blurRad="38100" dist="38100" dir="2700000" algn="tl">
                    <a:srgbClr val="000000">
                      <a:alpha val="43137"/>
                    </a:srgbClr>
                  </a:outerShdw>
                </a:effectLst>
              </a:rPr>
              <a:t>E. G. White, </a:t>
            </a:r>
            <a:r>
              <a:rPr lang="es-ES" sz="1400" b="1" dirty="0" err="1">
                <a:solidFill>
                  <a:srgbClr val="E6E7D5"/>
                </a:solidFill>
                <a:effectLst>
                  <a:outerShdw blurRad="38100" dist="38100" dir="2700000" algn="tl">
                    <a:srgbClr val="000000">
                      <a:alpha val="43137"/>
                    </a:srgbClr>
                  </a:outerShdw>
                </a:effectLst>
              </a:rPr>
              <a:t>Our</a:t>
            </a:r>
            <a:r>
              <a:rPr lang="es-ES" sz="1400" b="1" dirty="0">
                <a:solidFill>
                  <a:srgbClr val="E6E7D5"/>
                </a:solidFill>
                <a:effectLst>
                  <a:outerShdw blurRad="38100" dist="38100" dir="2700000" algn="tl">
                    <a:srgbClr val="000000">
                      <a:alpha val="43137"/>
                    </a:srgbClr>
                  </a:outerShdw>
                </a:effectLst>
              </a:rPr>
              <a:t> High </a:t>
            </a:r>
            <a:r>
              <a:rPr lang="es-ES" sz="1400" b="1" dirty="0" err="1">
                <a:solidFill>
                  <a:srgbClr val="E6E7D5"/>
                </a:solidFill>
                <a:effectLst>
                  <a:outerShdw blurRad="38100" dist="38100" dir="2700000" algn="tl">
                    <a:srgbClr val="000000">
                      <a:alpha val="43137"/>
                    </a:srgbClr>
                  </a:outerShdw>
                </a:effectLst>
              </a:rPr>
              <a:t>Calling</a:t>
            </a:r>
            <a:r>
              <a:rPr lang="es-ES" sz="1400" b="1" dirty="0">
                <a:solidFill>
                  <a:srgbClr val="E6E7D5"/>
                </a:solidFill>
                <a:effectLst>
                  <a:outerShdw blurRad="38100" dist="38100" dir="2700000" algn="tl">
                    <a:srgbClr val="000000">
                      <a:alpha val="43137"/>
                    </a:srgbClr>
                  </a:outerShdw>
                </a:effectLst>
              </a:rPr>
              <a:t> (</a:t>
            </a:r>
            <a:r>
              <a:rPr lang="es-ES" sz="1400" b="1" dirty="0" err="1">
                <a:solidFill>
                  <a:srgbClr val="E6E7D5"/>
                </a:solidFill>
                <a:effectLst>
                  <a:outerShdw blurRad="38100" dist="38100" dir="2700000" algn="tl">
                    <a:srgbClr val="000000">
                      <a:alpha val="43137"/>
                    </a:srgbClr>
                  </a:outerShdw>
                </a:effectLst>
              </a:rPr>
              <a:t>Unsere</a:t>
            </a:r>
            <a:r>
              <a:rPr lang="es-ES" sz="1400" b="1" dirty="0">
                <a:solidFill>
                  <a:srgbClr val="E6E7D5"/>
                </a:solidFill>
                <a:effectLst>
                  <a:outerShdw blurRad="38100" dist="38100" dir="2700000" algn="tl">
                    <a:srgbClr val="000000">
                      <a:alpha val="43137"/>
                    </a:srgbClr>
                  </a:outerShdw>
                </a:effectLst>
              </a:rPr>
              <a:t> </a:t>
            </a:r>
            <a:r>
              <a:rPr lang="es-ES" sz="1400" b="1" dirty="0" err="1">
                <a:solidFill>
                  <a:srgbClr val="E6E7D5"/>
                </a:solidFill>
                <a:effectLst>
                  <a:outerShdw blurRad="38100" dist="38100" dir="2700000" algn="tl">
                    <a:srgbClr val="000000">
                      <a:alpha val="43137"/>
                    </a:srgbClr>
                  </a:outerShdw>
                </a:effectLst>
              </a:rPr>
              <a:t>hohe</a:t>
            </a:r>
            <a:r>
              <a:rPr lang="es-ES" sz="1400" b="1" dirty="0">
                <a:solidFill>
                  <a:srgbClr val="E6E7D5"/>
                </a:solidFill>
                <a:effectLst>
                  <a:outerShdw blurRad="38100" dist="38100" dir="2700000" algn="tl">
                    <a:srgbClr val="000000">
                      <a:alpha val="43137"/>
                    </a:srgbClr>
                  </a:outerShdw>
                </a:effectLst>
              </a:rPr>
              <a:t> </a:t>
            </a:r>
            <a:r>
              <a:rPr lang="es-ES" sz="1400" b="1" dirty="0" err="1">
                <a:solidFill>
                  <a:srgbClr val="E6E7D5"/>
                </a:solidFill>
                <a:effectLst>
                  <a:outerShdw blurRad="38100" dist="38100" dir="2700000" algn="tl">
                    <a:srgbClr val="000000">
                      <a:alpha val="43137"/>
                    </a:srgbClr>
                  </a:outerShdw>
                </a:effectLst>
              </a:rPr>
              <a:t>Berufung</a:t>
            </a:r>
            <a:r>
              <a:rPr lang="es-ES" sz="1400" b="1" dirty="0">
                <a:solidFill>
                  <a:srgbClr val="E6E7D5"/>
                </a:solidFill>
                <a:effectLst>
                  <a:outerShdw blurRad="38100" dist="38100" dir="2700000" algn="tl">
                    <a:srgbClr val="000000">
                      <a:alpha val="43137"/>
                    </a:srgbClr>
                  </a:outerShdw>
                </a:effectLst>
              </a:rPr>
              <a:t>), </a:t>
            </a:r>
            <a:r>
              <a:rPr lang="es-ES" sz="1400" b="1" dirty="0" err="1">
                <a:solidFill>
                  <a:srgbClr val="E6E7D5"/>
                </a:solidFill>
                <a:effectLst>
                  <a:outerShdw blurRad="38100" dist="38100" dir="2700000" algn="tl">
                    <a:srgbClr val="000000">
                      <a:alpha val="43137"/>
                    </a:srgbClr>
                  </a:outerShdw>
                </a:effectLst>
              </a:rPr>
              <a:t>engl</a:t>
            </a:r>
            <a:r>
              <a:rPr lang="es-ES" sz="1400" b="1" dirty="0">
                <a:solidFill>
                  <a:srgbClr val="E6E7D5"/>
                </a:solidFill>
                <a:effectLst>
                  <a:outerShdw blurRad="38100" dist="38100" dir="2700000" algn="tl">
                    <a:srgbClr val="000000">
                      <a:alpha val="43137"/>
                    </a:srgbClr>
                  </a:outerShdw>
                </a:effectLst>
              </a:rPr>
              <a:t>. </a:t>
            </a:r>
            <a:r>
              <a:rPr lang="es-ES" sz="1400" b="1" dirty="0" err="1">
                <a:solidFill>
                  <a:srgbClr val="E6E7D5"/>
                </a:solidFill>
                <a:effectLst>
                  <a:outerShdw blurRad="38100" dist="38100" dir="2700000" algn="tl">
                    <a:srgbClr val="000000">
                      <a:alpha val="43137"/>
                    </a:srgbClr>
                  </a:outerShdw>
                </a:effectLst>
              </a:rPr>
              <a:t>Andachtsbuch</a:t>
            </a:r>
            <a:r>
              <a:rPr lang="es-ES" sz="1400" b="1" dirty="0">
                <a:solidFill>
                  <a:srgbClr val="E6E7D5"/>
                </a:solidFill>
                <a:effectLst>
                  <a:outerShdw blurRad="38100" dist="38100" dir="2700000" algn="tl">
                    <a:srgbClr val="000000">
                      <a:alpha val="43137"/>
                    </a:srgbClr>
                  </a:outerShdw>
                </a:effectLst>
              </a:rPr>
              <a:t>, 10. </a:t>
            </a:r>
            <a:r>
              <a:rPr lang="es-ES" sz="1400" b="1" dirty="0" err="1">
                <a:solidFill>
                  <a:srgbClr val="E6E7D5"/>
                </a:solidFill>
                <a:effectLst>
                  <a:outerShdw blurRad="38100" dist="38100" dir="2700000" algn="tl">
                    <a:srgbClr val="000000">
                      <a:alpha val="43137"/>
                    </a:srgbClr>
                  </a:outerShdw>
                </a:effectLst>
              </a:rPr>
              <a:t>Januar</a:t>
            </a:r>
            <a:endParaRPr lang="es-ES" sz="1400" b="1" dirty="0">
              <a:solidFill>
                <a:srgbClr val="E6E7D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99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F8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Imagen 5" descr="Hombre parado en un cuerpo de agua&#10;&#10;Descripción generada automáticamente">
            <a:extLst>
              <a:ext uri="{FF2B5EF4-FFF2-40B4-BE49-F238E27FC236}">
                <a16:creationId xmlns:a16="http://schemas.microsoft.com/office/drawing/2014/main" id="{04AC55FD-EBB1-5257-911E-B63F6C54B4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2" b="-2"/>
          <a:stretch/>
        </p:blipFill>
        <p:spPr>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8A4FBBD9-1307-23C2-928F-1E09A92CE77F}"/>
              </a:ext>
            </a:extLst>
          </p:cNvPr>
          <p:cNvSpPr txBox="1"/>
          <p:nvPr/>
        </p:nvSpPr>
        <p:spPr>
          <a:xfrm>
            <a:off x="98612" y="428176"/>
            <a:ext cx="4834548" cy="603242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„Da sprach JESUS zu ihnen: Noch eine kleine Zeit ist das LICHT bei euch. Wandelt, solange ihr das Licht noch habt, damit euch die Finsternis nicht überfällt! Denn wer in der Finsternis wandelt, weiß nicht, wohin er geht“</a:t>
            </a:r>
            <a:endPar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a:t>
            </a:r>
            <a:r>
              <a:rPr kumimoji="0" lang="es-ES" sz="2400" b="1" i="0" u="none" strike="noStrike" kern="1200" cap="none" spc="0" normalizeH="0" baseline="0" noProof="0" dirty="0" err="1">
                <a:ln>
                  <a:noFill/>
                </a:ln>
                <a:solidFill>
                  <a:srgbClr val="7E9721"/>
                </a:solidFill>
                <a:effectLst/>
                <a:uLnTx/>
                <a:uFillTx/>
                <a:latin typeface="Comic Sans MS" panose="030F0702030302020204" pitchFamily="66" charset="0"/>
                <a:ea typeface="+mn-ea"/>
                <a:cs typeface="+mn-cs"/>
              </a:rPr>
              <a:t>Joh</a:t>
            </a:r>
            <a:r>
              <a:rPr kumimoji="0" lang="es-ES" sz="24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rPr>
              <a:t>. 12:35)</a:t>
            </a:r>
            <a:endParaRPr kumimoji="0" lang="es-ES" sz="3200" b="1" i="0" u="none" strike="noStrike" kern="1200" cap="none" spc="0" normalizeH="0" baseline="0" noProof="0" dirty="0">
              <a:ln>
                <a:noFill/>
              </a:ln>
              <a:solidFill>
                <a:srgbClr val="7E972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59276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2637E14-3CCA-6DF1-2DB4-4DE183747819}"/>
              </a:ext>
            </a:extLst>
          </p:cNvPr>
          <p:cNvSpPr>
            <a:spLocks noGrp="1" noRot="1" noMove="1" noResize="1" noEditPoints="1" noAdjustHandles="1" noChangeArrowheads="1" noChangeShapeType="1"/>
          </p:cNvSpPr>
          <p:nvPr/>
        </p:nvSpPr>
        <p:spPr>
          <a:xfrm>
            <a:off x="165945" y="3347670"/>
            <a:ext cx="11860109" cy="342460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E5C1003A-54FD-9525-365D-091D0AB7A469}"/>
              </a:ext>
            </a:extLst>
          </p:cNvPr>
          <p:cNvSpPr txBox="1"/>
          <p:nvPr/>
        </p:nvSpPr>
        <p:spPr>
          <a:xfrm>
            <a:off x="6338048" y="3429000"/>
            <a:ext cx="5611007" cy="3293209"/>
          </a:xfrm>
          <a:prstGeom prst="rect">
            <a:avLst/>
          </a:prstGeom>
          <a:noFill/>
        </p:spPr>
        <p:txBody>
          <a:bodyPr wrap="square" rtlCol="0">
            <a:spAutoFit/>
          </a:bodyPr>
          <a:lstStyle/>
          <a:p>
            <a:pPr>
              <a:spcBef>
                <a:spcPts val="600"/>
              </a:spcBef>
            </a:pPr>
            <a:r>
              <a:rPr lang="de-DE" sz="2400" b="1" dirty="0">
                <a:solidFill>
                  <a:srgbClr val="176653"/>
                </a:solidFill>
              </a:rPr>
              <a:t>Der Kampf um die Wahrheit</a:t>
            </a:r>
            <a:r>
              <a:rPr lang="es-ES" sz="2400" b="1" dirty="0">
                <a:solidFill>
                  <a:srgbClr val="176653"/>
                </a:solidFill>
              </a:rPr>
              <a:t>:</a:t>
            </a:r>
          </a:p>
          <a:p>
            <a:pPr>
              <a:spcBef>
                <a:spcPts val="600"/>
              </a:spcBef>
            </a:pPr>
            <a:r>
              <a:rPr lang="es-ES" sz="2400" b="1" dirty="0"/>
              <a:t>	</a:t>
            </a:r>
            <a:r>
              <a:rPr lang="es-ES" sz="2400" b="1" dirty="0" err="1"/>
              <a:t>Wahrheit</a:t>
            </a:r>
            <a:r>
              <a:rPr lang="es-ES" sz="2400" b="1" dirty="0"/>
              <a:t> </a:t>
            </a:r>
            <a:r>
              <a:rPr lang="es-ES" sz="2400" b="1" dirty="0" err="1"/>
              <a:t>gegen</a:t>
            </a:r>
            <a:r>
              <a:rPr lang="es-ES" sz="2400" b="1" dirty="0"/>
              <a:t> </a:t>
            </a:r>
            <a:r>
              <a:rPr lang="es-ES" sz="2400" b="1" dirty="0" err="1"/>
              <a:t>Lüge</a:t>
            </a:r>
            <a:endParaRPr lang="es-ES" sz="2400" b="1" dirty="0"/>
          </a:p>
          <a:p>
            <a:pPr>
              <a:spcBef>
                <a:spcPts val="600"/>
              </a:spcBef>
            </a:pPr>
            <a:r>
              <a:rPr lang="es-ES" sz="2400" b="1" dirty="0"/>
              <a:t>	Der </a:t>
            </a:r>
            <a:r>
              <a:rPr lang="es-ES" sz="2400" b="1" dirty="0" err="1"/>
              <a:t>Kompromiss</a:t>
            </a:r>
            <a:r>
              <a:rPr lang="es-ES" sz="2400" b="1" dirty="0"/>
              <a:t> </a:t>
            </a:r>
            <a:r>
              <a:rPr lang="es-ES" sz="2400" b="1" dirty="0" err="1"/>
              <a:t>der</a:t>
            </a:r>
            <a:r>
              <a:rPr lang="es-ES" sz="2400" b="1" dirty="0"/>
              <a:t> </a:t>
            </a:r>
            <a:r>
              <a:rPr lang="es-ES" sz="2400" b="1" dirty="0" err="1"/>
              <a:t>Kirche</a:t>
            </a:r>
            <a:endParaRPr lang="es-ES" sz="2400" b="1" dirty="0"/>
          </a:p>
          <a:p>
            <a:pPr>
              <a:spcBef>
                <a:spcPts val="1200"/>
              </a:spcBef>
            </a:pPr>
            <a:r>
              <a:rPr lang="de-DE" sz="2400" b="1" dirty="0">
                <a:solidFill>
                  <a:srgbClr val="791974"/>
                </a:solidFill>
              </a:rPr>
              <a:t>Der Kampf um das Wort Gottes</a:t>
            </a:r>
            <a:r>
              <a:rPr lang="es-ES" sz="2400" b="1" dirty="0">
                <a:solidFill>
                  <a:srgbClr val="791974"/>
                </a:solidFill>
              </a:rPr>
              <a:t>:</a:t>
            </a:r>
          </a:p>
          <a:p>
            <a:pPr>
              <a:spcBef>
                <a:spcPts val="600"/>
              </a:spcBef>
            </a:pPr>
            <a:r>
              <a:rPr lang="es-ES" sz="2400" b="1" dirty="0"/>
              <a:t>	</a:t>
            </a:r>
            <a:r>
              <a:rPr lang="es-ES" sz="2400" b="1" dirty="0" err="1"/>
              <a:t>Sicherheit</a:t>
            </a:r>
            <a:r>
              <a:rPr lang="es-ES" sz="2400" b="1" dirty="0"/>
              <a:t> in </a:t>
            </a:r>
            <a:r>
              <a:rPr lang="es-ES" sz="2400" b="1" dirty="0" err="1"/>
              <a:t>der</a:t>
            </a:r>
            <a:r>
              <a:rPr lang="es-ES" sz="2400" b="1" dirty="0"/>
              <a:t> </a:t>
            </a:r>
            <a:r>
              <a:rPr lang="es-ES" sz="2400" b="1" dirty="0" err="1"/>
              <a:t>Bibel</a:t>
            </a:r>
            <a:endParaRPr lang="es-ES" sz="2400" b="1" dirty="0"/>
          </a:p>
          <a:p>
            <a:pPr>
              <a:spcBef>
                <a:spcPts val="600"/>
              </a:spcBef>
            </a:pPr>
            <a:r>
              <a:rPr lang="es-ES" sz="2400" b="1" dirty="0"/>
              <a:t>	</a:t>
            </a:r>
            <a:r>
              <a:rPr lang="es-ES" sz="2400" b="1" dirty="0" err="1"/>
              <a:t>Menschliche</a:t>
            </a:r>
            <a:r>
              <a:rPr lang="es-ES" sz="2400" b="1" dirty="0"/>
              <a:t> </a:t>
            </a:r>
            <a:r>
              <a:rPr lang="es-ES" sz="2400" b="1" dirty="0" err="1"/>
              <a:t>Vernunft</a:t>
            </a:r>
            <a:endParaRPr lang="es-ES" sz="2400" b="1" dirty="0"/>
          </a:p>
          <a:p>
            <a:pPr>
              <a:spcBef>
                <a:spcPts val="1200"/>
              </a:spcBef>
            </a:pPr>
            <a:r>
              <a:rPr lang="de-DE" sz="2400" b="1" dirty="0">
                <a:solidFill>
                  <a:srgbClr val="713518"/>
                </a:solidFill>
              </a:rPr>
              <a:t>Der Kampf um das Denken</a:t>
            </a:r>
            <a:endParaRPr lang="es-ES" sz="2400" b="1" dirty="0">
              <a:solidFill>
                <a:srgbClr val="713518"/>
              </a:solidFill>
            </a:endParaRPr>
          </a:p>
        </p:txBody>
      </p:sp>
      <p:sp>
        <p:nvSpPr>
          <p:cNvPr id="3" name="CuadroTexto 2">
            <a:extLst>
              <a:ext uri="{FF2B5EF4-FFF2-40B4-BE49-F238E27FC236}">
                <a16:creationId xmlns:a16="http://schemas.microsoft.com/office/drawing/2014/main" id="{AF157353-2A0A-7DAD-CA8D-0BC55B81B87C}"/>
              </a:ext>
            </a:extLst>
          </p:cNvPr>
          <p:cNvSpPr txBox="1"/>
          <p:nvPr/>
        </p:nvSpPr>
        <p:spPr>
          <a:xfrm>
            <a:off x="245257" y="135791"/>
            <a:ext cx="6222291" cy="707886"/>
          </a:xfrm>
          <a:prstGeom prst="rect">
            <a:avLst/>
          </a:prstGeom>
          <a:noFill/>
        </p:spPr>
        <p:txBody>
          <a:bodyPr wrap="square" rtlCol="0">
            <a:spAutoFit/>
          </a:bodyPr>
          <a:lstStyle/>
          <a:p>
            <a:pPr>
              <a:spcBef>
                <a:spcPts val="600"/>
              </a:spcBef>
            </a:pPr>
            <a:r>
              <a:rPr lang="de-DE" sz="2000" b="1" dirty="0">
                <a:solidFill>
                  <a:schemeClr val="bg1"/>
                </a:solidFill>
                <a:effectLst>
                  <a:glow rad="127000">
                    <a:srgbClr val="836729"/>
                  </a:glow>
                  <a:outerShdw blurRad="38100" dist="38100" dir="2700000" algn="tl">
                    <a:srgbClr val="000000">
                      <a:alpha val="43137"/>
                    </a:srgbClr>
                  </a:outerShdw>
                </a:effectLst>
              </a:rPr>
              <a:t>Ein Krieg wird Schlacht für Schlacht </a:t>
            </a:r>
            <a:br>
              <a:rPr lang="de-DE" sz="2000" b="1" dirty="0">
                <a:solidFill>
                  <a:schemeClr val="bg1"/>
                </a:solidFill>
                <a:effectLst>
                  <a:glow rad="127000">
                    <a:srgbClr val="836729"/>
                  </a:glow>
                  <a:outerShdw blurRad="38100" dist="38100" dir="2700000" algn="tl">
                    <a:srgbClr val="000000">
                      <a:alpha val="43137"/>
                    </a:srgbClr>
                  </a:outerShdw>
                </a:effectLst>
              </a:rPr>
            </a:br>
            <a:r>
              <a:rPr lang="de-DE" sz="2000" b="1" dirty="0">
                <a:solidFill>
                  <a:schemeClr val="bg1"/>
                </a:solidFill>
                <a:effectLst>
                  <a:glow rad="127000">
                    <a:srgbClr val="836729"/>
                  </a:glow>
                  <a:outerShdw blurRad="38100" dist="38100" dir="2700000" algn="tl">
                    <a:srgbClr val="000000">
                      <a:alpha val="43137"/>
                    </a:srgbClr>
                  </a:outerShdw>
                </a:effectLst>
              </a:rPr>
              <a:t>gewonnen oder verloren.</a:t>
            </a:r>
          </a:p>
        </p:txBody>
      </p:sp>
      <p:pic>
        <p:nvPicPr>
          <p:cNvPr id="5" name="Imagen 4" descr="Imagen que contiene Texto&#10;&#10;Descripción generada automáticamente">
            <a:extLst>
              <a:ext uri="{FF2B5EF4-FFF2-40B4-BE49-F238E27FC236}">
                <a16:creationId xmlns:a16="http://schemas.microsoft.com/office/drawing/2014/main" id="{6B4F27E9-EF4E-1B1A-F6DD-6823C674E6F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6468176" y="135791"/>
            <a:ext cx="3505601" cy="3138067"/>
          </a:xfrm>
          <a:prstGeom prst="rect">
            <a:avLst/>
          </a:prstGeom>
          <a:ln w="19050">
            <a:solidFill>
              <a:schemeClr val="bg1"/>
            </a:solidFill>
          </a:ln>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12524656-23A6-59BF-834E-1096A5DAFE0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0100698" y="135791"/>
            <a:ext cx="1905000" cy="3138067"/>
          </a:xfrm>
          <a:prstGeom prst="rect">
            <a:avLst/>
          </a:prstGeom>
          <a:ln w="28575">
            <a:solidFill>
              <a:schemeClr val="bg1"/>
            </a:solidFill>
          </a:ln>
          <a:effectLst>
            <a:outerShdw blurRad="50800" dist="38100" dir="8100000" algn="tr" rotWithShape="0">
              <a:prstClr val="black">
                <a:alpha val="40000"/>
              </a:prstClr>
            </a:outerShdw>
          </a:effectLst>
        </p:spPr>
      </p:pic>
      <p:pic>
        <p:nvPicPr>
          <p:cNvPr id="8" name="Imagen 7" descr="Dibujo de una persona&#10;&#10;Descripción generada automáticamente con confianza media">
            <a:extLst>
              <a:ext uri="{FF2B5EF4-FFF2-40B4-BE49-F238E27FC236}">
                <a16:creationId xmlns:a16="http://schemas.microsoft.com/office/drawing/2014/main" id="{0D03C0B6-5C3C-07F0-C623-C7D742FAC3C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2805953" y="3477125"/>
            <a:ext cx="2495482" cy="3192527"/>
          </a:xfrm>
          <a:prstGeom prst="rect">
            <a:avLst/>
          </a:prstGeom>
          <a:ln>
            <a:noFill/>
          </a:ln>
          <a:effectLst>
            <a:softEdge rad="112500"/>
          </a:effectLst>
        </p:spPr>
      </p:pic>
      <p:pic>
        <p:nvPicPr>
          <p:cNvPr id="10" name="Imagen 9" descr="Imagen que contiene persona, hombre, edificio, sostener&#10;&#10;Descripción generada automáticamente">
            <a:extLst>
              <a:ext uri="{FF2B5EF4-FFF2-40B4-BE49-F238E27FC236}">
                <a16:creationId xmlns:a16="http://schemas.microsoft.com/office/drawing/2014/main" id="{31F6CC88-2391-3630-21B1-C087954D251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42945" y="3477124"/>
            <a:ext cx="2495482" cy="3192527"/>
          </a:xfrm>
          <a:prstGeom prst="rect">
            <a:avLst/>
          </a:prstGeom>
          <a:ln>
            <a:noFill/>
          </a:ln>
          <a:effectLst>
            <a:softEdge rad="112500"/>
          </a:effectLst>
        </p:spPr>
      </p:pic>
      <p:pic>
        <p:nvPicPr>
          <p:cNvPr id="16" name="Imagen 15" descr="Imagen que contiene verde, luz, iluminado, oscuro&#10;&#10;Descripción generada automáticamente">
            <a:extLst>
              <a:ext uri="{FF2B5EF4-FFF2-40B4-BE49-F238E27FC236}">
                <a16:creationId xmlns:a16="http://schemas.microsoft.com/office/drawing/2014/main" id="{E01FFE65-DDF6-FD26-26FA-0FCAF24408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783886" y="5738114"/>
            <a:ext cx="408641" cy="406142"/>
          </a:xfrm>
          <a:prstGeom prst="rect">
            <a:avLst/>
          </a:prstGeom>
        </p:spPr>
      </p:pic>
      <p:pic>
        <p:nvPicPr>
          <p:cNvPr id="19" name="Imagen 18" descr="Imagen que contiene firmar, naranja, oscuro, luz&#10;&#10;Descripción generada automáticamente">
            <a:extLst>
              <a:ext uri="{FF2B5EF4-FFF2-40B4-BE49-F238E27FC236}">
                <a16:creationId xmlns:a16="http://schemas.microsoft.com/office/drawing/2014/main" id="{F85BA111-318C-BDEA-A7E7-B4829A0F77B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783886" y="4334397"/>
            <a:ext cx="408641" cy="406142"/>
          </a:xfrm>
          <a:prstGeom prst="rect">
            <a:avLst/>
          </a:prstGeom>
        </p:spPr>
      </p:pic>
      <p:pic>
        <p:nvPicPr>
          <p:cNvPr id="20" name="Imagen 19" descr="Forma, Flecha&#10;&#10;Descripción generada automáticamente">
            <a:extLst>
              <a:ext uri="{FF2B5EF4-FFF2-40B4-BE49-F238E27FC236}">
                <a16:creationId xmlns:a16="http://schemas.microsoft.com/office/drawing/2014/main" id="{3D8B2582-2C91-AF69-4CC8-B3B748EB04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783886" y="5283987"/>
            <a:ext cx="408641" cy="406142"/>
          </a:xfrm>
          <a:prstGeom prst="rect">
            <a:avLst/>
          </a:prstGeom>
        </p:spPr>
      </p:pic>
      <p:pic>
        <p:nvPicPr>
          <p:cNvPr id="22" name="Imagen 21" descr="Forma, Flecha&#10;&#10;Descripción generada automáticamente">
            <a:extLst>
              <a:ext uri="{FF2B5EF4-FFF2-40B4-BE49-F238E27FC236}">
                <a16:creationId xmlns:a16="http://schemas.microsoft.com/office/drawing/2014/main" id="{A0D122BD-91BE-D5C9-906C-D0E5D684B19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783886" y="3894738"/>
            <a:ext cx="408641" cy="406142"/>
          </a:xfrm>
          <a:prstGeom prst="rect">
            <a:avLst/>
          </a:prstGeom>
        </p:spPr>
      </p:pic>
      <p:pic>
        <p:nvPicPr>
          <p:cNvPr id="24" name="Imagen 23" descr="Imagen que contiene tabla, oscuro, naranja, luz&#10;&#10;Descripción generada automáticamente">
            <a:extLst>
              <a:ext uri="{FF2B5EF4-FFF2-40B4-BE49-F238E27FC236}">
                <a16:creationId xmlns:a16="http://schemas.microsoft.com/office/drawing/2014/main" id="{365F6D1E-58AC-DBCF-D4E4-BB05FE0AECF4}"/>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rot="16200000">
            <a:off x="5911310" y="6221970"/>
            <a:ext cx="334165" cy="482347"/>
          </a:xfrm>
          <a:prstGeom prst="rect">
            <a:avLst/>
          </a:prstGeom>
        </p:spPr>
      </p:pic>
      <p:pic>
        <p:nvPicPr>
          <p:cNvPr id="27" name="Imagen 26" descr="Imagen que contiene tabla, verde, monitor, oscuro&#10;&#10;Descripción generada automáticamente">
            <a:extLst>
              <a:ext uri="{FF2B5EF4-FFF2-40B4-BE49-F238E27FC236}">
                <a16:creationId xmlns:a16="http://schemas.microsoft.com/office/drawing/2014/main" id="{7F3D6A42-82A3-641D-8536-8050CD7E563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16200000">
            <a:off x="5911310" y="3417522"/>
            <a:ext cx="334165" cy="482347"/>
          </a:xfrm>
          <a:prstGeom prst="rect">
            <a:avLst/>
          </a:prstGeom>
        </p:spPr>
      </p:pic>
      <p:pic>
        <p:nvPicPr>
          <p:cNvPr id="30" name="Imagen 29" descr="Imagen que contiene morado, oscuro, gato, tabla&#10;&#10;Descripción generada automáticamente">
            <a:extLst>
              <a:ext uri="{FF2B5EF4-FFF2-40B4-BE49-F238E27FC236}">
                <a16:creationId xmlns:a16="http://schemas.microsoft.com/office/drawing/2014/main" id="{7B3B5EDF-34EE-4BFC-8886-520D2C6A1302}"/>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16200000">
            <a:off x="5911310" y="4818798"/>
            <a:ext cx="334165" cy="482347"/>
          </a:xfrm>
          <a:prstGeom prst="rect">
            <a:avLst/>
          </a:prstGeom>
        </p:spPr>
      </p:pic>
      <p:sp>
        <p:nvSpPr>
          <p:cNvPr id="7" name="CuadroTexto 6">
            <a:extLst>
              <a:ext uri="{FF2B5EF4-FFF2-40B4-BE49-F238E27FC236}">
                <a16:creationId xmlns:a16="http://schemas.microsoft.com/office/drawing/2014/main" id="{73CF85A6-8BFA-0EC6-AF8A-F2F18F56120A}"/>
              </a:ext>
            </a:extLst>
          </p:cNvPr>
          <p:cNvSpPr txBox="1"/>
          <p:nvPr/>
        </p:nvSpPr>
        <p:spPr>
          <a:xfrm>
            <a:off x="243572" y="2331020"/>
            <a:ext cx="5898776" cy="1015663"/>
          </a:xfrm>
          <a:prstGeom prst="rect">
            <a:avLst/>
          </a:prstGeom>
          <a:noFill/>
        </p:spPr>
        <p:txBody>
          <a:bodyPr wrap="square">
            <a:spAutoFit/>
          </a:bodyPr>
          <a:lstStyle/>
          <a:p>
            <a:pPr>
              <a:spcBef>
                <a:spcPts val="600"/>
              </a:spcBef>
            </a:pPr>
            <a:r>
              <a:rPr lang="de-DE" sz="2000" b="1" dirty="0">
                <a:solidFill>
                  <a:schemeClr val="bg1"/>
                </a:solidFill>
                <a:effectLst>
                  <a:glow rad="127000">
                    <a:srgbClr val="836729"/>
                  </a:glow>
                  <a:outerShdw blurRad="38100" dist="38100" dir="2700000" algn="tl">
                    <a:srgbClr val="000000">
                      <a:alpha val="43137"/>
                    </a:srgbClr>
                  </a:outerShdw>
                </a:effectLst>
              </a:rPr>
              <a:t>Unser einziger Schutz in diesem Kampf ist das Festhalten an JESUS, Der die Wahrheit und das Leben ist und an Seinem heiligen Wort.</a:t>
            </a:r>
          </a:p>
        </p:txBody>
      </p:sp>
      <p:sp>
        <p:nvSpPr>
          <p:cNvPr id="11" name="CuadroTexto 10">
            <a:extLst>
              <a:ext uri="{FF2B5EF4-FFF2-40B4-BE49-F238E27FC236}">
                <a16:creationId xmlns:a16="http://schemas.microsoft.com/office/drawing/2014/main" id="{3775E2F6-5CEF-A2F8-13FA-B0B6E74023C3}"/>
              </a:ext>
            </a:extLst>
          </p:cNvPr>
          <p:cNvSpPr txBox="1"/>
          <p:nvPr/>
        </p:nvSpPr>
        <p:spPr>
          <a:xfrm>
            <a:off x="242945" y="771741"/>
            <a:ext cx="5898776" cy="1631216"/>
          </a:xfrm>
          <a:prstGeom prst="rect">
            <a:avLst/>
          </a:prstGeom>
          <a:noFill/>
        </p:spPr>
        <p:txBody>
          <a:bodyPr wrap="square">
            <a:spAutoFit/>
          </a:bodyPr>
          <a:lstStyle/>
          <a:p>
            <a:pPr>
              <a:spcBef>
                <a:spcPts val="600"/>
              </a:spcBef>
            </a:pPr>
            <a:r>
              <a:rPr lang="de-DE" sz="2000" b="1" dirty="0">
                <a:solidFill>
                  <a:schemeClr val="bg1"/>
                </a:solidFill>
                <a:effectLst>
                  <a:glow rad="127000">
                    <a:srgbClr val="836729"/>
                  </a:glow>
                  <a:outerShdw blurRad="38100" dist="38100" dir="2700000" algn="tl">
                    <a:srgbClr val="000000">
                      <a:alpha val="43137"/>
                    </a:srgbClr>
                  </a:outerShdw>
                </a:effectLst>
              </a:rPr>
              <a:t>Als Satan die Schlacht der Verfolgung  verlor, ersann er einen neuen Plan: den KOMPROMISS. Die Mischung aus Wahrheit und Lüge hat Millionen von Menschen dazu gebracht, eine verfälschte, leblose Wahrheit anzunehmen.</a:t>
            </a:r>
          </a:p>
        </p:txBody>
      </p:sp>
    </p:spTree>
    <p:extLst>
      <p:ext uri="{BB962C8B-B14F-4D97-AF65-F5344CB8AC3E}">
        <p14:creationId xmlns:p14="http://schemas.microsoft.com/office/powerpoint/2010/main" val="256172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par>
                                <p:cTn id="20" presetID="25"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6"/>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 calcmode="lin" valueType="num">
                                      <p:cBhvr>
                                        <p:cTn id="52" dur="500" fill="hold"/>
                                        <p:tgtEl>
                                          <p:spTgt spid="27"/>
                                        </p:tgtEl>
                                        <p:attrNameLst>
                                          <p:attrName>style.rotation</p:attrName>
                                        </p:attrNameLst>
                                      </p:cBhvr>
                                      <p:tavLst>
                                        <p:tav tm="0">
                                          <p:val>
                                            <p:fltVal val="90"/>
                                          </p:val>
                                        </p:tav>
                                        <p:tav tm="100000">
                                          <p:val>
                                            <p:fltVal val="0"/>
                                          </p:val>
                                        </p:tav>
                                      </p:tavLst>
                                    </p:anim>
                                    <p:animEffect transition="in" filter="fade">
                                      <p:cBhvr>
                                        <p:cTn id="53" dur="500"/>
                                        <p:tgtEl>
                                          <p:spTgt spid="27"/>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0" end="0"/>
                                            </p:txEl>
                                          </p:spTgt>
                                        </p:tgtEl>
                                        <p:attrNameLst>
                                          <p:attrName>style.visibility</p:attrName>
                                        </p:attrNameLst>
                                      </p:cBhvr>
                                      <p:to>
                                        <p:strVal val="visible"/>
                                      </p:to>
                                    </p:set>
                                    <p:animEffect transition="in" filter="wipe(left)">
                                      <p:cBhvr>
                                        <p:cTn id="57" dur="500"/>
                                        <p:tgtEl>
                                          <p:spTgt spid="2">
                                            <p:txEl>
                                              <p:pRg st="0" end="0"/>
                                            </p:txEl>
                                          </p:spTgt>
                                        </p:tgtEl>
                                      </p:cBhvr>
                                    </p:animEffect>
                                  </p:childTnLst>
                                </p:cTn>
                              </p:par>
                            </p:childTnLst>
                          </p:cTn>
                        </p:par>
                        <p:par>
                          <p:cTn id="58" fill="hold">
                            <p:stCondLst>
                              <p:cond delay="1000"/>
                            </p:stCondLst>
                            <p:childTnLst>
                              <p:par>
                                <p:cTn id="59" presetID="35" presetClass="entr" presetSubtype="0"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anim calcmode="lin" valueType="num">
                                      <p:cBhvr>
                                        <p:cTn id="62" dur="500" fill="hold"/>
                                        <p:tgtEl>
                                          <p:spTgt spid="22"/>
                                        </p:tgtEl>
                                        <p:attrNameLst>
                                          <p:attrName>style.rotation</p:attrName>
                                        </p:attrNameLst>
                                      </p:cBhvr>
                                      <p:tavLst>
                                        <p:tav tm="0">
                                          <p:val>
                                            <p:fltVal val="720"/>
                                          </p:val>
                                        </p:tav>
                                        <p:tav tm="100000">
                                          <p:val>
                                            <p:fltVal val="0"/>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 calcmode="lin" valueType="num">
                                      <p:cBhvr>
                                        <p:cTn id="64" dur="500" fill="hold"/>
                                        <p:tgtEl>
                                          <p:spTgt spid="22"/>
                                        </p:tgtEl>
                                        <p:attrNameLst>
                                          <p:attrName>ppt_w</p:attrName>
                                        </p:attrNameLst>
                                      </p:cBhvr>
                                      <p:tavLst>
                                        <p:tav tm="0">
                                          <p:val>
                                            <p:fltVal val="0"/>
                                          </p:val>
                                        </p:tav>
                                        <p:tav tm="100000">
                                          <p:val>
                                            <p:strVal val="#ppt_w"/>
                                          </p:val>
                                        </p:tav>
                                      </p:tavLst>
                                    </p:anim>
                                  </p:childTnLst>
                                </p:cTn>
                              </p:par>
                            </p:childTnLst>
                          </p:cTn>
                        </p:par>
                        <p:par>
                          <p:cTn id="65" fill="hold">
                            <p:stCondLst>
                              <p:cond delay="15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2000"/>
                            </p:stCondLst>
                            <p:childTnLst>
                              <p:par>
                                <p:cTn id="70" presetID="35" presetClass="entr" presetSubtype="0"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anim calcmode="lin" valueType="num">
                                      <p:cBhvr>
                                        <p:cTn id="73" dur="500" fill="hold"/>
                                        <p:tgtEl>
                                          <p:spTgt spid="19"/>
                                        </p:tgtEl>
                                        <p:attrNameLst>
                                          <p:attrName>style.rotation</p:attrName>
                                        </p:attrNameLst>
                                      </p:cBhvr>
                                      <p:tavLst>
                                        <p:tav tm="0">
                                          <p:val>
                                            <p:fltVal val="720"/>
                                          </p:val>
                                        </p:tav>
                                        <p:tav tm="100000">
                                          <p:val>
                                            <p:fltVal val="0"/>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childTnLst>
                                </p:cTn>
                              </p:par>
                            </p:childTnLst>
                          </p:cTn>
                        </p:par>
                        <p:par>
                          <p:cTn id="76" fill="hold">
                            <p:stCondLst>
                              <p:cond delay="2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p:cTn id="84" dur="500" fill="hold"/>
                                        <p:tgtEl>
                                          <p:spTgt spid="30"/>
                                        </p:tgtEl>
                                        <p:attrNameLst>
                                          <p:attrName>ppt_w</p:attrName>
                                        </p:attrNameLst>
                                      </p:cBhvr>
                                      <p:tavLst>
                                        <p:tav tm="0">
                                          <p:val>
                                            <p:fltVal val="0"/>
                                          </p:val>
                                        </p:tav>
                                        <p:tav tm="100000">
                                          <p:val>
                                            <p:strVal val="#ppt_w"/>
                                          </p:val>
                                        </p:tav>
                                      </p:tavLst>
                                    </p:anim>
                                    <p:anim calcmode="lin" valueType="num">
                                      <p:cBhvr>
                                        <p:cTn id="85" dur="500" fill="hold"/>
                                        <p:tgtEl>
                                          <p:spTgt spid="30"/>
                                        </p:tgtEl>
                                        <p:attrNameLst>
                                          <p:attrName>ppt_h</p:attrName>
                                        </p:attrNameLst>
                                      </p:cBhvr>
                                      <p:tavLst>
                                        <p:tav tm="0">
                                          <p:val>
                                            <p:fltVal val="0"/>
                                          </p:val>
                                        </p:tav>
                                        <p:tav tm="100000">
                                          <p:val>
                                            <p:strVal val="#ppt_h"/>
                                          </p:val>
                                        </p:tav>
                                      </p:tavLst>
                                    </p:anim>
                                    <p:anim calcmode="lin" valueType="num">
                                      <p:cBhvr>
                                        <p:cTn id="86" dur="500" fill="hold"/>
                                        <p:tgtEl>
                                          <p:spTgt spid="30"/>
                                        </p:tgtEl>
                                        <p:attrNameLst>
                                          <p:attrName>style.rotation</p:attrName>
                                        </p:attrNameLst>
                                      </p:cBhvr>
                                      <p:tavLst>
                                        <p:tav tm="0">
                                          <p:val>
                                            <p:fltVal val="90"/>
                                          </p:val>
                                        </p:tav>
                                        <p:tav tm="100000">
                                          <p:val>
                                            <p:fltVal val="0"/>
                                          </p:val>
                                        </p:tav>
                                      </p:tavLst>
                                    </p:anim>
                                    <p:animEffect transition="in" filter="fade">
                                      <p:cBhvr>
                                        <p:cTn id="87" dur="500"/>
                                        <p:tgtEl>
                                          <p:spTgt spid="30"/>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35"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anim calcmode="lin" valueType="num">
                                      <p:cBhvr>
                                        <p:cTn id="96" dur="500" fill="hold"/>
                                        <p:tgtEl>
                                          <p:spTgt spid="20"/>
                                        </p:tgtEl>
                                        <p:attrNameLst>
                                          <p:attrName>style.rotation</p:attrName>
                                        </p:attrNameLst>
                                      </p:cBhvr>
                                      <p:tavLst>
                                        <p:tav tm="0">
                                          <p:val>
                                            <p:fltVal val="720"/>
                                          </p:val>
                                        </p:tav>
                                        <p:tav tm="100000">
                                          <p:val>
                                            <p:fltVal val="0"/>
                                          </p:val>
                                        </p:tav>
                                      </p:tavLst>
                                    </p:anim>
                                    <p:anim calcmode="lin" valueType="num">
                                      <p:cBhvr>
                                        <p:cTn id="97" dur="500" fill="hold"/>
                                        <p:tgtEl>
                                          <p:spTgt spid="20"/>
                                        </p:tgtEl>
                                        <p:attrNameLst>
                                          <p:attrName>ppt_h</p:attrName>
                                        </p:attrNameLst>
                                      </p:cBhvr>
                                      <p:tavLst>
                                        <p:tav tm="0">
                                          <p:val>
                                            <p:fltVal val="0"/>
                                          </p:val>
                                        </p:tav>
                                        <p:tav tm="100000">
                                          <p:val>
                                            <p:strVal val="#ppt_h"/>
                                          </p:val>
                                        </p:tav>
                                      </p:tavLst>
                                    </p:anim>
                                    <p:anim calcmode="lin" valueType="num">
                                      <p:cBhvr>
                                        <p:cTn id="98" dur="500" fill="hold"/>
                                        <p:tgtEl>
                                          <p:spTgt spid="20"/>
                                        </p:tgtEl>
                                        <p:attrNameLst>
                                          <p:attrName>ppt_w</p:attrName>
                                        </p:attrNameLst>
                                      </p:cBhvr>
                                      <p:tavLst>
                                        <p:tav tm="0">
                                          <p:val>
                                            <p:fltVal val="0"/>
                                          </p:val>
                                        </p:tav>
                                        <p:tav tm="100000">
                                          <p:val>
                                            <p:strVal val="#ppt_w"/>
                                          </p:val>
                                        </p:tav>
                                      </p:tavLst>
                                    </p:anim>
                                  </p:childTnLst>
                                </p:cTn>
                              </p:par>
                            </p:childTnLst>
                          </p:cTn>
                        </p:par>
                        <p:par>
                          <p:cTn id="99" fill="hold">
                            <p:stCondLst>
                              <p:cond delay="1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2000"/>
                            </p:stCondLst>
                            <p:childTnLst>
                              <p:par>
                                <p:cTn id="104" presetID="3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500"/>
                                        <p:tgtEl>
                                          <p:spTgt spid="16"/>
                                        </p:tgtEl>
                                      </p:cBhvr>
                                    </p:animEffect>
                                    <p:anim calcmode="lin" valueType="num">
                                      <p:cBhvr>
                                        <p:cTn id="107" dur="500" fill="hold"/>
                                        <p:tgtEl>
                                          <p:spTgt spid="16"/>
                                        </p:tgtEl>
                                        <p:attrNameLst>
                                          <p:attrName>style.rotation</p:attrName>
                                        </p:attrNameLst>
                                      </p:cBhvr>
                                      <p:tavLst>
                                        <p:tav tm="0">
                                          <p:val>
                                            <p:fltVal val="720"/>
                                          </p:val>
                                        </p:tav>
                                        <p:tav tm="100000">
                                          <p:val>
                                            <p:fltVal val="0"/>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 calcmode="lin" valueType="num">
                                      <p:cBhvr>
                                        <p:cTn id="109" dur="500" fill="hold"/>
                                        <p:tgtEl>
                                          <p:spTgt spid="16"/>
                                        </p:tgtEl>
                                        <p:attrNameLst>
                                          <p:attrName>ppt_w</p:attrName>
                                        </p:attrNameLst>
                                      </p:cBhvr>
                                      <p:tavLst>
                                        <p:tav tm="0">
                                          <p:val>
                                            <p:fltVal val="0"/>
                                          </p:val>
                                        </p:tav>
                                        <p:tav tm="100000">
                                          <p:val>
                                            <p:strVal val="#ppt_w"/>
                                          </p:val>
                                        </p:tav>
                                      </p:tavLst>
                                    </p:anim>
                                  </p:childTnLst>
                                </p:cTn>
                              </p:par>
                            </p:childTnLst>
                          </p:cTn>
                        </p:par>
                        <p:par>
                          <p:cTn id="110" fill="hold">
                            <p:stCondLst>
                              <p:cond delay="2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 calcmode="lin" valueType="num">
                                      <p:cBhvr>
                                        <p:cTn id="120" dur="500" fill="hold"/>
                                        <p:tgtEl>
                                          <p:spTgt spid="24"/>
                                        </p:tgtEl>
                                        <p:attrNameLst>
                                          <p:attrName>style.rotation</p:attrName>
                                        </p:attrNameLst>
                                      </p:cBhvr>
                                      <p:tavLst>
                                        <p:tav tm="0">
                                          <p:val>
                                            <p:fltVal val="90"/>
                                          </p:val>
                                        </p:tav>
                                        <p:tav tm="100000">
                                          <p:val>
                                            <p:fltVal val="0"/>
                                          </p:val>
                                        </p:tav>
                                      </p:tavLst>
                                    </p:anim>
                                    <p:animEffect transition="in" filter="fade">
                                      <p:cBhvr>
                                        <p:cTn id="121" dur="500"/>
                                        <p:tgtEl>
                                          <p:spTgt spid="24"/>
                                        </p:tgtEl>
                                      </p:cBhvr>
                                    </p:animEffect>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46998" y="2459504"/>
            <a:ext cx="9298004" cy="1938992"/>
          </a:xfrm>
          <a:prstGeom prst="rect">
            <a:avLst/>
          </a:prstGeom>
          <a:noFill/>
        </p:spPr>
        <p:txBody>
          <a:bodyPr wrap="square">
            <a:spAutoFit/>
          </a:bodyPr>
          <a:lstStyle/>
          <a:p>
            <a:pPr algn="ctr"/>
            <a:r>
              <a:rPr lang="de-DE" sz="6000" b="1" dirty="0">
                <a:ln w="6600">
                  <a:solidFill>
                    <a:srgbClr val="862256"/>
                  </a:solidFill>
                  <a:prstDash val="solid"/>
                </a:ln>
                <a:solidFill>
                  <a:srgbClr val="FFFFFF"/>
                </a:solidFill>
                <a:effectLst>
                  <a:outerShdw dist="50800" dir="2700000" algn="tl" rotWithShape="0">
                    <a:srgbClr val="862256"/>
                  </a:outerShdw>
                </a:effectLst>
              </a:rPr>
              <a:t>DER KAMPF UM DIE WAHRHEIT</a:t>
            </a:r>
          </a:p>
        </p:txBody>
      </p:sp>
    </p:spTree>
    <p:extLst>
      <p:ext uri="{BB962C8B-B14F-4D97-AF65-F5344CB8AC3E}">
        <p14:creationId xmlns:p14="http://schemas.microsoft.com/office/powerpoint/2010/main" val="2327044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CEE907F-1DCC-689C-BF88-7B5789E033D8}"/>
              </a:ext>
            </a:extLst>
          </p:cNvPr>
          <p:cNvSpPr>
            <a:spLocks noGrp="1" noRot="1" noMove="1" noResize="1" noEditPoints="1" noAdjustHandles="1" noChangeArrowheads="1" noChangeShapeType="1"/>
          </p:cNvSpPr>
          <p:nvPr/>
        </p:nvSpPr>
        <p:spPr>
          <a:xfrm flipH="1">
            <a:off x="0" y="0"/>
            <a:ext cx="12191999" cy="1284896"/>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BEF6546-3C17-3C80-56D6-D3343C52FF7D}"/>
              </a:ext>
            </a:extLst>
          </p:cNvPr>
          <p:cNvSpPr txBox="1"/>
          <p:nvPr/>
        </p:nvSpPr>
        <p:spPr>
          <a:xfrm>
            <a:off x="0" y="0"/>
            <a:ext cx="12191999" cy="769441"/>
          </a:xfrm>
          <a:prstGeom prst="rect">
            <a:avLst/>
          </a:prstGeom>
          <a:noFill/>
        </p:spPr>
        <p:txBody>
          <a:bodyPr wrap="square">
            <a:spAutoFit/>
          </a:bodyPr>
          <a:lstStyle/>
          <a:p>
            <a:pPr algn="ctr"/>
            <a:r>
              <a:rPr lang="es-ES" sz="4400" b="1" spc="30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WAHRHEIT</a:t>
            </a:r>
            <a:r>
              <a:rPr lang="es-E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4400" b="1" spc="30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GEGEN</a:t>
            </a:r>
            <a:r>
              <a:rPr lang="es-E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a:t>
            </a:r>
            <a:r>
              <a:rPr lang="es-ES" sz="4400" b="1" spc="300" dirty="0" err="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LÜGE</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535D7BC-0F40-ECFE-067A-E0F17E539E4C}"/>
              </a:ext>
            </a:extLst>
          </p:cNvPr>
          <p:cNvSpPr txBox="1"/>
          <p:nvPr/>
        </p:nvSpPr>
        <p:spPr>
          <a:xfrm>
            <a:off x="2823881" y="548916"/>
            <a:ext cx="6400799" cy="769441"/>
          </a:xfrm>
          <a:prstGeom prst="rect">
            <a:avLst/>
          </a:prstGeom>
          <a:noFill/>
        </p:spPr>
        <p:txBody>
          <a:bodyPr wrap="square">
            <a:spAutoFit/>
          </a:bodyPr>
          <a:lstStyle/>
          <a:p>
            <a:pPr algn="ctr"/>
            <a:r>
              <a:rPr lang="de-DE" sz="16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„Jesus spricht zu ihm: ,Ich bin der Weg und die Wahrheit und das Leben; niemand kommt zum Vater denn durch Mich.‘“</a:t>
            </a:r>
            <a:r>
              <a:rPr lang="es-ES" sz="16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a:t>
            </a:r>
            <a:r>
              <a:rPr lang="es-ES" sz="12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a:t>
            </a:r>
            <a:r>
              <a:rPr lang="es-ES" sz="1200" b="1" dirty="0" err="1">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Joh</a:t>
            </a:r>
            <a:r>
              <a:rPr lang="es-ES" sz="12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rPr>
              <a:t> 14:6)</a:t>
            </a:r>
            <a:endParaRPr lang="es-ES" sz="1600" b="1" dirty="0">
              <a:solidFill>
                <a:schemeClr val="accent4">
                  <a:lumMod val="20000"/>
                  <a:lumOff val="80000"/>
                </a:schemeClr>
              </a:solidFill>
              <a:effectLst>
                <a:glow rad="76200">
                  <a:srgbClr val="BC964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825BF3B-EB49-01B9-8D0D-475247A14A20}"/>
              </a:ext>
            </a:extLst>
          </p:cNvPr>
          <p:cNvSpPr txBox="1"/>
          <p:nvPr/>
        </p:nvSpPr>
        <p:spPr>
          <a:xfrm>
            <a:off x="3191435" y="1278526"/>
            <a:ext cx="5717691" cy="1477328"/>
          </a:xfrm>
          <a:prstGeom prst="rect">
            <a:avLst/>
          </a:prstGeom>
          <a:noFill/>
        </p:spPr>
        <p:txBody>
          <a:bodyPr wrap="square" rtlCol="0">
            <a:spAutoFit/>
          </a:bodyPr>
          <a:lstStyle/>
          <a:p>
            <a:pPr>
              <a:spcBef>
                <a:spcPts val="600"/>
              </a:spcBef>
            </a:pPr>
            <a:r>
              <a:rPr lang="de-DE" b="1" dirty="0"/>
              <a:t>JESUS ist die Wahrheit und damit der Vater aller Wahrheit (Johannes 14,6). Alles Wahre, alles Vertrauenswürdige, überhaupt ALLES, was wahr ist, kommt von IHM. Und Seine Wahrheit bringt Leben in uns hervor.</a:t>
            </a:r>
          </a:p>
        </p:txBody>
      </p:sp>
      <p:pic>
        <p:nvPicPr>
          <p:cNvPr id="7" name="Imagen 6" descr="Dibujo de una persona&#10;&#10;Descripción generada automáticamente con confianza media">
            <a:extLst>
              <a:ext uri="{FF2B5EF4-FFF2-40B4-BE49-F238E27FC236}">
                <a16:creationId xmlns:a16="http://schemas.microsoft.com/office/drawing/2014/main" id="{C4D98785-1634-8DE7-946A-66364300102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68536" y="761225"/>
            <a:ext cx="2900185" cy="3770265"/>
          </a:xfrm>
          <a:prstGeom prst="snip2DiagRect">
            <a:avLst/>
          </a:prstGeom>
          <a:solidFill>
            <a:srgbClr val="FFFFFF">
              <a:shade val="85000"/>
            </a:srgbClr>
          </a:solidFill>
          <a:ln w="88900" cap="sq">
            <a:solidFill>
              <a:srgbClr val="EBB28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Imagen que contiene hombre, frente, parado, oscuro&#10;&#10;Descripción generada automáticamente">
            <a:extLst>
              <a:ext uri="{FF2B5EF4-FFF2-40B4-BE49-F238E27FC236}">
                <a16:creationId xmlns:a16="http://schemas.microsoft.com/office/drawing/2014/main" id="{8FA19D2C-7BBF-958D-0053-AEB89392DE5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p:blipFill>
        <p:spPr>
          <a:xfrm>
            <a:off x="8909126" y="761225"/>
            <a:ext cx="3066125" cy="3383412"/>
          </a:xfrm>
          <a:prstGeom prst="snip2DiagRect">
            <a:avLst>
              <a:gd name="adj1" fmla="val 16180"/>
              <a:gd name="adj2" fmla="val 0"/>
            </a:avLst>
          </a:prstGeom>
          <a:solidFill>
            <a:srgbClr val="FFFFFF">
              <a:shade val="85000"/>
            </a:srgbClr>
          </a:solidFill>
          <a:ln w="88900" cap="sq">
            <a:solidFill>
              <a:srgbClr val="D83A2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persona, pájaro, parado, grupo&#10;&#10;Descripción generada automáticamente">
            <a:extLst>
              <a:ext uri="{FF2B5EF4-FFF2-40B4-BE49-F238E27FC236}">
                <a16:creationId xmlns:a16="http://schemas.microsoft.com/office/drawing/2014/main" id="{699D0C1B-4C9A-7F4F-FC48-7E1C8773A5C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57278" y="4667248"/>
            <a:ext cx="2911443" cy="2095192"/>
          </a:xfrm>
          <a:prstGeom prst="roundRect">
            <a:avLst>
              <a:gd name="adj" fmla="val 0"/>
            </a:avLst>
          </a:prstGeom>
          <a:solidFill>
            <a:srgbClr val="FFFFFF"/>
          </a:solidFill>
          <a:ln w="5715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3" name="Imagen 12" descr="Un grupo de personas sentadas en una cama&#10;&#10;Descripción generada automáticamente con confianza media">
            <a:extLst>
              <a:ext uri="{FF2B5EF4-FFF2-40B4-BE49-F238E27FC236}">
                <a16:creationId xmlns:a16="http://schemas.microsoft.com/office/drawing/2014/main" id="{A5054436-C0A4-BE34-7BEA-507D9B036FC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909126" y="4267297"/>
            <a:ext cx="3056964" cy="2456231"/>
          </a:xfrm>
          <a:prstGeom prst="roundRect">
            <a:avLst>
              <a:gd name="adj" fmla="val 0"/>
            </a:avLst>
          </a:prstGeom>
          <a:solidFill>
            <a:srgbClr val="FFFFFF"/>
          </a:solidFill>
          <a:ln w="5715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4" name="CuadroTexto 3">
            <a:extLst>
              <a:ext uri="{FF2B5EF4-FFF2-40B4-BE49-F238E27FC236}">
                <a16:creationId xmlns:a16="http://schemas.microsoft.com/office/drawing/2014/main" id="{047B7061-6E29-A592-03A9-C9B537E740B2}"/>
              </a:ext>
            </a:extLst>
          </p:cNvPr>
          <p:cNvSpPr txBox="1"/>
          <p:nvPr/>
        </p:nvSpPr>
        <p:spPr>
          <a:xfrm>
            <a:off x="3187155" y="5071537"/>
            <a:ext cx="5721971" cy="1754326"/>
          </a:xfrm>
          <a:prstGeom prst="rect">
            <a:avLst/>
          </a:prstGeom>
          <a:noFill/>
        </p:spPr>
        <p:txBody>
          <a:bodyPr wrap="square">
            <a:spAutoFit/>
          </a:bodyPr>
          <a:lstStyle/>
          <a:p>
            <a:pPr>
              <a:spcBef>
                <a:spcPts val="600"/>
              </a:spcBef>
            </a:pPr>
            <a:r>
              <a:rPr lang="de-DE" b="1" dirty="0"/>
              <a:t>Deshalb hat der Teufel daran gearbeitet, die Bibel zu zerstören, indem er sie entweder versteckt oder entstellt hat. Und das hat er (wenn auch nicht vollständig) durch die Römisch Katholische Kirche während des Mittelalters (auch "dunkles Mittelalter" genannt) erreicht.</a:t>
            </a:r>
          </a:p>
        </p:txBody>
      </p:sp>
      <p:sp>
        <p:nvSpPr>
          <p:cNvPr id="10" name="CuadroTexto 9">
            <a:extLst>
              <a:ext uri="{FF2B5EF4-FFF2-40B4-BE49-F238E27FC236}">
                <a16:creationId xmlns:a16="http://schemas.microsoft.com/office/drawing/2014/main" id="{56A86A6E-CC72-AA65-536B-269FE440D1CE}"/>
              </a:ext>
            </a:extLst>
          </p:cNvPr>
          <p:cNvSpPr txBox="1"/>
          <p:nvPr/>
        </p:nvSpPr>
        <p:spPr>
          <a:xfrm>
            <a:off x="3187155" y="4176532"/>
            <a:ext cx="5721971" cy="923330"/>
          </a:xfrm>
          <a:prstGeom prst="rect">
            <a:avLst/>
          </a:prstGeom>
          <a:noFill/>
        </p:spPr>
        <p:txBody>
          <a:bodyPr wrap="square">
            <a:spAutoFit/>
          </a:bodyPr>
          <a:lstStyle/>
          <a:p>
            <a:pPr>
              <a:spcBef>
                <a:spcPts val="600"/>
              </a:spcBef>
            </a:pPr>
            <a:r>
              <a:rPr lang="de-DE" b="1" dirty="0"/>
              <a:t>In Seinen Auseinandersetzungen mit dem Feind benutzte Jesus die Bibel als Quelle aller Wahrheit: "Es steht geschrieben" (Mt. 4:4; 21:13).</a:t>
            </a:r>
          </a:p>
        </p:txBody>
      </p:sp>
      <p:sp>
        <p:nvSpPr>
          <p:cNvPr id="15" name="CuadroTexto 14">
            <a:extLst>
              <a:ext uri="{FF2B5EF4-FFF2-40B4-BE49-F238E27FC236}">
                <a16:creationId xmlns:a16="http://schemas.microsoft.com/office/drawing/2014/main" id="{A9E0159F-7B61-8D32-F128-0D187544D4F3}"/>
              </a:ext>
            </a:extLst>
          </p:cNvPr>
          <p:cNvSpPr txBox="1"/>
          <p:nvPr/>
        </p:nvSpPr>
        <p:spPr>
          <a:xfrm>
            <a:off x="3187155" y="2727529"/>
            <a:ext cx="5721971" cy="1477328"/>
          </a:xfrm>
          <a:prstGeom prst="rect">
            <a:avLst/>
          </a:prstGeom>
          <a:noFill/>
        </p:spPr>
        <p:txBody>
          <a:bodyPr wrap="square">
            <a:spAutoFit/>
          </a:bodyPr>
          <a:lstStyle/>
          <a:p>
            <a:pPr>
              <a:spcBef>
                <a:spcPts val="600"/>
              </a:spcBef>
            </a:pPr>
            <a:r>
              <a:rPr lang="de-DE" b="1" dirty="0"/>
              <a:t>Im Gegenteil: Satan ist der Vater der Lüge (Johannes 8:44). Alle Täuschung, alle bösartige Raffinesse, alle verfälschte Wahrheit kommt vom Teufel. Und die Lügen dieser verfälschen Wahrheit bringen den Tod in uns hervor.</a:t>
            </a:r>
          </a:p>
        </p:txBody>
      </p:sp>
    </p:spTree>
    <p:extLst>
      <p:ext uri="{BB962C8B-B14F-4D97-AF65-F5344CB8AC3E}">
        <p14:creationId xmlns:p14="http://schemas.microsoft.com/office/powerpoint/2010/main" val="267992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upLeft)">
                                      <p:cBhvr>
                                        <p:cTn id="16" dur="500"/>
                                        <p:tgtEl>
                                          <p:spTgt spid="7"/>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500"/>
                                        <p:tgtEl>
                                          <p:spTgt spid="9"/>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t="7000"/>
          </a:stretch>
        </a:blipFill>
        <a:effectLst/>
      </p:bgPr>
    </p:bg>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3914277E-3006-3274-62B0-BB3F97F952B8}"/>
              </a:ext>
            </a:extLst>
          </p:cNvPr>
          <p:cNvSpPr>
            <a:spLocks noGrp="1" noRot="1" noMove="1" noResize="1" noEditPoints="1" noAdjustHandles="1" noChangeArrowheads="1" noChangeShapeType="1"/>
          </p:cNvSpPr>
          <p:nvPr/>
        </p:nvSpPr>
        <p:spPr>
          <a:xfrm>
            <a:off x="0" y="0"/>
            <a:ext cx="12192000" cy="152315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33">
            <a:extLst>
              <a:ext uri="{FF2B5EF4-FFF2-40B4-BE49-F238E27FC236}">
                <a16:creationId xmlns:a16="http://schemas.microsoft.com/office/drawing/2014/main" id="{A2CBBABD-4800-FCE9-3E96-49B3CB929EB6}"/>
              </a:ext>
            </a:extLst>
          </p:cNvPr>
          <p:cNvCxnSpPr>
            <a:cxnSpLocks noGrp="1" noRot="1" noMove="1" noResize="1" noEditPoints="1" noAdjustHandles="1" noChangeArrowheads="1" noChangeShapeType="1"/>
          </p:cNvCxnSpPr>
          <p:nvPr/>
        </p:nvCxnSpPr>
        <p:spPr>
          <a:xfrm>
            <a:off x="0" y="1523151"/>
            <a:ext cx="121920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1424EC4B-600F-ACCA-46B9-7BAEC273DC5C}"/>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a:ln/>
                <a:solidFill>
                  <a:srgbClr val="A400A4"/>
                </a:solidFill>
              </a:rPr>
              <a:t>DER </a:t>
            </a:r>
            <a:r>
              <a:rPr lang="es-ES" sz="4400" b="1" dirty="0" err="1">
                <a:ln/>
                <a:solidFill>
                  <a:srgbClr val="A400A4"/>
                </a:solidFill>
              </a:rPr>
              <a:t>KOMPROMIS</a:t>
            </a:r>
            <a:r>
              <a:rPr lang="es-ES" sz="4400" b="1" dirty="0">
                <a:ln/>
                <a:solidFill>
                  <a:srgbClr val="A400A4"/>
                </a:solidFill>
              </a:rPr>
              <a:t> DER </a:t>
            </a:r>
            <a:r>
              <a:rPr lang="es-ES" sz="4400" b="1" dirty="0" err="1">
                <a:ln/>
                <a:solidFill>
                  <a:srgbClr val="A400A4"/>
                </a:solidFill>
              </a:rPr>
              <a:t>KIRCHE</a:t>
            </a:r>
            <a:endParaRPr lang="es-ES" sz="4400" b="1" dirty="0">
              <a:ln/>
              <a:solidFill>
                <a:srgbClr val="A400A4"/>
              </a:solidFill>
            </a:endParaRPr>
          </a:p>
        </p:txBody>
      </p:sp>
      <p:sp>
        <p:nvSpPr>
          <p:cNvPr id="5" name="CuadroTexto 4">
            <a:extLst>
              <a:ext uri="{FF2B5EF4-FFF2-40B4-BE49-F238E27FC236}">
                <a16:creationId xmlns:a16="http://schemas.microsoft.com/office/drawing/2014/main" id="{08BF5ED6-6EE5-A9C9-C153-7DF1253220A7}"/>
              </a:ext>
            </a:extLst>
          </p:cNvPr>
          <p:cNvSpPr txBox="1"/>
          <p:nvPr/>
        </p:nvSpPr>
        <p:spPr>
          <a:xfrm>
            <a:off x="1156447" y="610524"/>
            <a:ext cx="9879106" cy="923330"/>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accent3">
                    <a:lumMod val="75000"/>
                  </a:schemeClr>
                </a:solidFill>
                <a:latin typeface="Comic Sans MS" panose="030F0702030302020204" pitchFamily="66" charset="0"/>
              </a:rPr>
              <a:t>„Denn das weiß ich, dass nach meinem Abschied reißende Wölfe zu euch kommen, die die Herde nicht verschonen werden. Auch aus eurer Mitte werden Männer aufstehen, die Verkehrtes reden, um die Jünger an sich zu ziehen“</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es-ES" sz="1400" b="1" dirty="0" err="1">
                <a:solidFill>
                  <a:schemeClr val="accent3">
                    <a:lumMod val="75000"/>
                  </a:schemeClr>
                </a:solidFill>
                <a:latin typeface="Comic Sans MS" panose="030F0702030302020204" pitchFamily="66" charset="0"/>
              </a:rPr>
              <a:t>Apg</a:t>
            </a:r>
            <a:r>
              <a:rPr lang="es-ES" sz="1400" b="1" dirty="0">
                <a:solidFill>
                  <a:schemeClr val="accent3">
                    <a:lumMod val="75000"/>
                  </a:schemeClr>
                </a:solidFill>
                <a:latin typeface="Comic Sans MS" panose="030F0702030302020204" pitchFamily="66" charset="0"/>
              </a:rPr>
              <a:t> 20:29-30 LU)</a:t>
            </a:r>
          </a:p>
        </p:txBody>
      </p:sp>
      <p:sp>
        <p:nvSpPr>
          <p:cNvPr id="6" name="CuadroTexto 5">
            <a:extLst>
              <a:ext uri="{FF2B5EF4-FFF2-40B4-BE49-F238E27FC236}">
                <a16:creationId xmlns:a16="http://schemas.microsoft.com/office/drawing/2014/main" id="{30DA57C5-2DAE-9E5D-3B15-0CE736F08AD4}"/>
              </a:ext>
            </a:extLst>
          </p:cNvPr>
          <p:cNvSpPr txBox="1"/>
          <p:nvPr/>
        </p:nvSpPr>
        <p:spPr>
          <a:xfrm>
            <a:off x="168611" y="1533854"/>
            <a:ext cx="7535695" cy="923330"/>
          </a:xfrm>
          <a:prstGeom prst="rect">
            <a:avLst/>
          </a:prstGeom>
          <a:noFill/>
        </p:spPr>
        <p:txBody>
          <a:bodyPr wrap="square" rtlCol="0">
            <a:spAutoFit/>
          </a:bodyPr>
          <a:lstStyle/>
          <a:p>
            <a:pPr>
              <a:spcBef>
                <a:spcPts val="600"/>
              </a:spcBef>
            </a:pPr>
            <a:r>
              <a:rPr lang="de-DE" b="1" dirty="0">
                <a:solidFill>
                  <a:schemeClr val="bg1"/>
                </a:solidFill>
                <a:effectLst>
                  <a:glow rad="127000">
                    <a:srgbClr val="3A5782"/>
                  </a:glow>
                  <a:outerShdw blurRad="38100" dist="38100" dir="2700000" algn="tl">
                    <a:srgbClr val="000000">
                      <a:alpha val="43137"/>
                    </a:srgbClr>
                  </a:outerShdw>
                </a:effectLst>
              </a:rPr>
              <a:t>Als Paulus sich von den Ältesten in Ephesus verabschiedete, drückte er seine Besorgnis über die äußeren und inneren Probleme aus, mit denen sie in Zukunft konfrontiert sein würden (Apg 20,29-30).</a:t>
            </a:r>
          </a:p>
        </p:txBody>
      </p:sp>
      <p:sp>
        <p:nvSpPr>
          <p:cNvPr id="7" name="CuadroTexto 6">
            <a:extLst>
              <a:ext uri="{FF2B5EF4-FFF2-40B4-BE49-F238E27FC236}">
                <a16:creationId xmlns:a16="http://schemas.microsoft.com/office/drawing/2014/main" id="{200E8139-0B76-EA6C-01D9-24B11D5C08EF}"/>
              </a:ext>
            </a:extLst>
          </p:cNvPr>
          <p:cNvSpPr txBox="1"/>
          <p:nvPr/>
        </p:nvSpPr>
        <p:spPr>
          <a:xfrm>
            <a:off x="176241" y="2549517"/>
            <a:ext cx="7528065" cy="1938992"/>
          </a:xfrm>
          <a:prstGeom prst="rect">
            <a:avLst/>
          </a:prstGeom>
          <a:noFill/>
        </p:spPr>
        <p:txBody>
          <a:bodyPr wrap="square" rtlCol="0">
            <a:spAutoFit/>
          </a:bodyPr>
          <a:lstStyle/>
          <a:p>
            <a:pPr marL="342900" indent="-342900">
              <a:buFont typeface="+mj-lt"/>
              <a:buAutoNum type="arabicPeriod"/>
            </a:pPr>
            <a:r>
              <a:rPr lang="es-ES" sz="2000" b="1" dirty="0" err="1">
                <a:solidFill>
                  <a:srgbClr val="FFFF99"/>
                </a:solidFill>
                <a:effectLst>
                  <a:glow rad="127000">
                    <a:srgbClr val="3A5782"/>
                  </a:glow>
                  <a:outerShdw blurRad="38100" dist="38100" dir="2700000" algn="tl">
                    <a:srgbClr val="000000">
                      <a:alpha val="43137"/>
                    </a:srgbClr>
                  </a:outerShdw>
                </a:effectLst>
              </a:rPr>
              <a:t>Reißende</a:t>
            </a:r>
            <a:r>
              <a:rPr lang="es-ES" sz="2000" b="1" dirty="0">
                <a:solidFill>
                  <a:srgbClr val="FFFF99"/>
                </a:solidFill>
                <a:effectLst>
                  <a:glow rad="127000">
                    <a:srgbClr val="3A5782"/>
                  </a:glow>
                  <a:outerShdw blurRad="38100" dist="38100" dir="2700000" algn="tl">
                    <a:srgbClr val="000000">
                      <a:alpha val="43137"/>
                    </a:srgbClr>
                  </a:outerShdw>
                </a:effectLst>
              </a:rPr>
              <a:t> </a:t>
            </a:r>
            <a:r>
              <a:rPr lang="es-ES" sz="2000" b="1" dirty="0" err="1">
                <a:solidFill>
                  <a:srgbClr val="FFFF99"/>
                </a:solidFill>
                <a:effectLst>
                  <a:glow rad="127000">
                    <a:srgbClr val="3A5782"/>
                  </a:glow>
                  <a:outerShdw blurRad="38100" dist="38100" dir="2700000" algn="tl">
                    <a:srgbClr val="000000">
                      <a:alpha val="43137"/>
                    </a:srgbClr>
                  </a:outerShdw>
                </a:effectLst>
              </a:rPr>
              <a:t>Wölfe</a:t>
            </a:r>
            <a:r>
              <a:rPr lang="es-ES" sz="2000" b="1" dirty="0">
                <a:solidFill>
                  <a:schemeClr val="bg1"/>
                </a:solidFill>
                <a:effectLst>
                  <a:glow rad="127000">
                    <a:srgbClr val="3A5782"/>
                  </a:glow>
                  <a:outerShdw blurRad="38100" dist="38100" dir="2700000" algn="tl">
                    <a:srgbClr val="000000">
                      <a:alpha val="43137"/>
                    </a:srgbClr>
                  </a:outerShdw>
                </a:effectLst>
              </a:rPr>
              <a:t>. </a:t>
            </a:r>
            <a:r>
              <a:rPr lang="de-DE" sz="2000" b="1" dirty="0">
                <a:solidFill>
                  <a:schemeClr val="bg1"/>
                </a:solidFill>
                <a:effectLst>
                  <a:glow rad="127000">
                    <a:srgbClr val="3A5782"/>
                  </a:glow>
                  <a:outerShdw blurRad="38100" dist="38100" dir="2700000" algn="tl">
                    <a:srgbClr val="000000">
                      <a:alpha val="43137"/>
                    </a:srgbClr>
                  </a:outerShdw>
                </a:effectLst>
              </a:rPr>
              <a:t>Von 64 n. Chr. bis 311 n. Chr. (Toleranzedikt von Serdica) litt die Kirche unter den heftigen Verfolgungen durch das Römische Reich</a:t>
            </a:r>
            <a:r>
              <a:rPr lang="es-ES" sz="2000" b="1" dirty="0">
                <a:solidFill>
                  <a:schemeClr val="bg1"/>
                </a:solidFill>
                <a:effectLst>
                  <a:glow rad="127000">
                    <a:srgbClr val="3A5782"/>
                  </a:glow>
                  <a:outerShdw blurRad="38100" dist="38100" dir="2700000" algn="tl">
                    <a:srgbClr val="000000">
                      <a:alpha val="43137"/>
                    </a:srgbClr>
                  </a:outerShdw>
                </a:effectLst>
              </a:rPr>
              <a:t>.</a:t>
            </a:r>
          </a:p>
          <a:p>
            <a:pPr marL="342900" indent="-342900">
              <a:buFont typeface="+mj-lt"/>
              <a:buAutoNum type="arabicPeriod"/>
            </a:pPr>
            <a:r>
              <a:rPr lang="es-ES" sz="2000" b="1" dirty="0">
                <a:solidFill>
                  <a:srgbClr val="FFFF99"/>
                </a:solidFill>
                <a:effectLst>
                  <a:glow rad="127000">
                    <a:srgbClr val="3A5782"/>
                  </a:glow>
                  <a:outerShdw blurRad="38100" dist="38100" dir="2700000" algn="tl">
                    <a:srgbClr val="000000">
                      <a:alpha val="43137"/>
                    </a:srgbClr>
                  </a:outerShdw>
                </a:effectLst>
              </a:rPr>
              <a:t>Perverse </a:t>
            </a:r>
            <a:r>
              <a:rPr lang="es-ES" sz="2000" b="1" dirty="0" err="1">
                <a:solidFill>
                  <a:srgbClr val="FFFF99"/>
                </a:solidFill>
                <a:effectLst>
                  <a:glow rad="127000">
                    <a:srgbClr val="3A5782"/>
                  </a:glow>
                  <a:outerShdw blurRad="38100" dist="38100" dir="2700000" algn="tl">
                    <a:srgbClr val="000000">
                      <a:alpha val="43137"/>
                    </a:srgbClr>
                  </a:outerShdw>
                </a:effectLst>
              </a:rPr>
              <a:t>Menschen</a:t>
            </a:r>
            <a:r>
              <a:rPr lang="es-ES" sz="2000" b="1" dirty="0">
                <a:solidFill>
                  <a:schemeClr val="bg1"/>
                </a:solidFill>
                <a:effectLst>
                  <a:glow rad="127000">
                    <a:srgbClr val="3A5782"/>
                  </a:glow>
                  <a:outerShdw blurRad="38100" dist="38100" dir="2700000" algn="tl">
                    <a:srgbClr val="000000">
                      <a:alpha val="43137"/>
                    </a:srgbClr>
                  </a:outerShdw>
                </a:effectLst>
              </a:rPr>
              <a:t>. </a:t>
            </a:r>
            <a:r>
              <a:rPr lang="de-DE" sz="2000" b="1" dirty="0">
                <a:solidFill>
                  <a:schemeClr val="bg1"/>
                </a:solidFill>
                <a:effectLst>
                  <a:glow rad="127000">
                    <a:srgbClr val="3A5782"/>
                  </a:glow>
                  <a:outerShdw blurRad="38100" dist="38100" dir="2700000" algn="tl">
                    <a:srgbClr val="000000">
                      <a:alpha val="43137"/>
                    </a:srgbClr>
                  </a:outerShdw>
                </a:effectLst>
              </a:rPr>
              <a:t>Ab dem 4. Jahrhundert wurden unbekehrte Männer in die Kirche eingeführt, die ihr Heidentum mit der Wahrheit vermischten</a:t>
            </a:r>
            <a:r>
              <a:rPr lang="es-ES" sz="2000" b="1" dirty="0">
                <a:solidFill>
                  <a:schemeClr val="bg1"/>
                </a:solidFill>
                <a:effectLst>
                  <a:glow rad="127000">
                    <a:srgbClr val="3A5782"/>
                  </a:glow>
                  <a:outerShdw blurRad="38100" dist="38100" dir="2700000" algn="tl">
                    <a:srgbClr val="000000">
                      <a:alpha val="43137"/>
                    </a:srgbClr>
                  </a:outerShdw>
                </a:effectLst>
              </a:rPr>
              <a:t>.</a:t>
            </a:r>
          </a:p>
        </p:txBody>
      </p:sp>
      <p:sp>
        <p:nvSpPr>
          <p:cNvPr id="8" name="CuadroTexto 7">
            <a:extLst>
              <a:ext uri="{FF2B5EF4-FFF2-40B4-BE49-F238E27FC236}">
                <a16:creationId xmlns:a16="http://schemas.microsoft.com/office/drawing/2014/main" id="{A9CD7523-66F5-FEB3-7B65-4BE925E2AA55}"/>
              </a:ext>
            </a:extLst>
          </p:cNvPr>
          <p:cNvSpPr txBox="1"/>
          <p:nvPr/>
        </p:nvSpPr>
        <p:spPr>
          <a:xfrm>
            <a:off x="4036340" y="4343489"/>
            <a:ext cx="3523824" cy="1938992"/>
          </a:xfrm>
          <a:prstGeom prst="rect">
            <a:avLst/>
          </a:prstGeom>
          <a:noFill/>
        </p:spPr>
        <p:txBody>
          <a:bodyPr wrap="square" rtlCol="0">
            <a:spAutoFit/>
          </a:bodyPr>
          <a:lstStyle/>
          <a:p>
            <a:pPr>
              <a:spcBef>
                <a:spcPts val="600"/>
              </a:spcBef>
            </a:pPr>
            <a:r>
              <a:rPr lang="de-DE" sz="2000" b="1" dirty="0">
                <a:solidFill>
                  <a:schemeClr val="bg1"/>
                </a:solidFill>
                <a:effectLst>
                  <a:glow rad="127000">
                    <a:srgbClr val="3A5782"/>
                  </a:glow>
                  <a:outerShdw blurRad="38100" dist="38100" dir="2700000" algn="tl">
                    <a:srgbClr val="000000">
                      <a:alpha val="43137"/>
                    </a:srgbClr>
                  </a:outerShdw>
                </a:effectLst>
              </a:rPr>
              <a:t>Satan benutzte seine „interne“ Strategie, um die Wahrheit zu verderben und den Götzendienst und die Sonntagsheiligung in die Kirche einzuführen.</a:t>
            </a:r>
          </a:p>
        </p:txBody>
      </p:sp>
      <p:pic>
        <p:nvPicPr>
          <p:cNvPr id="10" name="Imagen 9" descr="Un animal color cafe con un perro&#10;&#10;Descripción generada automáticamente con confianza media">
            <a:extLst>
              <a:ext uri="{FF2B5EF4-FFF2-40B4-BE49-F238E27FC236}">
                <a16:creationId xmlns:a16="http://schemas.microsoft.com/office/drawing/2014/main" id="{F77E692A-2757-E7B2-BF22-C93A637DA6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820048" y="1605977"/>
            <a:ext cx="4274679" cy="2045710"/>
          </a:xfrm>
          <a:prstGeom prst="rect">
            <a:avLst/>
          </a:prstGeom>
        </p:spPr>
      </p:pic>
      <p:grpSp>
        <p:nvGrpSpPr>
          <p:cNvPr id="15" name="Grupo 14">
            <a:extLst>
              <a:ext uri="{FF2B5EF4-FFF2-40B4-BE49-F238E27FC236}">
                <a16:creationId xmlns:a16="http://schemas.microsoft.com/office/drawing/2014/main" id="{CC153D7E-4E56-D25D-E619-FC7936B5CDAE}"/>
              </a:ext>
            </a:extLst>
          </p:cNvPr>
          <p:cNvGrpSpPr/>
          <p:nvPr/>
        </p:nvGrpSpPr>
        <p:grpSpPr>
          <a:xfrm>
            <a:off x="7812418" y="3625378"/>
            <a:ext cx="4282309" cy="2462213"/>
            <a:chOff x="7715138" y="3878306"/>
            <a:chExt cx="4282309" cy="2462213"/>
          </a:xfrm>
        </p:grpSpPr>
        <p:pic>
          <p:nvPicPr>
            <p:cNvPr id="11" name="Imagen 10">
              <a:extLst>
                <a:ext uri="{FF2B5EF4-FFF2-40B4-BE49-F238E27FC236}">
                  <a16:creationId xmlns:a16="http://schemas.microsoft.com/office/drawing/2014/main" id="{7F8989CF-95A5-E8FA-49CC-E2B7478E69F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8208"/>
            <a:stretch/>
          </p:blipFill>
          <p:spPr>
            <a:xfrm>
              <a:off x="10572874" y="3947718"/>
              <a:ext cx="1424573" cy="2323390"/>
            </a:xfrm>
            <a:prstGeom prst="rect">
              <a:avLst/>
            </a:prstGeom>
          </p:spPr>
        </p:pic>
        <p:pic>
          <p:nvPicPr>
            <p:cNvPr id="12" name="Imagen 11">
              <a:extLst>
                <a:ext uri="{FF2B5EF4-FFF2-40B4-BE49-F238E27FC236}">
                  <a16:creationId xmlns:a16="http://schemas.microsoft.com/office/drawing/2014/main" id="{3846CBDA-EEB5-E5CB-2FF5-5D6688D76C10}"/>
                </a:ext>
              </a:extLst>
            </p:cNvPr>
            <p:cNvPicPr>
              <a:picLocks noChangeAspect="1"/>
            </p:cNvPicPr>
            <p:nvPr/>
          </p:nvPicPr>
          <p:blipFill>
            <a:blip r:embed="rId6"/>
            <a:stretch>
              <a:fillRect/>
            </a:stretch>
          </p:blipFill>
          <p:spPr>
            <a:xfrm>
              <a:off x="7715138" y="3947718"/>
              <a:ext cx="1116039" cy="2323391"/>
            </a:xfrm>
            <a:prstGeom prst="rect">
              <a:avLst/>
            </a:prstGeom>
          </p:spPr>
        </p:pic>
        <p:sp>
          <p:nvSpPr>
            <p:cNvPr id="14" name="CuadroTexto 13">
              <a:extLst>
                <a:ext uri="{FF2B5EF4-FFF2-40B4-BE49-F238E27FC236}">
                  <a16:creationId xmlns:a16="http://schemas.microsoft.com/office/drawing/2014/main" id="{3C11971A-ACD7-CDA1-9AAF-88394321EE49}"/>
                </a:ext>
              </a:extLst>
            </p:cNvPr>
            <p:cNvSpPr txBox="1"/>
            <p:nvPr/>
          </p:nvSpPr>
          <p:spPr>
            <a:xfrm>
              <a:off x="8831177" y="3878306"/>
              <a:ext cx="1679969" cy="2462213"/>
            </a:xfrm>
            <a:prstGeom prst="rect">
              <a:avLst/>
            </a:prstGeom>
            <a:noFill/>
          </p:spPr>
          <p:txBody>
            <a:bodyPr wrap="square">
              <a:spAutoFit/>
            </a:bodyPr>
            <a:lstStyle/>
            <a:p>
              <a:pPr algn="ctr"/>
              <a:r>
                <a:rPr lang="de-DE" sz="1400" b="1" dirty="0"/>
                <a:t>Die Statue </a:t>
              </a:r>
              <a:br>
                <a:rPr lang="de-DE" sz="1400" b="1" dirty="0"/>
              </a:br>
              <a:r>
                <a:rPr lang="de-DE" sz="1400" b="1" dirty="0"/>
                <a:t>des römischen Götzen Jupiter </a:t>
              </a:r>
              <a:br>
                <a:rPr lang="de-DE" sz="1400" b="1" dirty="0"/>
              </a:br>
              <a:r>
                <a:rPr lang="de-DE" sz="1400" b="1" dirty="0"/>
                <a:t>auf dem Kapitolshügel </a:t>
              </a:r>
              <a:br>
                <a:rPr lang="de-DE" sz="1400" b="1" dirty="0"/>
              </a:br>
              <a:r>
                <a:rPr lang="de-DE" sz="1400" b="1" dirty="0"/>
                <a:t>in Rom wurde wiederverwendet und umfunktioniert </a:t>
              </a:r>
              <a:br>
                <a:rPr lang="de-DE" sz="1400" b="1" dirty="0"/>
              </a:br>
              <a:r>
                <a:rPr lang="de-DE" sz="1400" b="1" dirty="0"/>
                <a:t>in die Statue des „Heiligen Petrus“.</a:t>
              </a:r>
            </a:p>
          </p:txBody>
        </p:sp>
      </p:grpSp>
      <p:pic>
        <p:nvPicPr>
          <p:cNvPr id="27" name="Imagen 26" descr="Moneda de metal con letras&#10;&#10;Descripción generada automáticamente con confianza baja">
            <a:extLst>
              <a:ext uri="{FF2B5EF4-FFF2-40B4-BE49-F238E27FC236}">
                <a16:creationId xmlns:a16="http://schemas.microsoft.com/office/drawing/2014/main" id="{27478AEF-73E4-DD8A-EDFF-40CA78EE052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12229" y="4460311"/>
            <a:ext cx="1679969" cy="1682277"/>
          </a:xfrm>
          <a:prstGeom prst="rect">
            <a:avLst/>
          </a:prstGeom>
          <a:effectLst>
            <a:outerShdw blurRad="50800" dist="38100" dir="2700000" algn="tl" rotWithShape="0">
              <a:prstClr val="black">
                <a:alpha val="40000"/>
              </a:prstClr>
            </a:outerShdw>
          </a:effectLst>
        </p:spPr>
      </p:pic>
      <p:pic>
        <p:nvPicPr>
          <p:cNvPr id="29" name="Imagen 28" descr="Logotipo&#10;&#10;Descripción generada automáticamente">
            <a:extLst>
              <a:ext uri="{FF2B5EF4-FFF2-40B4-BE49-F238E27FC236}">
                <a16:creationId xmlns:a16="http://schemas.microsoft.com/office/drawing/2014/main" id="{BCFB1248-0596-AAA8-5C77-E236C4920C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6547" y="4460311"/>
            <a:ext cx="1739800" cy="1673204"/>
          </a:xfrm>
          <a:prstGeom prst="rect">
            <a:avLst/>
          </a:prstGeom>
          <a:effectLst>
            <a:outerShdw blurRad="50800" dist="38100" dir="2700000" algn="tl" rotWithShape="0">
              <a:prstClr val="black">
                <a:alpha val="40000"/>
              </a:prstClr>
            </a:outerShdw>
          </a:effectLst>
        </p:spPr>
      </p:pic>
      <p:sp>
        <p:nvSpPr>
          <p:cNvPr id="31" name="CuadroTexto 30">
            <a:extLst>
              <a:ext uri="{FF2B5EF4-FFF2-40B4-BE49-F238E27FC236}">
                <a16:creationId xmlns:a16="http://schemas.microsoft.com/office/drawing/2014/main" id="{404F1208-4AAF-33A9-568F-D178CA39CA0B}"/>
              </a:ext>
            </a:extLst>
          </p:cNvPr>
          <p:cNvSpPr txBox="1"/>
          <p:nvPr/>
        </p:nvSpPr>
        <p:spPr>
          <a:xfrm>
            <a:off x="0" y="6198008"/>
            <a:ext cx="12192000" cy="615553"/>
          </a:xfrm>
          <a:prstGeom prst="rect">
            <a:avLst/>
          </a:prstGeom>
          <a:noFill/>
        </p:spPr>
        <p:txBody>
          <a:bodyPr wrap="square">
            <a:spAutoFit/>
          </a:bodyPr>
          <a:lstStyle/>
          <a:p>
            <a:r>
              <a:rPr lang="de-DE" sz="1700" b="1" dirty="0">
                <a:solidFill>
                  <a:schemeClr val="bg1"/>
                </a:solidFill>
                <a:effectLst>
                  <a:glow rad="127000">
                    <a:srgbClr val="3A5782"/>
                  </a:glow>
                  <a:outerShdw blurRad="38100" dist="38100" dir="2700000" algn="tl">
                    <a:srgbClr val="000000">
                      <a:alpha val="43137"/>
                    </a:srgbClr>
                  </a:outerShdw>
                </a:effectLst>
              </a:rPr>
              <a:t>Wie Paulus prophezeite, wurden diese Irrtümer angenommen und werden bis zum Ende bei denen bleiben, die die Wahrheit nicht erkennen wollen (2. Thess. 2:7-12). Die letzte Schlacht wird auf dem Kompromiss mit dem Sabbat basieren.</a:t>
            </a:r>
          </a:p>
        </p:txBody>
      </p:sp>
    </p:spTree>
    <p:extLst>
      <p:ext uri="{BB962C8B-B14F-4D97-AF65-F5344CB8AC3E}">
        <p14:creationId xmlns:p14="http://schemas.microsoft.com/office/powerpoint/2010/main" val="2899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wipe(left)">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1000" fill="hold"/>
                                        <p:tgtEl>
                                          <p:spTgt spid="29"/>
                                        </p:tgtEl>
                                        <p:attrNameLst>
                                          <p:attrName>ppt_w</p:attrName>
                                        </p:attrNameLst>
                                      </p:cBhvr>
                                      <p:tavLst>
                                        <p:tav tm="0">
                                          <p:val>
                                            <p:fltVal val="0"/>
                                          </p:val>
                                        </p:tav>
                                        <p:tav tm="100000">
                                          <p:val>
                                            <p:strVal val="#ppt_w"/>
                                          </p:val>
                                        </p:tav>
                                      </p:tavLst>
                                    </p:anim>
                                    <p:anim calcmode="lin" valueType="num">
                                      <p:cBhvr>
                                        <p:cTn id="54" dur="1000" fill="hold"/>
                                        <p:tgtEl>
                                          <p:spTgt spid="29"/>
                                        </p:tgtEl>
                                        <p:attrNameLst>
                                          <p:attrName>ppt_h</p:attrName>
                                        </p:attrNameLst>
                                      </p:cBhvr>
                                      <p:tavLst>
                                        <p:tav tm="0">
                                          <p:val>
                                            <p:fltVal val="0"/>
                                          </p:val>
                                        </p:tav>
                                        <p:tav tm="100000">
                                          <p:val>
                                            <p:strVal val="#ppt_h"/>
                                          </p:val>
                                        </p:tav>
                                      </p:tavLst>
                                    </p:anim>
                                    <p:anim calcmode="lin" valueType="num">
                                      <p:cBhvr>
                                        <p:cTn id="55" dur="1000" fill="hold"/>
                                        <p:tgtEl>
                                          <p:spTgt spid="29"/>
                                        </p:tgtEl>
                                        <p:attrNameLst>
                                          <p:attrName>style.rotation</p:attrName>
                                        </p:attrNameLst>
                                      </p:cBhvr>
                                      <p:tavLst>
                                        <p:tav tm="0">
                                          <p:val>
                                            <p:fltVal val="90"/>
                                          </p:val>
                                        </p:tav>
                                        <p:tav tm="100000">
                                          <p:val>
                                            <p:fltVal val="0"/>
                                          </p:val>
                                        </p:tav>
                                      </p:tavLst>
                                    </p:anim>
                                    <p:animEffect transition="in" filter="fade">
                                      <p:cBhvr>
                                        <p:cTn id="56" dur="1000"/>
                                        <p:tgtEl>
                                          <p:spTgt spid="29"/>
                                        </p:tgtEl>
                                      </p:cBhvr>
                                    </p:animEffect>
                                  </p:childTnLst>
                                </p:cTn>
                              </p:par>
                              <p:par>
                                <p:cTn id="57" presetID="3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fltVal val="0"/>
                                          </p:val>
                                        </p:tav>
                                        <p:tav tm="100000">
                                          <p:val>
                                            <p:strVal val="#ppt_w"/>
                                          </p:val>
                                        </p:tav>
                                      </p:tavLst>
                                    </p:anim>
                                    <p:anim calcmode="lin" valueType="num">
                                      <p:cBhvr>
                                        <p:cTn id="60" dur="1000" fill="hold"/>
                                        <p:tgtEl>
                                          <p:spTgt spid="27"/>
                                        </p:tgtEl>
                                        <p:attrNameLst>
                                          <p:attrName>ppt_h</p:attrName>
                                        </p:attrNameLst>
                                      </p:cBhvr>
                                      <p:tavLst>
                                        <p:tav tm="0">
                                          <p:val>
                                            <p:fltVal val="0"/>
                                          </p:val>
                                        </p:tav>
                                        <p:tav tm="100000">
                                          <p:val>
                                            <p:strVal val="#ppt_h"/>
                                          </p:val>
                                        </p:tav>
                                      </p:tavLst>
                                    </p:anim>
                                    <p:anim calcmode="lin" valueType="num">
                                      <p:cBhvr>
                                        <p:cTn id="61" dur="1000" fill="hold"/>
                                        <p:tgtEl>
                                          <p:spTgt spid="27"/>
                                        </p:tgtEl>
                                        <p:attrNameLst>
                                          <p:attrName>style.rotation</p:attrName>
                                        </p:attrNameLst>
                                      </p:cBhvr>
                                      <p:tavLst>
                                        <p:tav tm="0">
                                          <p:val>
                                            <p:fltVal val="90"/>
                                          </p:val>
                                        </p:tav>
                                        <p:tav tm="100000">
                                          <p:val>
                                            <p:fltVal val="0"/>
                                          </p:val>
                                        </p:tav>
                                      </p:tavLst>
                                    </p:anim>
                                    <p:animEffect transition="in" filter="fade">
                                      <p:cBhvr>
                                        <p:cTn id="62" dur="1000"/>
                                        <p:tgtEl>
                                          <p:spTgt spid="27"/>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BC3E82-9916-6BBB-A8F7-D338B28A7E4A}"/>
              </a:ext>
            </a:extLst>
          </p:cNvPr>
          <p:cNvSpPr txBox="1"/>
          <p:nvPr/>
        </p:nvSpPr>
        <p:spPr>
          <a:xfrm>
            <a:off x="1456623" y="2459504"/>
            <a:ext cx="9278754" cy="1938992"/>
          </a:xfrm>
          <a:prstGeom prst="rect">
            <a:avLst/>
          </a:prstGeom>
          <a:noFill/>
        </p:spPr>
        <p:txBody>
          <a:bodyPr wrap="square">
            <a:spAutoFit/>
          </a:bodyPr>
          <a:lstStyle/>
          <a:p>
            <a:pPr algn="ctr"/>
            <a:r>
              <a:rPr lang="de-DE" sz="6000" b="1" dirty="0">
                <a:ln w="6600">
                  <a:solidFill>
                    <a:srgbClr val="5E2F0C"/>
                  </a:solidFill>
                  <a:prstDash val="solid"/>
                </a:ln>
                <a:solidFill>
                  <a:srgbClr val="FFFFFF"/>
                </a:solidFill>
                <a:effectLst>
                  <a:outerShdw dist="50800" dir="2700000" algn="tl" rotWithShape="0">
                    <a:srgbClr val="5E2F0C"/>
                  </a:outerShdw>
                </a:effectLst>
              </a:rPr>
              <a:t>DER KAMPF UM DAS WORT GOTTES</a:t>
            </a:r>
          </a:p>
        </p:txBody>
      </p:sp>
    </p:spTree>
    <p:extLst>
      <p:ext uri="{BB962C8B-B14F-4D97-AF65-F5344CB8AC3E}">
        <p14:creationId xmlns:p14="http://schemas.microsoft.com/office/powerpoint/2010/main" val="7213964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2730-4EC0-0B73-62D7-CE9E84A03580}"/>
              </a:ext>
            </a:extLst>
          </p:cNvPr>
          <p:cNvSpPr txBox="1"/>
          <p:nvPr/>
        </p:nvSpPr>
        <p:spPr>
          <a:xfrm>
            <a:off x="0" y="-48640"/>
            <a:ext cx="12191999" cy="769441"/>
          </a:xfrm>
          <a:prstGeom prst="rect">
            <a:avLst/>
          </a:prstGeom>
          <a:noFill/>
        </p:spPr>
        <p:txBody>
          <a:bodyPr wrap="square">
            <a:spAutoFit/>
          </a:bodyPr>
          <a:lstStyle/>
          <a:p>
            <a:pPr algn="ctr"/>
            <a:r>
              <a:rPr lang="es-ES" sz="4400" b="1" spc="30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SICHERHEIT</a:t>
            </a: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 IN DER </a:t>
            </a:r>
            <a:r>
              <a:rPr lang="es-ES" sz="4400" b="1" spc="30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rPr>
              <a:t>BIBEL</a:t>
            </a:r>
            <a:endPar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50800">
                  <a:schemeClr val="accent5">
                    <a:lumMod val="75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397A000E-1BF8-12E2-E540-35B12EC1BDC5}"/>
              </a:ext>
            </a:extLst>
          </p:cNvPr>
          <p:cNvSpPr txBox="1"/>
          <p:nvPr/>
        </p:nvSpPr>
        <p:spPr>
          <a:xfrm>
            <a:off x="2034987" y="638565"/>
            <a:ext cx="8122024" cy="369332"/>
          </a:xfrm>
          <a:prstGeom prst="rect">
            <a:avLst/>
          </a:prstGeom>
          <a:noFill/>
        </p:spPr>
        <p:txBody>
          <a:bodyPr wrap="square">
            <a:spAutoFit/>
          </a:bodyPr>
          <a:lstStyle/>
          <a:p>
            <a:pPr algn="ctr"/>
            <a:r>
              <a:rPr lang="de-DE" b="1" dirty="0">
                <a:solidFill>
                  <a:schemeClr val="accent5">
                    <a:lumMod val="75000"/>
                  </a:schemeClr>
                </a:solidFill>
                <a:latin typeface="Comic Sans MS" panose="030F0702030302020204" pitchFamily="66" charset="0"/>
              </a:rPr>
              <a:t>„Heilige sie in der Wahrheit! Dein Wort ist die Wahrheit!“</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a:t>
            </a:r>
            <a:r>
              <a:rPr lang="es-ES" sz="1400" b="1" dirty="0" err="1">
                <a:solidFill>
                  <a:schemeClr val="accent5">
                    <a:lumMod val="75000"/>
                  </a:schemeClr>
                </a:solidFill>
                <a:latin typeface="Comic Sans MS" panose="030F0702030302020204" pitchFamily="66" charset="0"/>
              </a:rPr>
              <a:t>Joh</a:t>
            </a:r>
            <a:r>
              <a:rPr lang="es-ES" sz="1400" b="1" dirty="0">
                <a:solidFill>
                  <a:schemeClr val="accent5">
                    <a:lumMod val="75000"/>
                  </a:schemeClr>
                </a:solidFill>
                <a:latin typeface="Comic Sans MS" panose="030F0702030302020204" pitchFamily="66" charset="0"/>
              </a:rPr>
              <a:t> 17:17)</a:t>
            </a:r>
          </a:p>
        </p:txBody>
      </p:sp>
      <p:sp>
        <p:nvSpPr>
          <p:cNvPr id="6" name="CuadroTexto 5">
            <a:extLst>
              <a:ext uri="{FF2B5EF4-FFF2-40B4-BE49-F238E27FC236}">
                <a16:creationId xmlns:a16="http://schemas.microsoft.com/office/drawing/2014/main" id="{1EB2B3A2-14F9-E210-8322-F54E11D9755C}"/>
              </a:ext>
            </a:extLst>
          </p:cNvPr>
          <p:cNvSpPr txBox="1"/>
          <p:nvPr/>
        </p:nvSpPr>
        <p:spPr>
          <a:xfrm>
            <a:off x="4942958" y="1060900"/>
            <a:ext cx="7249041" cy="646331"/>
          </a:xfrm>
          <a:prstGeom prst="rect">
            <a:avLst/>
          </a:prstGeom>
          <a:noFill/>
        </p:spPr>
        <p:txBody>
          <a:bodyPr wrap="square" rtlCol="0">
            <a:spAutoFit/>
          </a:bodyPr>
          <a:lstStyle/>
          <a:p>
            <a:pPr>
              <a:spcBef>
                <a:spcPts val="600"/>
              </a:spcBef>
            </a:pPr>
            <a:r>
              <a:rPr lang="de-DE" b="1" dirty="0"/>
              <a:t>Die Bibel ist die unfehlbare Offenbarung von Gottes Willen. Sie stellt den Plan des Himmels für die Erlösung der Menschheit dar.</a:t>
            </a:r>
          </a:p>
        </p:txBody>
      </p:sp>
      <p:pic>
        <p:nvPicPr>
          <p:cNvPr id="8" name="Imagen 7" descr="Imagen que contiene persona, hombre, montar a caballo, sostener&#10;&#10;Descripción generada automáticamente">
            <a:extLst>
              <a:ext uri="{FF2B5EF4-FFF2-40B4-BE49-F238E27FC236}">
                <a16:creationId xmlns:a16="http://schemas.microsoft.com/office/drawing/2014/main" id="{A6E4EBBD-6361-C448-09FE-714A2D1AFC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5638" y="3926419"/>
            <a:ext cx="2732829" cy="2815348"/>
          </a:xfrm>
          <a:prstGeom prst="rect">
            <a:avLst/>
          </a:prstGeom>
          <a:ln w="57150" cap="rnd">
            <a:solidFill>
              <a:srgbClr val="FF2D82"/>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interior, persona, hombre, tabla&#10;&#10;Descripción generada automáticamente">
            <a:extLst>
              <a:ext uri="{FF2B5EF4-FFF2-40B4-BE49-F238E27FC236}">
                <a16:creationId xmlns:a16="http://schemas.microsoft.com/office/drawing/2014/main" id="{C89B0FB7-3174-B6EB-A430-50F69147AD7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222" y="1085995"/>
            <a:ext cx="4630810" cy="3741851"/>
          </a:xfrm>
          <a:prstGeom prst="roundRect">
            <a:avLst>
              <a:gd name="adj" fmla="val 11111"/>
            </a:avLst>
          </a:prstGeom>
          <a:ln w="190500" cap="rnd">
            <a:solidFill>
              <a:schemeClr val="accent5">
                <a:lumMod val="75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CuadroTexto 11">
            <a:extLst>
              <a:ext uri="{FF2B5EF4-FFF2-40B4-BE49-F238E27FC236}">
                <a16:creationId xmlns:a16="http://schemas.microsoft.com/office/drawing/2014/main" id="{B4B6EC1E-BC78-6CD0-ED63-05E78621464A}"/>
              </a:ext>
            </a:extLst>
          </p:cNvPr>
          <p:cNvSpPr txBox="1"/>
          <p:nvPr/>
        </p:nvSpPr>
        <p:spPr>
          <a:xfrm>
            <a:off x="197222" y="4957480"/>
            <a:ext cx="5128532" cy="1754326"/>
          </a:xfrm>
          <a:prstGeom prst="rect">
            <a:avLst/>
          </a:prstGeom>
          <a:noFill/>
        </p:spPr>
        <p:txBody>
          <a:bodyPr wrap="square">
            <a:spAutoFit/>
          </a:bodyPr>
          <a:lstStyle/>
          <a:p>
            <a:pPr>
              <a:spcBef>
                <a:spcPts val="600"/>
              </a:spcBef>
            </a:pPr>
            <a:r>
              <a:rPr lang="de-DE" b="1" dirty="0"/>
              <a:t>Wenn wir einen Teil davon ablehnen (z. B. den Schöpfungsbericht in 1. Mose, Kap. 1 und 2), könnten wir auch alle anderen Lehren ablehnen, die sie uns vermittelt. Welche Gewissheit könnten wir dann haben, um dem Rest der Bibel zu vertrauen?</a:t>
            </a:r>
          </a:p>
        </p:txBody>
      </p:sp>
      <p:sp>
        <p:nvSpPr>
          <p:cNvPr id="14" name="CuadroTexto 13">
            <a:extLst>
              <a:ext uri="{FF2B5EF4-FFF2-40B4-BE49-F238E27FC236}">
                <a16:creationId xmlns:a16="http://schemas.microsoft.com/office/drawing/2014/main" id="{4D3AFA8C-7AA1-5A3B-4734-7AD105324A56}"/>
              </a:ext>
            </a:extLst>
          </p:cNvPr>
          <p:cNvSpPr txBox="1"/>
          <p:nvPr/>
        </p:nvSpPr>
        <p:spPr>
          <a:xfrm>
            <a:off x="8223861" y="4060793"/>
            <a:ext cx="3882794" cy="1015663"/>
          </a:xfrm>
          <a:custGeom>
            <a:avLst/>
            <a:gdLst>
              <a:gd name="connsiteX0" fmla="*/ 0 w 3882794"/>
              <a:gd name="connsiteY0" fmla="*/ 0 h 1015663"/>
              <a:gd name="connsiteX1" fmla="*/ 438201 w 3882794"/>
              <a:gd name="connsiteY1" fmla="*/ 0 h 1015663"/>
              <a:gd name="connsiteX2" fmla="*/ 992886 w 3882794"/>
              <a:gd name="connsiteY2" fmla="*/ 0 h 1015663"/>
              <a:gd name="connsiteX3" fmla="*/ 1508743 w 3882794"/>
              <a:gd name="connsiteY3" fmla="*/ 0 h 1015663"/>
              <a:gd name="connsiteX4" fmla="*/ 1946944 w 3882794"/>
              <a:gd name="connsiteY4" fmla="*/ 0 h 1015663"/>
              <a:gd name="connsiteX5" fmla="*/ 2423973 w 3882794"/>
              <a:gd name="connsiteY5" fmla="*/ 0 h 1015663"/>
              <a:gd name="connsiteX6" fmla="*/ 2939830 w 3882794"/>
              <a:gd name="connsiteY6" fmla="*/ 0 h 1015663"/>
              <a:gd name="connsiteX7" fmla="*/ 3882794 w 3882794"/>
              <a:gd name="connsiteY7" fmla="*/ 0 h 1015663"/>
              <a:gd name="connsiteX8" fmla="*/ 3882794 w 3882794"/>
              <a:gd name="connsiteY8" fmla="*/ 528145 h 1015663"/>
              <a:gd name="connsiteX9" fmla="*/ 3882794 w 3882794"/>
              <a:gd name="connsiteY9" fmla="*/ 1015663 h 1015663"/>
              <a:gd name="connsiteX10" fmla="*/ 3289281 w 3882794"/>
              <a:gd name="connsiteY10" fmla="*/ 1015663 h 1015663"/>
              <a:gd name="connsiteX11" fmla="*/ 2812252 w 3882794"/>
              <a:gd name="connsiteY11" fmla="*/ 1015663 h 1015663"/>
              <a:gd name="connsiteX12" fmla="*/ 2374051 w 3882794"/>
              <a:gd name="connsiteY12" fmla="*/ 1015663 h 1015663"/>
              <a:gd name="connsiteX13" fmla="*/ 1780538 w 3882794"/>
              <a:gd name="connsiteY13" fmla="*/ 1015663 h 1015663"/>
              <a:gd name="connsiteX14" fmla="*/ 1225854 w 3882794"/>
              <a:gd name="connsiteY14" fmla="*/ 1015663 h 1015663"/>
              <a:gd name="connsiteX15" fmla="*/ 632341 w 3882794"/>
              <a:gd name="connsiteY15" fmla="*/ 1015663 h 1015663"/>
              <a:gd name="connsiteX16" fmla="*/ 0 w 3882794"/>
              <a:gd name="connsiteY16" fmla="*/ 1015663 h 1015663"/>
              <a:gd name="connsiteX17" fmla="*/ 0 w 3882794"/>
              <a:gd name="connsiteY17" fmla="*/ 487518 h 1015663"/>
              <a:gd name="connsiteX18" fmla="*/ 0 w 3882794"/>
              <a:gd name="connsiteY18" fmla="*/ 0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82794" h="1015663" fill="none" extrusionOk="0">
                <a:moveTo>
                  <a:pt x="0" y="0"/>
                </a:moveTo>
                <a:cubicBezTo>
                  <a:pt x="203903" y="-32593"/>
                  <a:pt x="289927" y="21384"/>
                  <a:pt x="438201" y="0"/>
                </a:cubicBezTo>
                <a:cubicBezTo>
                  <a:pt x="586475" y="-21384"/>
                  <a:pt x="860243" y="48550"/>
                  <a:pt x="992886" y="0"/>
                </a:cubicBezTo>
                <a:cubicBezTo>
                  <a:pt x="1125530" y="-48550"/>
                  <a:pt x="1372768" y="10997"/>
                  <a:pt x="1508743" y="0"/>
                </a:cubicBezTo>
                <a:cubicBezTo>
                  <a:pt x="1644718" y="-10997"/>
                  <a:pt x="1758826" y="16479"/>
                  <a:pt x="1946944" y="0"/>
                </a:cubicBezTo>
                <a:cubicBezTo>
                  <a:pt x="2135062" y="-16479"/>
                  <a:pt x="2316329" y="12093"/>
                  <a:pt x="2423973" y="0"/>
                </a:cubicBezTo>
                <a:cubicBezTo>
                  <a:pt x="2531617" y="-12093"/>
                  <a:pt x="2830640" y="24158"/>
                  <a:pt x="2939830" y="0"/>
                </a:cubicBezTo>
                <a:cubicBezTo>
                  <a:pt x="3049020" y="-24158"/>
                  <a:pt x="3578128" y="96035"/>
                  <a:pt x="3882794" y="0"/>
                </a:cubicBezTo>
                <a:cubicBezTo>
                  <a:pt x="3935722" y="257693"/>
                  <a:pt x="3861080" y="313789"/>
                  <a:pt x="3882794" y="528145"/>
                </a:cubicBezTo>
                <a:cubicBezTo>
                  <a:pt x="3904508" y="742501"/>
                  <a:pt x="3874824" y="790279"/>
                  <a:pt x="3882794" y="1015663"/>
                </a:cubicBezTo>
                <a:cubicBezTo>
                  <a:pt x="3719307" y="1057971"/>
                  <a:pt x="3445130" y="953801"/>
                  <a:pt x="3289281" y="1015663"/>
                </a:cubicBezTo>
                <a:cubicBezTo>
                  <a:pt x="3133432" y="1077525"/>
                  <a:pt x="3007519" y="1001093"/>
                  <a:pt x="2812252" y="1015663"/>
                </a:cubicBezTo>
                <a:cubicBezTo>
                  <a:pt x="2616985" y="1030233"/>
                  <a:pt x="2585840" y="1007086"/>
                  <a:pt x="2374051" y="1015663"/>
                </a:cubicBezTo>
                <a:cubicBezTo>
                  <a:pt x="2162262" y="1024240"/>
                  <a:pt x="1985044" y="1014051"/>
                  <a:pt x="1780538" y="1015663"/>
                </a:cubicBezTo>
                <a:cubicBezTo>
                  <a:pt x="1576032" y="1017275"/>
                  <a:pt x="1495578" y="957170"/>
                  <a:pt x="1225854" y="1015663"/>
                </a:cubicBezTo>
                <a:cubicBezTo>
                  <a:pt x="956130" y="1074156"/>
                  <a:pt x="757151" y="948870"/>
                  <a:pt x="632341" y="1015663"/>
                </a:cubicBezTo>
                <a:cubicBezTo>
                  <a:pt x="507531" y="1082456"/>
                  <a:pt x="278373" y="1014089"/>
                  <a:pt x="0" y="1015663"/>
                </a:cubicBezTo>
                <a:cubicBezTo>
                  <a:pt x="-8877" y="805326"/>
                  <a:pt x="5590" y="652649"/>
                  <a:pt x="0" y="487518"/>
                </a:cubicBezTo>
                <a:cubicBezTo>
                  <a:pt x="-5590" y="322387"/>
                  <a:pt x="15369" y="227476"/>
                  <a:pt x="0" y="0"/>
                </a:cubicBezTo>
                <a:close/>
              </a:path>
              <a:path w="3882794" h="1015663" stroke="0" extrusionOk="0">
                <a:moveTo>
                  <a:pt x="0" y="0"/>
                </a:moveTo>
                <a:cubicBezTo>
                  <a:pt x="113651" y="-15175"/>
                  <a:pt x="247258" y="16541"/>
                  <a:pt x="477029" y="0"/>
                </a:cubicBezTo>
                <a:cubicBezTo>
                  <a:pt x="706800" y="-16541"/>
                  <a:pt x="855149" y="27873"/>
                  <a:pt x="1109370" y="0"/>
                </a:cubicBezTo>
                <a:cubicBezTo>
                  <a:pt x="1363591" y="-27873"/>
                  <a:pt x="1376045" y="43120"/>
                  <a:pt x="1547571" y="0"/>
                </a:cubicBezTo>
                <a:cubicBezTo>
                  <a:pt x="1719097" y="-43120"/>
                  <a:pt x="1872230" y="28354"/>
                  <a:pt x="2141084" y="0"/>
                </a:cubicBezTo>
                <a:cubicBezTo>
                  <a:pt x="2409938" y="-28354"/>
                  <a:pt x="2455357" y="52819"/>
                  <a:pt x="2695768" y="0"/>
                </a:cubicBezTo>
                <a:cubicBezTo>
                  <a:pt x="2936179" y="-52819"/>
                  <a:pt x="3045217" y="30596"/>
                  <a:pt x="3133969" y="0"/>
                </a:cubicBezTo>
                <a:cubicBezTo>
                  <a:pt x="3222721" y="-30596"/>
                  <a:pt x="3602217" y="16141"/>
                  <a:pt x="3882794" y="0"/>
                </a:cubicBezTo>
                <a:cubicBezTo>
                  <a:pt x="3896808" y="112367"/>
                  <a:pt x="3849777" y="270593"/>
                  <a:pt x="3882794" y="487518"/>
                </a:cubicBezTo>
                <a:cubicBezTo>
                  <a:pt x="3915811" y="704443"/>
                  <a:pt x="3854335" y="811805"/>
                  <a:pt x="3882794" y="1015663"/>
                </a:cubicBezTo>
                <a:cubicBezTo>
                  <a:pt x="3698152" y="1054196"/>
                  <a:pt x="3592820" y="1004926"/>
                  <a:pt x="3444593" y="1015663"/>
                </a:cubicBezTo>
                <a:cubicBezTo>
                  <a:pt x="3296366" y="1026400"/>
                  <a:pt x="2987962" y="951565"/>
                  <a:pt x="2812252" y="1015663"/>
                </a:cubicBezTo>
                <a:cubicBezTo>
                  <a:pt x="2636542" y="1079761"/>
                  <a:pt x="2404836" y="958817"/>
                  <a:pt x="2218739" y="1015663"/>
                </a:cubicBezTo>
                <a:cubicBezTo>
                  <a:pt x="2032642" y="1072509"/>
                  <a:pt x="1877230" y="996686"/>
                  <a:pt x="1741710" y="1015663"/>
                </a:cubicBezTo>
                <a:cubicBezTo>
                  <a:pt x="1606190" y="1034640"/>
                  <a:pt x="1381974" y="947573"/>
                  <a:pt x="1109370" y="1015663"/>
                </a:cubicBezTo>
                <a:cubicBezTo>
                  <a:pt x="836766" y="1083753"/>
                  <a:pt x="863329" y="966772"/>
                  <a:pt x="671169" y="1015663"/>
                </a:cubicBezTo>
                <a:cubicBezTo>
                  <a:pt x="479009" y="1064554"/>
                  <a:pt x="185361" y="977454"/>
                  <a:pt x="0" y="1015663"/>
                </a:cubicBezTo>
                <a:cubicBezTo>
                  <a:pt x="-26701" y="782707"/>
                  <a:pt x="7318" y="633896"/>
                  <a:pt x="0" y="487518"/>
                </a:cubicBezTo>
                <a:cubicBezTo>
                  <a:pt x="-7318" y="341140"/>
                  <a:pt x="42433" y="155961"/>
                  <a:pt x="0" y="0"/>
                </a:cubicBezTo>
                <a:close/>
              </a:path>
            </a:pathLst>
          </a:custGeom>
          <a:solidFill>
            <a:schemeClr val="accent6">
              <a:lumMod val="20000"/>
              <a:lumOff val="80000"/>
            </a:schemeClr>
          </a:solidFill>
          <a:ln w="38100">
            <a:solidFill>
              <a:schemeClr val="accent6">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de-DE" sz="2000" b="1" dirty="0">
                <a:solidFill>
                  <a:schemeClr val="accent6">
                    <a:lumMod val="50000"/>
                  </a:schemeClr>
                </a:solidFill>
              </a:rPr>
              <a:t>„Dein Wort ist meines Fußes Leuchte und ein LICHT auf meinem Weg“</a:t>
            </a:r>
            <a:r>
              <a:rPr lang="es-ES" sz="2000" b="1" dirty="0">
                <a:solidFill>
                  <a:schemeClr val="accent6">
                    <a:lumMod val="50000"/>
                  </a:schemeClr>
                </a:solidFill>
              </a:rPr>
              <a:t> </a:t>
            </a:r>
            <a:r>
              <a:rPr lang="es-ES" b="1" dirty="0">
                <a:solidFill>
                  <a:schemeClr val="accent6">
                    <a:lumMod val="50000"/>
                  </a:schemeClr>
                </a:solidFill>
              </a:rPr>
              <a:t>(</a:t>
            </a:r>
            <a:r>
              <a:rPr lang="es-ES" b="1" dirty="0" err="1">
                <a:solidFill>
                  <a:schemeClr val="accent6">
                    <a:lumMod val="50000"/>
                  </a:schemeClr>
                </a:solidFill>
              </a:rPr>
              <a:t>Ps</a:t>
            </a:r>
            <a:r>
              <a:rPr lang="es-ES" b="1" dirty="0">
                <a:solidFill>
                  <a:schemeClr val="accent6">
                    <a:lumMod val="50000"/>
                  </a:schemeClr>
                </a:solidFill>
              </a:rPr>
              <a:t>. 119:105)</a:t>
            </a:r>
          </a:p>
        </p:txBody>
      </p:sp>
      <p:sp>
        <p:nvSpPr>
          <p:cNvPr id="2" name="CuadroTexto 1">
            <a:extLst>
              <a:ext uri="{FF2B5EF4-FFF2-40B4-BE49-F238E27FC236}">
                <a16:creationId xmlns:a16="http://schemas.microsoft.com/office/drawing/2014/main" id="{99847F1A-9664-1EE0-078D-A262FB477A80}"/>
              </a:ext>
            </a:extLst>
          </p:cNvPr>
          <p:cNvSpPr txBox="1"/>
          <p:nvPr/>
        </p:nvSpPr>
        <p:spPr>
          <a:xfrm>
            <a:off x="8223861" y="5257652"/>
            <a:ext cx="3882794" cy="1292662"/>
          </a:xfrm>
          <a:custGeom>
            <a:avLst/>
            <a:gdLst>
              <a:gd name="connsiteX0" fmla="*/ 0 w 3882794"/>
              <a:gd name="connsiteY0" fmla="*/ 0 h 1292662"/>
              <a:gd name="connsiteX1" fmla="*/ 593513 w 3882794"/>
              <a:gd name="connsiteY1" fmla="*/ 0 h 1292662"/>
              <a:gd name="connsiteX2" fmla="*/ 1031714 w 3882794"/>
              <a:gd name="connsiteY2" fmla="*/ 0 h 1292662"/>
              <a:gd name="connsiteX3" fmla="*/ 1508743 w 3882794"/>
              <a:gd name="connsiteY3" fmla="*/ 0 h 1292662"/>
              <a:gd name="connsiteX4" fmla="*/ 2024600 w 3882794"/>
              <a:gd name="connsiteY4" fmla="*/ 0 h 1292662"/>
              <a:gd name="connsiteX5" fmla="*/ 2618113 w 3882794"/>
              <a:gd name="connsiteY5" fmla="*/ 0 h 1292662"/>
              <a:gd name="connsiteX6" fmla="*/ 3250453 w 3882794"/>
              <a:gd name="connsiteY6" fmla="*/ 0 h 1292662"/>
              <a:gd name="connsiteX7" fmla="*/ 3882794 w 3882794"/>
              <a:gd name="connsiteY7" fmla="*/ 0 h 1292662"/>
              <a:gd name="connsiteX8" fmla="*/ 3882794 w 3882794"/>
              <a:gd name="connsiteY8" fmla="*/ 405034 h 1292662"/>
              <a:gd name="connsiteX9" fmla="*/ 3882794 w 3882794"/>
              <a:gd name="connsiteY9" fmla="*/ 861775 h 1292662"/>
              <a:gd name="connsiteX10" fmla="*/ 3882794 w 3882794"/>
              <a:gd name="connsiteY10" fmla="*/ 1292662 h 1292662"/>
              <a:gd name="connsiteX11" fmla="*/ 3328109 w 3882794"/>
              <a:gd name="connsiteY11" fmla="*/ 1292662 h 1292662"/>
              <a:gd name="connsiteX12" fmla="*/ 2773424 w 3882794"/>
              <a:gd name="connsiteY12" fmla="*/ 1292662 h 1292662"/>
              <a:gd name="connsiteX13" fmla="*/ 2179911 w 3882794"/>
              <a:gd name="connsiteY13" fmla="*/ 1292662 h 1292662"/>
              <a:gd name="connsiteX14" fmla="*/ 1586399 w 3882794"/>
              <a:gd name="connsiteY14" fmla="*/ 1292662 h 1292662"/>
              <a:gd name="connsiteX15" fmla="*/ 954058 w 3882794"/>
              <a:gd name="connsiteY15" fmla="*/ 1292662 h 1292662"/>
              <a:gd name="connsiteX16" fmla="*/ 0 w 3882794"/>
              <a:gd name="connsiteY16" fmla="*/ 1292662 h 1292662"/>
              <a:gd name="connsiteX17" fmla="*/ 0 w 3882794"/>
              <a:gd name="connsiteY17" fmla="*/ 887628 h 1292662"/>
              <a:gd name="connsiteX18" fmla="*/ 0 w 3882794"/>
              <a:gd name="connsiteY18" fmla="*/ 469667 h 1292662"/>
              <a:gd name="connsiteX19" fmla="*/ 0 w 3882794"/>
              <a:gd name="connsiteY19" fmla="*/ 0 h 1292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2794" h="1292662" fill="none" extrusionOk="0">
                <a:moveTo>
                  <a:pt x="0" y="0"/>
                </a:moveTo>
                <a:cubicBezTo>
                  <a:pt x="227841" y="-2143"/>
                  <a:pt x="415728" y="15103"/>
                  <a:pt x="593513" y="0"/>
                </a:cubicBezTo>
                <a:cubicBezTo>
                  <a:pt x="771298" y="-15103"/>
                  <a:pt x="843596" y="16479"/>
                  <a:pt x="1031714" y="0"/>
                </a:cubicBezTo>
                <a:cubicBezTo>
                  <a:pt x="1219832" y="-16479"/>
                  <a:pt x="1401099" y="12093"/>
                  <a:pt x="1508743" y="0"/>
                </a:cubicBezTo>
                <a:cubicBezTo>
                  <a:pt x="1616387" y="-12093"/>
                  <a:pt x="1915410" y="24158"/>
                  <a:pt x="2024600" y="0"/>
                </a:cubicBezTo>
                <a:cubicBezTo>
                  <a:pt x="2133790" y="-24158"/>
                  <a:pt x="2402493" y="67633"/>
                  <a:pt x="2618113" y="0"/>
                </a:cubicBezTo>
                <a:cubicBezTo>
                  <a:pt x="2833733" y="-67633"/>
                  <a:pt x="3099707" y="51037"/>
                  <a:pt x="3250453" y="0"/>
                </a:cubicBezTo>
                <a:cubicBezTo>
                  <a:pt x="3401199" y="-51037"/>
                  <a:pt x="3735679" y="73030"/>
                  <a:pt x="3882794" y="0"/>
                </a:cubicBezTo>
                <a:cubicBezTo>
                  <a:pt x="3902995" y="135737"/>
                  <a:pt x="3879539" y="281221"/>
                  <a:pt x="3882794" y="405034"/>
                </a:cubicBezTo>
                <a:cubicBezTo>
                  <a:pt x="3886049" y="528847"/>
                  <a:pt x="3872712" y="702315"/>
                  <a:pt x="3882794" y="861775"/>
                </a:cubicBezTo>
                <a:cubicBezTo>
                  <a:pt x="3892876" y="1021235"/>
                  <a:pt x="3866415" y="1127023"/>
                  <a:pt x="3882794" y="1292662"/>
                </a:cubicBezTo>
                <a:cubicBezTo>
                  <a:pt x="3660463" y="1303883"/>
                  <a:pt x="3588522" y="1285720"/>
                  <a:pt x="3328109" y="1292662"/>
                </a:cubicBezTo>
                <a:cubicBezTo>
                  <a:pt x="3067696" y="1299604"/>
                  <a:pt x="3044241" y="1238260"/>
                  <a:pt x="2773424" y="1292662"/>
                </a:cubicBezTo>
                <a:cubicBezTo>
                  <a:pt x="2502607" y="1347064"/>
                  <a:pt x="2304721" y="1225869"/>
                  <a:pt x="2179911" y="1292662"/>
                </a:cubicBezTo>
                <a:cubicBezTo>
                  <a:pt x="2055101" y="1359455"/>
                  <a:pt x="1840783" y="1285746"/>
                  <a:pt x="1586399" y="1292662"/>
                </a:cubicBezTo>
                <a:cubicBezTo>
                  <a:pt x="1332015" y="1299578"/>
                  <a:pt x="1175274" y="1223946"/>
                  <a:pt x="954058" y="1292662"/>
                </a:cubicBezTo>
                <a:cubicBezTo>
                  <a:pt x="732842" y="1361378"/>
                  <a:pt x="450814" y="1209410"/>
                  <a:pt x="0" y="1292662"/>
                </a:cubicBezTo>
                <a:cubicBezTo>
                  <a:pt x="-5630" y="1159236"/>
                  <a:pt x="35959" y="1016485"/>
                  <a:pt x="0" y="887628"/>
                </a:cubicBezTo>
                <a:cubicBezTo>
                  <a:pt x="-35959" y="758771"/>
                  <a:pt x="38825" y="568374"/>
                  <a:pt x="0" y="469667"/>
                </a:cubicBezTo>
                <a:cubicBezTo>
                  <a:pt x="-38825" y="370960"/>
                  <a:pt x="23131" y="163735"/>
                  <a:pt x="0" y="0"/>
                </a:cubicBezTo>
                <a:close/>
              </a:path>
              <a:path w="3882794" h="1292662" stroke="0" extrusionOk="0">
                <a:moveTo>
                  <a:pt x="0" y="0"/>
                </a:moveTo>
                <a:cubicBezTo>
                  <a:pt x="113651" y="-15175"/>
                  <a:pt x="247258" y="16541"/>
                  <a:pt x="477029" y="0"/>
                </a:cubicBezTo>
                <a:cubicBezTo>
                  <a:pt x="706800" y="-16541"/>
                  <a:pt x="855149" y="27873"/>
                  <a:pt x="1109370" y="0"/>
                </a:cubicBezTo>
                <a:cubicBezTo>
                  <a:pt x="1363591" y="-27873"/>
                  <a:pt x="1376045" y="43120"/>
                  <a:pt x="1547571" y="0"/>
                </a:cubicBezTo>
                <a:cubicBezTo>
                  <a:pt x="1719097" y="-43120"/>
                  <a:pt x="1872230" y="28354"/>
                  <a:pt x="2141084" y="0"/>
                </a:cubicBezTo>
                <a:cubicBezTo>
                  <a:pt x="2409938" y="-28354"/>
                  <a:pt x="2455357" y="52819"/>
                  <a:pt x="2695768" y="0"/>
                </a:cubicBezTo>
                <a:cubicBezTo>
                  <a:pt x="2936179" y="-52819"/>
                  <a:pt x="3045217" y="30596"/>
                  <a:pt x="3133969" y="0"/>
                </a:cubicBezTo>
                <a:cubicBezTo>
                  <a:pt x="3222721" y="-30596"/>
                  <a:pt x="3602217" y="16141"/>
                  <a:pt x="3882794" y="0"/>
                </a:cubicBezTo>
                <a:cubicBezTo>
                  <a:pt x="3893857" y="168053"/>
                  <a:pt x="3861413" y="248109"/>
                  <a:pt x="3882794" y="405034"/>
                </a:cubicBezTo>
                <a:cubicBezTo>
                  <a:pt x="3904175" y="561959"/>
                  <a:pt x="3839398" y="630806"/>
                  <a:pt x="3882794" y="810068"/>
                </a:cubicBezTo>
                <a:cubicBezTo>
                  <a:pt x="3926190" y="989330"/>
                  <a:pt x="3831818" y="1133675"/>
                  <a:pt x="3882794" y="1292662"/>
                </a:cubicBezTo>
                <a:cubicBezTo>
                  <a:pt x="3568814" y="1361395"/>
                  <a:pt x="3426163" y="1228564"/>
                  <a:pt x="3250453" y="1292662"/>
                </a:cubicBezTo>
                <a:cubicBezTo>
                  <a:pt x="3074743" y="1356760"/>
                  <a:pt x="2843037" y="1235816"/>
                  <a:pt x="2656940" y="1292662"/>
                </a:cubicBezTo>
                <a:cubicBezTo>
                  <a:pt x="2470843" y="1349508"/>
                  <a:pt x="2315431" y="1273685"/>
                  <a:pt x="2179911" y="1292662"/>
                </a:cubicBezTo>
                <a:cubicBezTo>
                  <a:pt x="2044391" y="1311639"/>
                  <a:pt x="1820175" y="1224572"/>
                  <a:pt x="1547571" y="1292662"/>
                </a:cubicBezTo>
                <a:cubicBezTo>
                  <a:pt x="1274967" y="1360752"/>
                  <a:pt x="1301530" y="1243771"/>
                  <a:pt x="1109370" y="1292662"/>
                </a:cubicBezTo>
                <a:cubicBezTo>
                  <a:pt x="917210" y="1341553"/>
                  <a:pt x="717613" y="1245812"/>
                  <a:pt x="593513" y="1292662"/>
                </a:cubicBezTo>
                <a:cubicBezTo>
                  <a:pt x="469413" y="1339512"/>
                  <a:pt x="122838" y="1221619"/>
                  <a:pt x="0" y="1292662"/>
                </a:cubicBezTo>
                <a:cubicBezTo>
                  <a:pt x="-39349" y="1134523"/>
                  <a:pt x="25932" y="955447"/>
                  <a:pt x="0" y="848848"/>
                </a:cubicBezTo>
                <a:cubicBezTo>
                  <a:pt x="-25932" y="742249"/>
                  <a:pt x="43969" y="589744"/>
                  <a:pt x="0" y="456741"/>
                </a:cubicBezTo>
                <a:cubicBezTo>
                  <a:pt x="-43969" y="323738"/>
                  <a:pt x="16849" y="167574"/>
                  <a:pt x="0" y="0"/>
                </a:cubicBezTo>
                <a:close/>
              </a:path>
            </a:pathLst>
          </a:custGeom>
          <a:solidFill>
            <a:schemeClr val="accent1">
              <a:lumMod val="20000"/>
              <a:lumOff val="80000"/>
            </a:schemeClr>
          </a:solidFill>
          <a:ln w="38100">
            <a:solidFill>
              <a:schemeClr val="accent1">
                <a:lumMod val="75000"/>
              </a:schemeClr>
            </a:solidFill>
            <a:extLst>
              <a:ext uri="{C807C97D-BFC1-408E-A445-0C87EB9F89A2}">
                <ask:lineSketchStyleProps xmlns:ask="http://schemas.microsoft.com/office/drawing/2018/sketchyshapes" sd="3064452438">
                  <a:prstGeom prst="rect">
                    <a:avLst/>
                  </a:prstGeom>
                  <ask:type>
                    <ask:lineSketchScribble/>
                  </ask:type>
                </ask:lineSketchStyleProps>
              </a:ext>
            </a:extLst>
          </a:ln>
          <a:effectLst>
            <a:outerShdw blurRad="50800" dist="38100" dir="2700000" algn="tl" rotWithShape="0">
              <a:prstClr val="black">
                <a:alpha val="40000"/>
              </a:prstClr>
            </a:outerShdw>
          </a:effectLst>
        </p:spPr>
        <p:txBody>
          <a:bodyPr wrap="square">
            <a:spAutoFit/>
          </a:bodyPr>
          <a:lstStyle/>
          <a:p>
            <a:pPr algn="ctr">
              <a:spcBef>
                <a:spcPts val="600"/>
              </a:spcBef>
            </a:pPr>
            <a:r>
              <a:rPr lang="de-DE" sz="2000" b="1" dirty="0">
                <a:solidFill>
                  <a:schemeClr val="accent1">
                    <a:lumMod val="50000"/>
                  </a:schemeClr>
                </a:solidFill>
              </a:rPr>
              <a:t>„Wenn Dein WORT offenbar wird, so erleuchtet es und macht klug die Unverständigen“</a:t>
            </a:r>
            <a:br>
              <a:rPr lang="es-ES" sz="2000" b="1" dirty="0">
                <a:solidFill>
                  <a:schemeClr val="accent1">
                    <a:lumMod val="50000"/>
                  </a:schemeClr>
                </a:solidFill>
              </a:rPr>
            </a:br>
            <a:r>
              <a:rPr lang="es-ES" b="1" dirty="0">
                <a:solidFill>
                  <a:schemeClr val="accent1">
                    <a:lumMod val="50000"/>
                  </a:schemeClr>
                </a:solidFill>
              </a:rPr>
              <a:t>(</a:t>
            </a:r>
            <a:r>
              <a:rPr lang="es-ES" b="1" dirty="0" err="1">
                <a:solidFill>
                  <a:schemeClr val="accent1">
                    <a:lumMod val="50000"/>
                  </a:schemeClr>
                </a:solidFill>
              </a:rPr>
              <a:t>Ps</a:t>
            </a:r>
            <a:r>
              <a:rPr lang="es-ES" b="1" dirty="0">
                <a:solidFill>
                  <a:schemeClr val="accent1">
                    <a:lumMod val="50000"/>
                  </a:schemeClr>
                </a:solidFill>
              </a:rPr>
              <a:t>. 119:130)</a:t>
            </a:r>
          </a:p>
        </p:txBody>
      </p:sp>
      <p:sp>
        <p:nvSpPr>
          <p:cNvPr id="7" name="CuadroTexto 6">
            <a:extLst>
              <a:ext uri="{FF2B5EF4-FFF2-40B4-BE49-F238E27FC236}">
                <a16:creationId xmlns:a16="http://schemas.microsoft.com/office/drawing/2014/main" id="{D48C1833-F17A-048E-F421-11B314694990}"/>
              </a:ext>
            </a:extLst>
          </p:cNvPr>
          <p:cNvSpPr txBox="1"/>
          <p:nvPr/>
        </p:nvSpPr>
        <p:spPr>
          <a:xfrm>
            <a:off x="4942957" y="2461283"/>
            <a:ext cx="7163699" cy="1477328"/>
          </a:xfrm>
          <a:prstGeom prst="rect">
            <a:avLst/>
          </a:prstGeom>
          <a:noFill/>
        </p:spPr>
        <p:txBody>
          <a:bodyPr wrap="square">
            <a:spAutoFit/>
          </a:bodyPr>
          <a:lstStyle/>
          <a:p>
            <a:pPr>
              <a:spcBef>
                <a:spcPts val="600"/>
              </a:spcBef>
            </a:pPr>
            <a:r>
              <a:rPr lang="de-DE" b="1" dirty="0"/>
              <a:t>Darin wird die Strategie des Teufels aufgedeckt, die herrliche Erschaffung unseres Planeten beschrieben, die Geburt JESU, Sein Leben, Seinen Tod, und Seine Auferstehung Jesu Mittleramt im Himmel, Seine Vergebung unserer Sünden, endlich Seine Wiederkunft, und für uns das ewige Leben auf der neuen Erde...</a:t>
            </a:r>
          </a:p>
        </p:txBody>
      </p:sp>
      <p:sp>
        <p:nvSpPr>
          <p:cNvPr id="11" name="CuadroTexto 10">
            <a:extLst>
              <a:ext uri="{FF2B5EF4-FFF2-40B4-BE49-F238E27FC236}">
                <a16:creationId xmlns:a16="http://schemas.microsoft.com/office/drawing/2014/main" id="{3363709B-479B-2B63-17AF-E769000B8EB2}"/>
              </a:ext>
            </a:extLst>
          </p:cNvPr>
          <p:cNvSpPr txBox="1"/>
          <p:nvPr/>
        </p:nvSpPr>
        <p:spPr>
          <a:xfrm>
            <a:off x="4942957" y="1768786"/>
            <a:ext cx="7163698" cy="646331"/>
          </a:xfrm>
          <a:prstGeom prst="rect">
            <a:avLst/>
          </a:prstGeom>
          <a:noFill/>
        </p:spPr>
        <p:txBody>
          <a:bodyPr wrap="square">
            <a:spAutoFit/>
          </a:bodyPr>
          <a:lstStyle/>
          <a:p>
            <a:pPr>
              <a:spcBef>
                <a:spcPts val="600"/>
              </a:spcBef>
            </a:pPr>
            <a:r>
              <a:rPr lang="de-DE" b="1" dirty="0"/>
              <a:t>Deshalb finden wir unsere Sicherheit nur in der Bibel und zwar in jedem ihrer Bücher, Kapitel und Verse (2. Tim 3,16).</a:t>
            </a:r>
          </a:p>
        </p:txBody>
      </p:sp>
    </p:spTree>
    <p:extLst>
      <p:ext uri="{BB962C8B-B14F-4D97-AF65-F5344CB8AC3E}">
        <p14:creationId xmlns:p14="http://schemas.microsoft.com/office/powerpoint/2010/main" val="107500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4)">
                                      <p:cBhvr>
                                        <p:cTn id="34" dur="1000"/>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ppt_x</p:attrName>
                                        </p:attrNameLst>
                                      </p:cBhvr>
                                      <p:tavLst>
                                        <p:tav tm="0">
                                          <p:val>
                                            <p:strVal val="#ppt_x"/>
                                          </p:val>
                                        </p:tav>
                                        <p:tav tm="100000">
                                          <p:val>
                                            <p:strVal val="#ppt_x"/>
                                          </p:val>
                                        </p:tav>
                                      </p:tavLst>
                                    </p:anim>
                                    <p:anim calcmode="lin" valueType="num">
                                      <p:cBhvr>
                                        <p:cTn id="59" dur="500" fill="hold"/>
                                        <p:tgtEl>
                                          <p:spTgt spid="8"/>
                                        </p:tgtEl>
                                        <p:attrNameLst>
                                          <p:attrName>ppt_y</p:attrName>
                                        </p:attrNameLst>
                                      </p:cBhvr>
                                      <p:tavLst>
                                        <p:tav tm="0">
                                          <p:val>
                                            <p:strVal val="#ppt_y+#ppt_h/2"/>
                                          </p:val>
                                        </p:tav>
                                        <p:tav tm="100000">
                                          <p:val>
                                            <p:strVal val="#ppt_y"/>
                                          </p:val>
                                        </p:tav>
                                      </p:tavLst>
                                    </p:anim>
                                    <p:anim calcmode="lin" valueType="num">
                                      <p:cBhvr>
                                        <p:cTn id="60" dur="500" fill="hold"/>
                                        <p:tgtEl>
                                          <p:spTgt spid="8"/>
                                        </p:tgtEl>
                                        <p:attrNameLst>
                                          <p:attrName>ppt_w</p:attrName>
                                        </p:attrNameLst>
                                      </p:cBhvr>
                                      <p:tavLst>
                                        <p:tav tm="0">
                                          <p:val>
                                            <p:strVal val="#ppt_w"/>
                                          </p:val>
                                        </p:tav>
                                        <p:tav tm="100000">
                                          <p:val>
                                            <p:strVal val="#ppt_w"/>
                                          </p:val>
                                        </p:tav>
                                      </p:tavLst>
                                    </p:anim>
                                    <p:anim calcmode="lin" valueType="num">
                                      <p:cBhvr>
                                        <p:cTn id="61" dur="500" fill="hold"/>
                                        <p:tgtEl>
                                          <p:spTgt spid="8"/>
                                        </p:tgtEl>
                                        <p:attrNameLst>
                                          <p:attrName>ppt_h</p:attrName>
                                        </p:attrNameLst>
                                      </p:cBhvr>
                                      <p:tavLst>
                                        <p:tav tm="0">
                                          <p:val>
                                            <p:fltVal val="0"/>
                                          </p:val>
                                        </p:tav>
                                        <p:tav tm="100000">
                                          <p:val>
                                            <p:strVal val="#ppt_h"/>
                                          </p:val>
                                        </p:tav>
                                      </p:tavLst>
                                    </p:anim>
                                  </p:childTnLst>
                                </p:cTn>
                              </p:par>
                            </p:childTnLst>
                          </p:cTn>
                        </p:par>
                        <p:par>
                          <p:cTn id="62" fill="hold">
                            <p:stCondLst>
                              <p:cond delay="500"/>
                            </p:stCondLst>
                            <p:childTnLst>
                              <p:par>
                                <p:cTn id="63" presetID="14" presetClass="entr" presetSubtype="1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randombar(horizont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randombar(horizont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animBg="1"/>
      <p:bldP spid="2" grpId="0" animBg="1"/>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A34462C-0DB1-FD10-12D7-B398A35A4B1C}"/>
              </a:ext>
            </a:extLst>
          </p:cNvPr>
          <p:cNvSpPr txBox="1"/>
          <p:nvPr/>
        </p:nvSpPr>
        <p:spPr>
          <a:xfrm>
            <a:off x="2636197" y="-29184"/>
            <a:ext cx="7763814"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err="1">
                <a:ln/>
                <a:solidFill>
                  <a:schemeClr val="accent4"/>
                </a:solidFill>
              </a:rPr>
              <a:t>MENSCHLICHE</a:t>
            </a:r>
            <a:r>
              <a:rPr lang="es-ES" sz="4400" b="1" dirty="0">
                <a:ln/>
                <a:solidFill>
                  <a:schemeClr val="accent4"/>
                </a:solidFill>
              </a:rPr>
              <a:t> </a:t>
            </a:r>
            <a:r>
              <a:rPr lang="es-ES" sz="4400" b="1" dirty="0" err="1">
                <a:ln/>
                <a:solidFill>
                  <a:schemeClr val="accent4"/>
                </a:solidFill>
              </a:rPr>
              <a:t>VERNUNFT</a:t>
            </a:r>
            <a:endParaRPr lang="es-ES" sz="4400" b="1" dirty="0">
              <a:ln/>
              <a:solidFill>
                <a:schemeClr val="accent4"/>
              </a:solidFill>
            </a:endParaRPr>
          </a:p>
        </p:txBody>
      </p:sp>
      <p:sp>
        <p:nvSpPr>
          <p:cNvPr id="5" name="CuadroTexto 4">
            <a:extLst>
              <a:ext uri="{FF2B5EF4-FFF2-40B4-BE49-F238E27FC236}">
                <a16:creationId xmlns:a16="http://schemas.microsoft.com/office/drawing/2014/main" id="{EAB3F635-42E0-9EBB-C928-9E0F7F354158}"/>
              </a:ext>
            </a:extLst>
          </p:cNvPr>
          <p:cNvSpPr txBox="1"/>
          <p:nvPr/>
        </p:nvSpPr>
        <p:spPr>
          <a:xfrm>
            <a:off x="3127442" y="605822"/>
            <a:ext cx="6781322" cy="646331"/>
          </a:xfrm>
          <a:prstGeom prst="rect">
            <a:avLst/>
          </a:prstGeom>
          <a:noFill/>
        </p:spPr>
        <p:txBody>
          <a:bodyPr wrap="square">
            <a:spAutoFit/>
          </a:bodyPr>
          <a:lstStyle/>
          <a:p>
            <a:pPr algn="ctr"/>
            <a:r>
              <a:rPr lang="de-DE" b="1" dirty="0">
                <a:solidFill>
                  <a:srgbClr val="A0DDE0"/>
                </a:solidFill>
                <a:effectLst>
                  <a:outerShdw blurRad="38100" dist="38100" dir="2700000" algn="tl">
                    <a:srgbClr val="000000">
                      <a:alpha val="43137"/>
                    </a:srgbClr>
                  </a:outerShdw>
                </a:effectLst>
                <a:latin typeface="Comic Sans MS" panose="030F0702030302020204" pitchFamily="66" charset="0"/>
              </a:rPr>
              <a:t>„Manchem scheint ein Weg recht; aber zuletzt bringt er ihn zum Tode“</a:t>
            </a:r>
            <a:r>
              <a:rPr lang="es-ES" b="1" dirty="0">
                <a:solidFill>
                  <a:srgbClr val="A0DDE0"/>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A0DDE0"/>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rgbClr val="A0DDE0"/>
                </a:solidFill>
                <a:effectLst>
                  <a:outerShdw blurRad="38100" dist="38100" dir="2700000" algn="tl">
                    <a:srgbClr val="000000">
                      <a:alpha val="43137"/>
                    </a:srgbClr>
                  </a:outerShdw>
                </a:effectLst>
                <a:latin typeface="Comic Sans MS" panose="030F0702030302020204" pitchFamily="66" charset="0"/>
              </a:rPr>
              <a:t>Sprüche</a:t>
            </a:r>
            <a:r>
              <a:rPr lang="es-ES" sz="1400" b="1" dirty="0">
                <a:solidFill>
                  <a:srgbClr val="A0DDE0"/>
                </a:solidFill>
                <a:effectLst>
                  <a:outerShdw blurRad="38100" dist="38100" dir="2700000" algn="tl">
                    <a:srgbClr val="000000">
                      <a:alpha val="43137"/>
                    </a:srgbClr>
                  </a:outerShdw>
                </a:effectLst>
                <a:latin typeface="Comic Sans MS" panose="030F0702030302020204" pitchFamily="66" charset="0"/>
              </a:rPr>
              <a:t> 16:25)</a:t>
            </a:r>
          </a:p>
        </p:txBody>
      </p:sp>
      <p:sp>
        <p:nvSpPr>
          <p:cNvPr id="6" name="CuadroTexto 5">
            <a:extLst>
              <a:ext uri="{FF2B5EF4-FFF2-40B4-BE49-F238E27FC236}">
                <a16:creationId xmlns:a16="http://schemas.microsoft.com/office/drawing/2014/main" id="{0FD8E9C4-F44F-540B-79A8-4E236040BDF8}"/>
              </a:ext>
            </a:extLst>
          </p:cNvPr>
          <p:cNvSpPr txBox="1"/>
          <p:nvPr/>
        </p:nvSpPr>
        <p:spPr>
          <a:xfrm>
            <a:off x="4603428" y="1313648"/>
            <a:ext cx="5688049" cy="1015663"/>
          </a:xfrm>
          <a:prstGeom prst="rect">
            <a:avLst/>
          </a:prstGeom>
          <a:noFill/>
        </p:spPr>
        <p:txBody>
          <a:bodyPr wrap="square" rtlCol="0">
            <a:spAutoFit/>
          </a:bodyPr>
          <a:lstStyle/>
          <a:p>
            <a:pPr>
              <a:spcBef>
                <a:spcPts val="600"/>
              </a:spcBef>
            </a:pPr>
            <a:r>
              <a:rPr lang="de-DE" sz="2000" b="1" dirty="0">
                <a:solidFill>
                  <a:schemeClr val="bg1"/>
                </a:solidFill>
                <a:effectLst>
                  <a:glow rad="127000">
                    <a:srgbClr val="474062"/>
                  </a:glow>
                  <a:outerShdw blurRad="38100" dist="38100" dir="2700000" algn="tl">
                    <a:srgbClr val="000000">
                      <a:alpha val="43137"/>
                    </a:srgbClr>
                  </a:outerShdw>
                </a:effectLst>
              </a:rPr>
              <a:t>Wenn GOTT Derjenige ist, Der die Bibel inspiriert hat, wer kann sie dann auslegen</a:t>
            </a:r>
            <a:r>
              <a:rPr lang="es-ES" sz="2000" b="1" dirty="0">
                <a:solidFill>
                  <a:schemeClr val="bg1"/>
                </a:solidFill>
                <a:effectLst>
                  <a:glow rad="127000">
                    <a:srgbClr val="474062"/>
                  </a:glow>
                  <a:outerShdw blurRad="38100" dist="38100" dir="2700000" algn="tl">
                    <a:srgbClr val="000000">
                      <a:alpha val="43137"/>
                    </a:srgbClr>
                  </a:outerShdw>
                </a:effectLst>
              </a:rPr>
              <a:t> (2. </a:t>
            </a:r>
            <a:r>
              <a:rPr lang="es-ES" sz="2000" b="1" dirty="0" err="1">
                <a:solidFill>
                  <a:schemeClr val="bg1"/>
                </a:solidFill>
                <a:effectLst>
                  <a:glow rad="127000">
                    <a:srgbClr val="474062"/>
                  </a:glow>
                  <a:outerShdw blurRad="38100" dist="38100" dir="2700000" algn="tl">
                    <a:srgbClr val="000000">
                      <a:alpha val="43137"/>
                    </a:srgbClr>
                  </a:outerShdw>
                </a:effectLst>
              </a:rPr>
              <a:t>Petr</a:t>
            </a:r>
            <a:r>
              <a:rPr lang="es-ES" sz="2000" b="1" dirty="0">
                <a:solidFill>
                  <a:schemeClr val="bg1"/>
                </a:solidFill>
                <a:effectLst>
                  <a:glow rad="127000">
                    <a:srgbClr val="474062"/>
                  </a:glow>
                  <a:outerShdw blurRad="38100" dist="38100" dir="2700000" algn="tl">
                    <a:srgbClr val="000000">
                      <a:alpha val="43137"/>
                    </a:srgbClr>
                  </a:outerShdw>
                </a:effectLst>
              </a:rPr>
              <a:t>. 1:20; Johannes 14:26)?</a:t>
            </a:r>
          </a:p>
        </p:txBody>
      </p:sp>
      <p:pic>
        <p:nvPicPr>
          <p:cNvPr id="4" name="Imagen 3" descr="Imagen que contiene agua, tabla&#10;&#10;Descripción generada automáticamente">
            <a:extLst>
              <a:ext uri="{FF2B5EF4-FFF2-40B4-BE49-F238E27FC236}">
                <a16:creationId xmlns:a16="http://schemas.microsoft.com/office/drawing/2014/main" id="{45E61A15-D2CF-1137-4F72-E39636B92B8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00010" y="102691"/>
            <a:ext cx="1683457" cy="1453735"/>
          </a:xfrm>
          <a:prstGeom prst="rect">
            <a:avLst/>
          </a:prstGeom>
          <a:ln w="38100" cap="sq">
            <a:solidFill>
              <a:srgbClr val="A0DDE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pic>
        <p:nvPicPr>
          <p:cNvPr id="8" name="Imagen 7" descr="Imagen que contiene ventana, hombre, tabla, mujer&#10;&#10;Descripción generada automáticamente">
            <a:extLst>
              <a:ext uri="{FF2B5EF4-FFF2-40B4-BE49-F238E27FC236}">
                <a16:creationId xmlns:a16="http://schemas.microsoft.com/office/drawing/2014/main" id="{B098FEC5-81E3-011E-CCAC-956AD33554C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4039" y="1203168"/>
            <a:ext cx="4360856" cy="5586738"/>
          </a:xfrm>
          <a:prstGeom prst="roundRect">
            <a:avLst>
              <a:gd name="adj" fmla="val 643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0DDE0"/>
            </a:contourClr>
          </a:sp3d>
        </p:spPr>
      </p:pic>
      <p:sp>
        <p:nvSpPr>
          <p:cNvPr id="10" name="CuadroTexto 9">
            <a:extLst>
              <a:ext uri="{FF2B5EF4-FFF2-40B4-BE49-F238E27FC236}">
                <a16:creationId xmlns:a16="http://schemas.microsoft.com/office/drawing/2014/main" id="{C655BE58-2921-B0C1-872B-62B9BC670421}"/>
              </a:ext>
            </a:extLst>
          </p:cNvPr>
          <p:cNvSpPr txBox="1"/>
          <p:nvPr/>
        </p:nvSpPr>
        <p:spPr>
          <a:xfrm>
            <a:off x="4603429" y="3542962"/>
            <a:ext cx="7588570" cy="1015663"/>
          </a:xfrm>
          <a:prstGeom prst="rect">
            <a:avLst/>
          </a:prstGeom>
          <a:noFill/>
        </p:spPr>
        <p:txBody>
          <a:bodyPr wrap="square">
            <a:spAutoFit/>
          </a:bodyPr>
          <a:lstStyle/>
          <a:p>
            <a:pPr>
              <a:spcBef>
                <a:spcPts val="600"/>
              </a:spcBef>
            </a:pPr>
            <a:r>
              <a:rPr lang="de-DE" sz="2000" b="1" dirty="0">
                <a:solidFill>
                  <a:schemeClr val="bg1"/>
                </a:solidFill>
                <a:effectLst>
                  <a:glow rad="127000">
                    <a:srgbClr val="474062"/>
                  </a:glow>
                  <a:outerShdw blurRad="38100" dist="38100" dir="2700000" algn="tl">
                    <a:srgbClr val="000000">
                      <a:alpha val="43137"/>
                    </a:srgbClr>
                  </a:outerShdw>
                </a:effectLst>
              </a:rPr>
              <a:t>Ein Beispiel für die menschliche Argumentation ist die höhere Kritik, die seit dem 18. Jahrhundert eine „akademische“ Auslegung der Bibel vorgeschlagen hat.</a:t>
            </a:r>
          </a:p>
        </p:txBody>
      </p:sp>
      <p:sp>
        <p:nvSpPr>
          <p:cNvPr id="12" name="CuadroTexto 11">
            <a:extLst>
              <a:ext uri="{FF2B5EF4-FFF2-40B4-BE49-F238E27FC236}">
                <a16:creationId xmlns:a16="http://schemas.microsoft.com/office/drawing/2014/main" id="{F0937DA4-EBAB-1E46-B1F7-F56F6CA72A26}"/>
              </a:ext>
            </a:extLst>
          </p:cNvPr>
          <p:cNvSpPr txBox="1"/>
          <p:nvPr/>
        </p:nvSpPr>
        <p:spPr>
          <a:xfrm>
            <a:off x="4603429" y="2274417"/>
            <a:ext cx="7588570" cy="1323439"/>
          </a:xfrm>
          <a:prstGeom prst="rect">
            <a:avLst/>
          </a:prstGeom>
          <a:noFill/>
        </p:spPr>
        <p:txBody>
          <a:bodyPr wrap="square">
            <a:spAutoFit/>
          </a:bodyPr>
          <a:lstStyle/>
          <a:p>
            <a:pPr>
              <a:spcBef>
                <a:spcPts val="600"/>
              </a:spcBef>
            </a:pPr>
            <a:r>
              <a:rPr lang="de-DE" sz="2000" b="1" dirty="0">
                <a:solidFill>
                  <a:schemeClr val="bg1"/>
                </a:solidFill>
                <a:effectLst>
                  <a:glow rad="127000">
                    <a:srgbClr val="474062"/>
                  </a:glow>
                  <a:outerShdw blurRad="38100" dist="38100" dir="2700000" algn="tl">
                    <a:srgbClr val="000000">
                      <a:alpha val="43137"/>
                    </a:srgbClr>
                  </a:outerShdw>
                </a:effectLst>
              </a:rPr>
              <a:t>Wer den Heiligen Geist nicht hat, nimmt das, was vom Gott, dem Geist kommt, nicht an, sondern hält es für eine Torheit und kann es nicht verstehen, weil es nur durch den Heiligen Geist unterschieden wird (1. Kor. 2,14).</a:t>
            </a:r>
          </a:p>
        </p:txBody>
      </p:sp>
      <p:pic>
        <p:nvPicPr>
          <p:cNvPr id="14" name="Imagen 13" descr="Un dibujo de un grupo de personas en una montaña&#10;&#10;Descripción generada automáticamente con confianza baja">
            <a:extLst>
              <a:ext uri="{FF2B5EF4-FFF2-40B4-BE49-F238E27FC236}">
                <a16:creationId xmlns:a16="http://schemas.microsoft.com/office/drawing/2014/main" id="{AC70E91D-9D5C-1E27-E41F-26D0D8E61C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34039" y="102691"/>
            <a:ext cx="2502158" cy="100626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slope"/>
          </a:sp3d>
        </p:spPr>
      </p:pic>
      <p:sp>
        <p:nvSpPr>
          <p:cNvPr id="7" name="CuadroTexto 6">
            <a:extLst>
              <a:ext uri="{FF2B5EF4-FFF2-40B4-BE49-F238E27FC236}">
                <a16:creationId xmlns:a16="http://schemas.microsoft.com/office/drawing/2014/main" id="{93B30672-D355-E2DF-D3F3-7EF510DD4130}"/>
              </a:ext>
            </a:extLst>
          </p:cNvPr>
          <p:cNvSpPr txBox="1"/>
          <p:nvPr/>
        </p:nvSpPr>
        <p:spPr>
          <a:xfrm>
            <a:off x="4603427" y="6080053"/>
            <a:ext cx="7588569" cy="707886"/>
          </a:xfrm>
          <a:prstGeom prst="rect">
            <a:avLst/>
          </a:prstGeom>
          <a:noFill/>
        </p:spPr>
        <p:txBody>
          <a:bodyPr wrap="square">
            <a:spAutoFit/>
          </a:bodyPr>
          <a:lstStyle/>
          <a:p>
            <a:pPr>
              <a:spcBef>
                <a:spcPts val="600"/>
              </a:spcBef>
            </a:pPr>
            <a:r>
              <a:rPr lang="de-DE" sz="2000" b="1" dirty="0">
                <a:solidFill>
                  <a:schemeClr val="bg1"/>
                </a:solidFill>
                <a:effectLst>
                  <a:glow rad="127000">
                    <a:srgbClr val="474062"/>
                  </a:glow>
                  <a:outerShdw blurRad="38100" dist="38100" dir="2700000" algn="tl">
                    <a:srgbClr val="000000">
                      <a:alpha val="43137"/>
                    </a:srgbClr>
                  </a:outerShdw>
                </a:effectLst>
              </a:rPr>
              <a:t>Ohne Zweifel erfindet der Feind Wege, die richtig erscheinen, aber ihr Ende ist der Tod </a:t>
            </a:r>
            <a:r>
              <a:rPr lang="es-ES" sz="2000" b="1" dirty="0">
                <a:solidFill>
                  <a:schemeClr val="bg1"/>
                </a:solidFill>
                <a:effectLst>
                  <a:glow rad="127000">
                    <a:srgbClr val="474062"/>
                  </a:glow>
                  <a:outerShdw blurRad="38100" dist="38100" dir="2700000" algn="tl">
                    <a:srgbClr val="000000">
                      <a:alpha val="43137"/>
                    </a:srgbClr>
                  </a:outerShdw>
                </a:effectLst>
              </a:rPr>
              <a:t>(</a:t>
            </a:r>
            <a:r>
              <a:rPr lang="es-ES" sz="2000" b="1" dirty="0" err="1">
                <a:solidFill>
                  <a:schemeClr val="bg1"/>
                </a:solidFill>
                <a:effectLst>
                  <a:glow rad="127000">
                    <a:srgbClr val="474062"/>
                  </a:glow>
                  <a:outerShdw blurRad="38100" dist="38100" dir="2700000" algn="tl">
                    <a:srgbClr val="000000">
                      <a:alpha val="43137"/>
                    </a:srgbClr>
                  </a:outerShdw>
                </a:effectLst>
              </a:rPr>
              <a:t>Sprüche</a:t>
            </a:r>
            <a:r>
              <a:rPr lang="es-ES" sz="2000" b="1" dirty="0">
                <a:solidFill>
                  <a:schemeClr val="bg1"/>
                </a:solidFill>
                <a:effectLst>
                  <a:glow rad="127000">
                    <a:srgbClr val="474062"/>
                  </a:glow>
                  <a:outerShdw blurRad="38100" dist="38100" dir="2700000" algn="tl">
                    <a:srgbClr val="000000">
                      <a:alpha val="43137"/>
                    </a:srgbClr>
                  </a:outerShdw>
                </a:effectLst>
              </a:rPr>
              <a:t> 16,25).</a:t>
            </a:r>
          </a:p>
        </p:txBody>
      </p:sp>
      <p:sp>
        <p:nvSpPr>
          <p:cNvPr id="11" name="CuadroTexto 10">
            <a:extLst>
              <a:ext uri="{FF2B5EF4-FFF2-40B4-BE49-F238E27FC236}">
                <a16:creationId xmlns:a16="http://schemas.microsoft.com/office/drawing/2014/main" id="{9E46D20C-B581-4F9C-1054-00B2F69F2C90}"/>
              </a:ext>
            </a:extLst>
          </p:cNvPr>
          <p:cNvSpPr txBox="1"/>
          <p:nvPr/>
        </p:nvSpPr>
        <p:spPr>
          <a:xfrm>
            <a:off x="4603426" y="4503731"/>
            <a:ext cx="7588570" cy="1631216"/>
          </a:xfrm>
          <a:prstGeom prst="rect">
            <a:avLst/>
          </a:prstGeom>
          <a:noFill/>
        </p:spPr>
        <p:txBody>
          <a:bodyPr wrap="square">
            <a:spAutoFit/>
          </a:bodyPr>
          <a:lstStyle/>
          <a:p>
            <a:pPr>
              <a:spcBef>
                <a:spcPts val="600"/>
              </a:spcBef>
            </a:pPr>
            <a:r>
              <a:rPr lang="de-DE" sz="2000" b="1" dirty="0">
                <a:solidFill>
                  <a:schemeClr val="bg1"/>
                </a:solidFill>
                <a:effectLst>
                  <a:glow rad="127000">
                    <a:srgbClr val="474062"/>
                  </a:glow>
                  <a:outerShdw blurRad="38100" dist="38100" dir="2700000" algn="tl">
                    <a:srgbClr val="000000">
                      <a:alpha val="43137"/>
                    </a:srgbClr>
                  </a:outerShdw>
                </a:effectLst>
              </a:rPr>
              <a:t>Ihr grundlegender Ansatz ist die Leugnung von Wundern und der Unmöglichkeit, die Zukunft vorherzusagen. Welchen Nutzen können wir nach diesem Ansatz aus dem Wort Gottes ziehen, wenn wir Seine Macht oder Seine Fähigkeit, die Zukunft zu kennen, die uns erwartet, leugnen ?</a:t>
            </a:r>
          </a:p>
        </p:txBody>
      </p:sp>
    </p:spTree>
    <p:extLst>
      <p:ext uri="{BB962C8B-B14F-4D97-AF65-F5344CB8AC3E}">
        <p14:creationId xmlns:p14="http://schemas.microsoft.com/office/powerpoint/2010/main" val="301746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1000"/>
                                        <p:tgtEl>
                                          <p:spTgt spid="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7" grpId="0"/>
      <p:bldP spid="11"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512</TotalTime>
  <Words>1572</Words>
  <Application>Microsoft Office PowerPoint</Application>
  <PresentationFormat>Panorámica</PresentationFormat>
  <Paragraphs>57</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 Display</vt:lpstr>
      <vt:lpstr>Arial</vt:lpstr>
      <vt:lpstr>Aptos</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82</cp:revision>
  <dcterms:created xsi:type="dcterms:W3CDTF">2024-03-31T16:03:06Z</dcterms:created>
  <dcterms:modified xsi:type="dcterms:W3CDTF">2024-04-19T15:06:53Z</dcterms:modified>
</cp:coreProperties>
</file>