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6"/>
  </p:notesMasterIdLst>
  <p:sldIdLst>
    <p:sldId id="269" r:id="rId3"/>
    <p:sldId id="272" r:id="rId4"/>
    <p:sldId id="257" r:id="rId5"/>
    <p:sldId id="273" r:id="rId6"/>
    <p:sldId id="258" r:id="rId7"/>
    <p:sldId id="259" r:id="rId8"/>
    <p:sldId id="274" r:id="rId9"/>
    <p:sldId id="275" r:id="rId10"/>
    <p:sldId id="260" r:id="rId11"/>
    <p:sldId id="270" r:id="rId12"/>
    <p:sldId id="276" r:id="rId13"/>
    <p:sldId id="262" r:id="rId14"/>
    <p:sldId id="271" r:id="rId15"/>
    <p:sldId id="279" r:id="rId16"/>
    <p:sldId id="280" r:id="rId17"/>
    <p:sldId id="281" r:id="rId18"/>
    <p:sldId id="283" r:id="rId19"/>
    <p:sldId id="277" r:id="rId20"/>
    <p:sldId id="282" r:id="rId21"/>
    <p:sldId id="267" r:id="rId22"/>
    <p:sldId id="284" r:id="rId23"/>
    <p:sldId id="264" r:id="rId24"/>
    <p:sldId id="266" r:id="rId25"/>
  </p:sldIdLst>
  <p:sldSz cx="12192000" cy="6858000"/>
  <p:notesSz cx="6858000" cy="9144000"/>
  <p:embeddedFontLs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C8B"/>
    <a:srgbClr val="C7BB8B"/>
    <a:srgbClr val="E66E0B"/>
    <a:srgbClr val="432A10"/>
    <a:srgbClr val="FFF2B9"/>
    <a:srgbClr val="D5A775"/>
    <a:srgbClr val="675D47"/>
    <a:srgbClr val="C08051"/>
    <a:srgbClr val="4A3921"/>
    <a:srgbClr val="3C3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</dgm:ptLst>
  <dgm:cxnLst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</dgm:cxnLst>
  <dgm:bg>
    <a:blipFill>
      <a:blip xmlns:r="http://schemas.openxmlformats.org/officeDocument/2006/relationships" r:embed="rId1" cstate="email">
        <a:extLst>
          <a:ext uri="{28A0092B-C50C-407E-A947-70E740481C1C}">
            <a14:useLocalDpi xmlns:a14="http://schemas.microsoft.com/office/drawing/2010/main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…vom GEIST gedrängt</a:t>
          </a:r>
        </a:p>
        <a:p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de-DE" sz="1800" b="1" kern="1200" dirty="0"/>
            <a:t>(Markus 1,12)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0" presStyleCnt="1" custScaleX="112579" custScaleY="117374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0" presStyleCnt="1" custScaleY="86714" custLinFactNeighborX="-4486" custLinFactNeighborY="99166">
        <dgm:presLayoutVars>
          <dgm:bulletEnabled val="1"/>
        </dgm:presLayoutVars>
      </dgm:prSet>
      <dgm:spPr/>
    </dgm:pt>
  </dgm:ptLst>
  <dgm:cxnLst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AB86A6F4-D7EE-4B67-A848-29E8952D2F2B}" srcId="{F9340698-A115-48A5-AB6A-BB1AAC2491FF}" destId="{7ECEC54A-56DB-4F09-A941-78AC3EB2DB7D}" srcOrd="0" destOrd="0" parTransId="{F588540E-8ECF-48EE-895B-04D250F257F0}" sibTransId="{9DEC9F6E-9D98-4086-973E-CEEEE9F290E0}"/>
    <dgm:cxn modelId="{12CC0710-1D28-449D-BAB2-A712AC8D08E9}" type="presParOf" srcId="{D45FEF96-B88C-4B63-BC87-5C7FAB6B3D96}" destId="{5461AB71-2D62-423D-A288-5EE969547BDB}" srcOrd="0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68D5451-9454-4401-BF39-71A110B2F848}">
      <dgm:prSet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D5A775"/>
            </a:gs>
            <a:gs pos="100000">
              <a:srgbClr val="675D47"/>
            </a:gs>
          </a:gsLst>
        </a:gra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…allein mit GOTT</a:t>
          </a:r>
        </a:p>
        <a:p>
          <a:r>
            <a:rPr lang="de-DE" sz="2000" b="1" dirty="0"/>
            <a:t> </a:t>
          </a:r>
          <a:r>
            <a:rPr lang="de-DE" sz="1800" b="1" dirty="0"/>
            <a:t>(Mark. 1:13a)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0" presStyleCnt="1" custLinFactNeighborX="230" custLinFactNeighborY="-456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0" presStyleCnt="1" custScaleY="93820" custLinFactNeighborX="-4656" custLinFactNeighborY="99536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EE46BECA-05DA-4AEB-BC3A-6C6BE4105777}" srcId="{F9340698-A115-48A5-AB6A-BB1AAC2491FF}" destId="{168D5451-9454-4401-BF39-71A110B2F848}" srcOrd="0" destOrd="0" parTransId="{78B04579-10D4-4DE9-B7B3-7EBB12BF8A80}" sibTransId="{B9A1B460-F90A-4A24-9007-5603A78F8A4A}"/>
    <dgm:cxn modelId="{B829A50E-6EC3-4171-A517-170F18E1AAC2}" type="presParOf" srcId="{D45FEF96-B88C-4B63-BC87-5C7FAB6B3D96}" destId="{6904D06E-495A-4F9C-99AD-3F54C8005A23}" srcOrd="0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e-DE" sz="2000" dirty="0"/>
            <a:t>Die ursprüngliche Botschaft JESU umfasste 3 Bereiche </a:t>
          </a:r>
          <a:r>
            <a:rPr lang="de-DE" sz="1800" dirty="0"/>
            <a:t>(Markus 1,15):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sz="2000" dirty="0"/>
            <a:t>"Die Zeit ist erfüllt"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628924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1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1" custScaleX="173427" custScaleY="70495" custLinFactNeighborX="-5298" custLinFactNeighborY="-33890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1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e-DE" sz="2000" dirty="0"/>
            <a:t>Die ursprüngliche Botschaft JESU umfasste 3 Bereiche </a:t>
          </a:r>
          <a:r>
            <a:rPr lang="de-DE" sz="1800" dirty="0"/>
            <a:t>(Markus 1,15):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de-DE" sz="2000" dirty="0"/>
            <a:t>Das Königreich Gottes ist nahe herbeigekommen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de-DE" sz="2000" dirty="0"/>
            <a:t>Tut Buße und glaubt an das Evangelium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sz="2000" dirty="0"/>
            <a:t>"Die Zeit ist erfüllt"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432795" y="1575071"/>
          <a:ext cx="1919780" cy="2322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3320" y="341718"/>
          <a:ext cx="2580285" cy="154817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8664" y="387062"/>
        <a:ext cx="2489597" cy="1457483"/>
      </dsp:txXfrm>
    </dsp:sp>
    <dsp:sp modelId="{DE843EAD-DEE0-4C85-8D6A-19A036C9CBD7}">
      <dsp:nvSpPr>
        <dsp:cNvPr id="0" name=""/>
        <dsp:cNvSpPr/>
      </dsp:nvSpPr>
      <dsp:spPr>
        <a:xfrm rot="5400000">
          <a:off x="-432795" y="3510285"/>
          <a:ext cx="1919780" cy="232225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3320" y="2276932"/>
          <a:ext cx="2580285" cy="154817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8664" y="2322276"/>
        <a:ext cx="2489597" cy="1457483"/>
      </dsp:txXfrm>
    </dsp:sp>
    <dsp:sp modelId="{F9D65B62-54AE-45DD-ACB8-83A6CECB680A}">
      <dsp:nvSpPr>
        <dsp:cNvPr id="0" name=""/>
        <dsp:cNvSpPr/>
      </dsp:nvSpPr>
      <dsp:spPr>
        <a:xfrm>
          <a:off x="534811" y="4477892"/>
          <a:ext cx="3416346" cy="232225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3320" y="4212146"/>
          <a:ext cx="2580285" cy="154817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8664" y="4257490"/>
        <a:ext cx="2489597" cy="1457483"/>
      </dsp:txXfrm>
    </dsp:sp>
    <dsp:sp modelId="{3FCDDA1D-473C-418D-9EF4-DCA720F340B1}">
      <dsp:nvSpPr>
        <dsp:cNvPr id="0" name=""/>
        <dsp:cNvSpPr/>
      </dsp:nvSpPr>
      <dsp:spPr>
        <a:xfrm rot="16200000">
          <a:off x="2998984" y="3510285"/>
          <a:ext cx="1919780" cy="232225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3435100" y="4212146"/>
          <a:ext cx="2580285" cy="154817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480444" y="4257490"/>
        <a:ext cx="2489597" cy="1457483"/>
      </dsp:txXfrm>
    </dsp:sp>
    <dsp:sp modelId="{12F54906-35E5-4641-A763-8B583D19A4BB}">
      <dsp:nvSpPr>
        <dsp:cNvPr id="0" name=""/>
        <dsp:cNvSpPr/>
      </dsp:nvSpPr>
      <dsp:spPr>
        <a:xfrm rot="16200000">
          <a:off x="2998984" y="1575071"/>
          <a:ext cx="1919780" cy="232225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3435100" y="2276932"/>
          <a:ext cx="2580285" cy="154817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480444" y="2322276"/>
        <a:ext cx="2489597" cy="1457483"/>
      </dsp:txXfrm>
    </dsp:sp>
    <dsp:sp modelId="{E267E3EB-69E3-4E3D-9EBA-01B781C697A5}">
      <dsp:nvSpPr>
        <dsp:cNvPr id="0" name=""/>
        <dsp:cNvSpPr/>
      </dsp:nvSpPr>
      <dsp:spPr>
        <a:xfrm>
          <a:off x="3435100" y="341718"/>
          <a:ext cx="2580285" cy="154817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3480444" y="387062"/>
        <a:ext cx="2489597" cy="1457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C1F86-B4A4-4CCE-AA06-73D7E8E6C588}">
      <dsp:nvSpPr>
        <dsp:cNvPr id="0" name=""/>
        <dsp:cNvSpPr/>
      </dsp:nvSpPr>
      <dsp:spPr>
        <a:xfrm>
          <a:off x="382118" y="0"/>
          <a:ext cx="4684255" cy="3907015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852169" y="3367828"/>
          <a:ext cx="3703166" cy="1010253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…vom GEIST gedrängt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de-DE" sz="1800" b="1" kern="1200" dirty="0"/>
            <a:t>(Markus 1,12)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852169" y="3367828"/>
        <a:ext cx="3703166" cy="1010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3B9B6-E456-4038-8E9B-FF262F2AB425}">
      <dsp:nvSpPr>
        <dsp:cNvPr id="0" name=""/>
        <dsp:cNvSpPr/>
      </dsp:nvSpPr>
      <dsp:spPr>
        <a:xfrm>
          <a:off x="0" y="0"/>
          <a:ext cx="4524856" cy="3619884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219734" y="3627462"/>
          <a:ext cx="4027121" cy="118866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D5A775"/>
            </a:gs>
            <a:gs pos="100000">
              <a:srgbClr val="675D47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…allein mit GOTT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 </a:t>
          </a:r>
          <a:r>
            <a:rPr lang="de-DE" sz="1800" b="1" kern="1200" dirty="0"/>
            <a:t>(Mark. 1:13a)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734" y="3627462"/>
        <a:ext cx="4027121" cy="1188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02303-503A-4CAB-9362-EED7D21143A6}">
      <dsp:nvSpPr>
        <dsp:cNvPr id="0" name=""/>
        <dsp:cNvSpPr/>
      </dsp:nvSpPr>
      <dsp:spPr>
        <a:xfrm>
          <a:off x="5796909" y="36960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9757" y="45720"/>
              </a:moveTo>
              <a:lnTo>
                <a:pt x="45720" y="45720"/>
              </a:lnTo>
              <a:lnTo>
                <a:pt x="45720" y="110040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938644" y="292"/>
          <a:ext cx="9976043" cy="41503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Die ursprüngliche Botschaft JESU umfasste 3 Bereiche </a:t>
          </a:r>
          <a:r>
            <a:rPr lang="de-DE" sz="1800" kern="1200" dirty="0"/>
            <a:t>(Markus 1,15):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8644" y="292"/>
        <a:ext cx="9976043" cy="415031"/>
      </dsp:txXfrm>
    </dsp:sp>
    <dsp:sp modelId="{7ADE7FB0-1BB0-484D-8649-EA738B4AD872}">
      <dsp:nvSpPr>
        <dsp:cNvPr id="0" name=""/>
        <dsp:cNvSpPr/>
      </dsp:nvSpPr>
      <dsp:spPr>
        <a:xfrm>
          <a:off x="4467172" y="479644"/>
          <a:ext cx="2750913" cy="55909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"Die Zeit ist erfüllt"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7172" y="479644"/>
        <a:ext cx="2750913" cy="559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Die ursprüngliche Botschaft JESU umfasste 3 Bereiche </a:t>
          </a:r>
          <a:r>
            <a:rPr lang="de-DE" sz="1800" kern="1200" dirty="0"/>
            <a:t>(Markus 1,15):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"Die Zeit ist erfüllt"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de-DE" sz="2000" kern="1200" dirty="0"/>
            <a:t>Das Königreich Gottes ist nahe herbeigekommen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de-DE" sz="2000" kern="1200" dirty="0"/>
            <a:t>Tut Buße und glaubt an das Evangelium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6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0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2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DER </a:t>
            </a:r>
            <a:b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BEGINN</a:t>
            </a:r>
            <a:endParaRPr lang="en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" sz="1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b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</a:t>
            </a:r>
            <a:b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27000">
                    <a:schemeClr val="bg1">
                      <a:lumMod val="50000"/>
                      <a:alpha val="55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EVAN-GELIUMS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8812869" y="6423025"/>
            <a:ext cx="327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</a:rPr>
              <a:t>Lektion 1, am Sabbat, 6. Juli  2024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ED8C7A-63CB-A831-F62B-0A48D3C7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373078" y="4153100"/>
            <a:ext cx="369332" cy="49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DER BEGINN DES EVANGELIUMS</a:t>
            </a: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426448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DIE VORBEREITUNG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532377" y="863029"/>
            <a:ext cx="537291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er verkündigte und sprach: </a:t>
            </a:r>
            <a:b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 kommt Einer nach mir, </a:t>
            </a:r>
            <a:b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Der stärker ist als ich und ich bin nicht würdig, </a:t>
            </a:r>
            <a:b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Ihm gebückt Seinen Schuhriemen zu lösen.</a:t>
            </a: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b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(Markus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2379851"/>
            <a:ext cx="551070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Markus beginnt seinen Bericht damit, </a:t>
            </a:r>
            <a:br>
              <a:rPr lang="de-DE" sz="2400" b="1" dirty="0"/>
            </a:br>
            <a:r>
              <a:rPr lang="de-DE" sz="2400" b="1" dirty="0"/>
              <a:t>dass GOTT die Missionsreise </a:t>
            </a:r>
            <a:br>
              <a:rPr lang="de-DE" sz="2400" b="1" dirty="0"/>
            </a:br>
            <a:r>
              <a:rPr lang="de-DE" sz="2400" b="1" dirty="0"/>
              <a:t>Seines SOHNES vorbereitet </a:t>
            </a:r>
            <a:br>
              <a:rPr lang="de-DE" sz="2400" b="1" dirty="0"/>
            </a:br>
            <a:r>
              <a:rPr lang="de-DE" sz="2000" b="1" dirty="0"/>
              <a:t>(Mk. 1,1-2; Mal. 3,1). </a:t>
            </a:r>
          </a:p>
          <a:p>
            <a:pPr>
              <a:spcBef>
                <a:spcPts val="600"/>
              </a:spcBef>
            </a:pPr>
            <a:r>
              <a:rPr lang="de-DE" sz="2400" b="1" dirty="0"/>
              <a:t>Eine Reise, </a:t>
            </a:r>
            <a:br>
              <a:rPr lang="de-DE" sz="2400" b="1" dirty="0"/>
            </a:br>
            <a:r>
              <a:rPr lang="de-DE" sz="2400" b="1" dirty="0"/>
              <a:t>die in den himmlischen Höfen </a:t>
            </a:r>
            <a:br>
              <a:rPr lang="de-DE" sz="2400" b="1" dirty="0"/>
            </a:br>
            <a:r>
              <a:rPr lang="de-DE" sz="2400" b="1" dirty="0"/>
              <a:t>ihren Anfang nimmt </a:t>
            </a:r>
            <a:br>
              <a:rPr lang="de-DE" sz="2400" b="1" dirty="0"/>
            </a:br>
            <a:r>
              <a:rPr lang="de-DE" sz="2400" b="1" dirty="0"/>
              <a:t>und die JESUS CHRISTUS </a:t>
            </a:r>
            <a:br>
              <a:rPr lang="de-DE" sz="2400" b="1" dirty="0"/>
            </a:br>
            <a:r>
              <a:rPr lang="de-DE" sz="2400" b="1" dirty="0"/>
              <a:t>bis zum Kreuz führen wird, </a:t>
            </a:r>
            <a:br>
              <a:rPr lang="de-DE" sz="2400" b="1" dirty="0"/>
            </a:br>
            <a:r>
              <a:rPr lang="de-DE" sz="2400" b="1" dirty="0"/>
              <a:t>um im Himmel wieder </a:t>
            </a:r>
            <a:br>
              <a:rPr lang="de-DE" sz="2400" b="1" dirty="0"/>
            </a:br>
            <a:r>
              <a:rPr lang="de-DE" sz="2400" b="1" dirty="0"/>
              <a:t>aufgenommen zu werden </a:t>
            </a:r>
            <a:br>
              <a:rPr lang="de-DE" sz="2400" b="1" dirty="0"/>
            </a:br>
            <a:r>
              <a:rPr lang="de-DE" sz="2000" b="1" dirty="0"/>
              <a:t>(Mk 16,19).</a:t>
            </a:r>
            <a:endParaRPr lang="en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161705"/>
              </p:ext>
            </p:extLst>
          </p:nvPr>
        </p:nvGraphicFramePr>
        <p:xfrm>
          <a:off x="6012873" y="557380"/>
          <a:ext cx="6018707" cy="61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8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DIE VORBEREITUNG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7471211" y="324420"/>
            <a:ext cx="47207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Bevor JESUS Seinen Weg antrat, </a:t>
            </a:r>
            <a:br>
              <a:rPr lang="de-DE" sz="2400" b="1" dirty="0"/>
            </a:br>
            <a:r>
              <a:rPr lang="de-DE" sz="2400" b="1" dirty="0"/>
              <a:t>um Sein Leben für uns zu opfern, bereitete Johannes </a:t>
            </a:r>
            <a:br>
              <a:rPr lang="de-DE" sz="2400" b="1" dirty="0"/>
            </a:br>
            <a:r>
              <a:rPr lang="de-DE" sz="2400" b="1" dirty="0"/>
              <a:t>die Herzen der Menschen vor, indem Er sie </a:t>
            </a:r>
            <a:br>
              <a:rPr lang="de-DE" sz="2400" b="1" dirty="0"/>
            </a:br>
            <a:r>
              <a:rPr lang="de-DE" sz="2400" b="1" dirty="0"/>
              <a:t>zur Umkehr aufforderte </a:t>
            </a:r>
            <a:br>
              <a:rPr lang="de-DE" sz="2400" b="1" dirty="0"/>
            </a:br>
            <a:r>
              <a:rPr lang="de-DE" sz="2400" b="1" dirty="0"/>
              <a:t>und sie zur Taufe einlud </a:t>
            </a:r>
            <a:br>
              <a:rPr lang="de-DE" sz="2400" b="1" dirty="0"/>
            </a:br>
            <a:r>
              <a:rPr lang="de-DE" sz="2400" b="1" dirty="0"/>
              <a:t>		      (Markus 1,4-6)</a:t>
            </a:r>
            <a:endParaRPr lang="en" sz="2400" b="1" dirty="0"/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3437542"/>
            <a:ext cx="2950528" cy="3228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245" y="3437542"/>
            <a:ext cx="2305923" cy="3228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958" y="3437542"/>
            <a:ext cx="2736905" cy="3228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41947" y="2374626"/>
            <a:ext cx="7329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Um diesen Weg voraus zu bahnen, wählt GOTT </a:t>
            </a:r>
            <a:br>
              <a:rPr lang="de-DE" sz="2000" b="1" dirty="0"/>
            </a:br>
            <a:r>
              <a:rPr lang="de-DE" sz="2000" b="1" dirty="0"/>
              <a:t>Johannes den Täufer, die "Stimme, die in der Wüste laut ruft" (Mk. 1,3; Jes. 40,3).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7836092" y="3371408"/>
            <a:ext cx="45886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Er bereitete sie darauf vor, </a:t>
            </a:r>
            <a:br>
              <a:rPr lang="de-DE" sz="2400" b="1" dirty="0"/>
            </a:br>
            <a:r>
              <a:rPr lang="de-DE" sz="2400" b="1" dirty="0"/>
              <a:t>den SOHN GOTTES </a:t>
            </a:r>
            <a:br>
              <a:rPr lang="de-DE" sz="2400" b="1" dirty="0"/>
            </a:br>
            <a:r>
              <a:rPr lang="de-DE" sz="2400" b="1" dirty="0"/>
              <a:t>zu empfangen: </a:t>
            </a:r>
            <a:br>
              <a:rPr lang="de-DE" sz="2400" b="1" dirty="0"/>
            </a:br>
            <a:r>
              <a:rPr lang="de-DE" sz="2400" b="1" dirty="0"/>
              <a:t>mächtiger und würdiger </a:t>
            </a:r>
            <a:br>
              <a:rPr lang="de-DE" sz="2400" b="1" dirty="0"/>
            </a:br>
            <a:r>
              <a:rPr lang="de-DE" sz="2400" b="1" dirty="0"/>
              <a:t>als Johannes selbst; </a:t>
            </a:r>
            <a:br>
              <a:rPr lang="de-DE" sz="2400" b="1" dirty="0"/>
            </a:br>
            <a:r>
              <a:rPr lang="de-DE" sz="2400" b="1" dirty="0"/>
              <a:t>und dass der MESSIAS </a:t>
            </a:r>
            <a:br>
              <a:rPr lang="de-DE" sz="2400" b="1" dirty="0"/>
            </a:br>
            <a:r>
              <a:rPr lang="de-DE" sz="2400" b="1" dirty="0"/>
              <a:t>mit einer wirksameren Taufe taufen wird </a:t>
            </a:r>
            <a:br>
              <a:rPr lang="de-DE" sz="2400" b="1" dirty="0"/>
            </a:br>
            <a:r>
              <a:rPr lang="de-DE" sz="2400" b="1" dirty="0"/>
              <a:t>		(Markus 1,7-8).</a:t>
            </a:r>
            <a:endParaRPr lang="en" sz="2400" b="1" dirty="0"/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DA87A63A-F162-5ACD-C662-B0476AD6DD4C}"/>
              </a:ext>
            </a:extLst>
          </p:cNvPr>
          <p:cNvSpPr txBox="1"/>
          <p:nvPr/>
        </p:nvSpPr>
        <p:spPr>
          <a:xfrm>
            <a:off x="532377" y="863029"/>
            <a:ext cx="537291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er verkündigte und sprach: </a:t>
            </a:r>
            <a:b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 kommt Einer nach mir, </a:t>
            </a:r>
            <a:b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Der stärker ist als ich und ich bin nicht würdig, </a:t>
            </a:r>
            <a:b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Ihm gebückt Seinen Schuhriemen zu lösen.</a:t>
            </a: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b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(Markus 1:7)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950" y="1308644"/>
            <a:ext cx="8027407" cy="55493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3806285" y="82195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DIE TAUFE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143578" y="132766"/>
            <a:ext cx="4552247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es geschah in jenen Tagen, </a:t>
            </a:r>
            <a:b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dass JESUS von Nazareth in Galiläa kam </a:t>
            </a:r>
            <a:b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sich von Johannes im Jordan </a:t>
            </a:r>
            <a:b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taufen ließ.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(Markus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-46186" y="1604299"/>
            <a:ext cx="440973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JESUS beginnt </a:t>
            </a:r>
            <a:br>
              <a:rPr lang="de-DE" sz="2200" b="1" dirty="0"/>
            </a:br>
            <a:r>
              <a:rPr lang="de-DE" sz="2200" b="1" dirty="0"/>
              <a:t>Seine Missionsreise </a:t>
            </a:r>
            <a:br>
              <a:rPr lang="de-DE" sz="2200" b="1" dirty="0"/>
            </a:br>
            <a:r>
              <a:rPr lang="de-DE" sz="2200" b="1" dirty="0"/>
              <a:t>auf spektakuläre Weise: </a:t>
            </a:r>
            <a:br>
              <a:rPr lang="de-DE" sz="2200" b="1" dirty="0"/>
            </a:br>
            <a:r>
              <a:rPr lang="de-DE" sz="2200" b="1" dirty="0"/>
              <a:t>GOTT, der VATER, stellt Ihn </a:t>
            </a:r>
            <a:br>
              <a:rPr lang="de-DE" sz="2200" b="1" dirty="0"/>
            </a:br>
            <a:r>
              <a:rPr lang="de-DE" sz="2200" b="1" dirty="0"/>
              <a:t>als Seinen SOHN vor </a:t>
            </a:r>
            <a:br>
              <a:rPr lang="de-DE" sz="2200" b="1" dirty="0"/>
            </a:br>
            <a:r>
              <a:rPr lang="de-DE" sz="2200" b="1" dirty="0"/>
              <a:t>und der HEILIGE GEIST </a:t>
            </a:r>
            <a:br>
              <a:rPr lang="de-DE" sz="2200" b="1" dirty="0"/>
            </a:br>
            <a:r>
              <a:rPr lang="de-DE" sz="2200" b="1" dirty="0"/>
              <a:t>manifestiert Seine Anwesenheit </a:t>
            </a:r>
            <a:br>
              <a:rPr lang="de-DE" sz="2200" b="1" dirty="0"/>
            </a:br>
            <a:r>
              <a:rPr lang="de-DE" sz="2200" b="1" dirty="0"/>
              <a:t>in leiblicher Gestalt </a:t>
            </a:r>
            <a:br>
              <a:rPr lang="de-DE" sz="2200" b="1" dirty="0"/>
            </a:br>
            <a:r>
              <a:rPr lang="de-DE" sz="2200" b="1" dirty="0"/>
              <a:t>(Mk 1,10-11).</a:t>
            </a:r>
          </a:p>
          <a:p>
            <a:pPr algn="ctr">
              <a:spcBef>
                <a:spcPts val="600"/>
              </a:spcBef>
            </a:pPr>
            <a:r>
              <a:rPr lang="de-DE" sz="2200" b="1" dirty="0"/>
              <a:t> Von Anfang an wird JESUS </a:t>
            </a:r>
            <a:br>
              <a:rPr lang="de-DE" sz="2200" b="1" dirty="0"/>
            </a:br>
            <a:r>
              <a:rPr lang="de-DE" sz="2200" b="1" dirty="0"/>
              <a:t>als GÖTTLICHE PERSON, </a:t>
            </a:r>
            <a:br>
              <a:rPr lang="de-DE" sz="2200" b="1" dirty="0"/>
            </a:br>
            <a:r>
              <a:rPr lang="de-DE" sz="2200" b="1" dirty="0"/>
              <a:t>als GOTT, der SOHN, </a:t>
            </a:r>
            <a:br>
              <a:rPr lang="de-DE" sz="2200" b="1" dirty="0"/>
            </a:br>
            <a:r>
              <a:rPr lang="de-DE" sz="2200" b="1" dirty="0"/>
              <a:t>vorgestellt.</a:t>
            </a:r>
            <a:endParaRPr lang="en" sz="2200" b="1" dirty="0"/>
          </a:p>
        </p:txBody>
      </p:sp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-3975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DIE TAUFE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88643" y="669902"/>
            <a:ext cx="120324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es geschah in jenen Tagen, dass JESUS von Nazareth in Galiläa kam </a:t>
            </a:r>
            <a:b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sich von Johannes im Jordan taufen ließ.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(Markus 1:9)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5727785" y="4289540"/>
            <a:ext cx="5483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So stellt sich uns JESUS dar: </a:t>
            </a:r>
            <a:br>
              <a:rPr lang="de-DE" sz="2000" b="1" dirty="0"/>
            </a:br>
            <a:r>
              <a:rPr lang="de-DE" sz="2000" b="1" dirty="0"/>
              <a:t>ganz GOTT und ganz MENSCH. </a:t>
            </a:r>
            <a:br>
              <a:rPr lang="de-DE" sz="2000" b="1" dirty="0"/>
            </a:br>
            <a:r>
              <a:rPr lang="de-DE" sz="2000" b="1" dirty="0"/>
              <a:t>Er ist zugleich RETTER und BRUDER, </a:t>
            </a:r>
            <a:br>
              <a:rPr lang="de-DE" sz="2000" b="1" dirty="0"/>
            </a:br>
            <a:r>
              <a:rPr lang="de-DE" sz="2000" b="1" dirty="0"/>
              <a:t>HERR und VORBILD. </a:t>
            </a:r>
            <a:br>
              <a:rPr lang="de-DE" sz="2000" b="1" dirty="0"/>
            </a:br>
            <a:r>
              <a:rPr lang="de-DE" sz="2000" b="1" dirty="0"/>
              <a:t>ER ist die volle Offenbarung </a:t>
            </a:r>
            <a:br>
              <a:rPr lang="de-DE" sz="2000" b="1" dirty="0"/>
            </a:br>
            <a:r>
              <a:rPr lang="de-DE" sz="2000" b="1" dirty="0"/>
              <a:t>der Liebe GOTTES </a:t>
            </a:r>
            <a:br>
              <a:rPr lang="de-DE" sz="2000" b="1" dirty="0"/>
            </a:br>
            <a:r>
              <a:rPr lang="de-DE" sz="2000" b="1" dirty="0"/>
              <a:t>zur Menschheit.</a:t>
            </a:r>
            <a:endParaRPr lang="en" sz="2000" b="1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841315F9-A399-871D-4299-4923FA17E049}"/>
              </a:ext>
            </a:extLst>
          </p:cNvPr>
          <p:cNvSpPr txBox="1"/>
          <p:nvPr/>
        </p:nvSpPr>
        <p:spPr>
          <a:xfrm>
            <a:off x="2134284" y="1318555"/>
            <a:ext cx="694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Aber Er wird auch als Mensch dargestellt:</a:t>
            </a:r>
            <a:endParaRPr lang="en" sz="2200" b="1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064798A-7BE5-CF1E-8115-6C9F50A6F3D7}"/>
              </a:ext>
            </a:extLst>
          </p:cNvPr>
          <p:cNvGrpSpPr/>
          <p:nvPr/>
        </p:nvGrpSpPr>
        <p:grpSpPr>
          <a:xfrm>
            <a:off x="673592" y="1767620"/>
            <a:ext cx="4971303" cy="4935037"/>
            <a:chOff x="673592" y="1767620"/>
            <a:chExt cx="4971303" cy="4935037"/>
          </a:xfrm>
        </p:grpSpPr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75BF0CCB-5FCA-085E-C11A-390D61AE7D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2423770"/>
                </p:ext>
              </p:extLst>
            </p:nvPr>
          </p:nvGraphicFramePr>
          <p:xfrm>
            <a:off x="673592" y="1767620"/>
            <a:ext cx="4971303" cy="38986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E714B501-FAFB-37AC-E6BA-697092D097B7}"/>
                </a:ext>
              </a:extLst>
            </p:cNvPr>
            <p:cNvSpPr/>
            <p:nvPr/>
          </p:nvSpPr>
          <p:spPr>
            <a:xfrm>
              <a:off x="1158842" y="5742184"/>
              <a:ext cx="4069576" cy="960473"/>
            </a:xfrm>
            <a:custGeom>
              <a:avLst/>
              <a:gdLst>
                <a:gd name="connsiteX0" fmla="*/ 0 w 4069576"/>
                <a:gd name="connsiteY0" fmla="*/ 0 h 960473"/>
                <a:gd name="connsiteX1" fmla="*/ 2373919 w 4069576"/>
                <a:gd name="connsiteY1" fmla="*/ 0 h 960473"/>
                <a:gd name="connsiteX2" fmla="*/ 2858877 w 4069576"/>
                <a:gd name="connsiteY2" fmla="*/ -102771 h 960473"/>
                <a:gd name="connsiteX3" fmla="*/ 3391313 w 4069576"/>
                <a:gd name="connsiteY3" fmla="*/ 0 h 960473"/>
                <a:gd name="connsiteX4" fmla="*/ 4069576 w 4069576"/>
                <a:gd name="connsiteY4" fmla="*/ 0 h 960473"/>
                <a:gd name="connsiteX5" fmla="*/ 4069576 w 4069576"/>
                <a:gd name="connsiteY5" fmla="*/ 160079 h 960473"/>
                <a:gd name="connsiteX6" fmla="*/ 4069576 w 4069576"/>
                <a:gd name="connsiteY6" fmla="*/ 160079 h 960473"/>
                <a:gd name="connsiteX7" fmla="*/ 4069576 w 4069576"/>
                <a:gd name="connsiteY7" fmla="*/ 400197 h 960473"/>
                <a:gd name="connsiteX8" fmla="*/ 4069576 w 4069576"/>
                <a:gd name="connsiteY8" fmla="*/ 960473 h 960473"/>
                <a:gd name="connsiteX9" fmla="*/ 3391313 w 4069576"/>
                <a:gd name="connsiteY9" fmla="*/ 960473 h 960473"/>
                <a:gd name="connsiteX10" fmla="*/ 2373919 w 4069576"/>
                <a:gd name="connsiteY10" fmla="*/ 960473 h 960473"/>
                <a:gd name="connsiteX11" fmla="*/ 2373919 w 4069576"/>
                <a:gd name="connsiteY11" fmla="*/ 960473 h 960473"/>
                <a:gd name="connsiteX12" fmla="*/ 0 w 4069576"/>
                <a:gd name="connsiteY12" fmla="*/ 960473 h 960473"/>
                <a:gd name="connsiteX13" fmla="*/ 0 w 4069576"/>
                <a:gd name="connsiteY13" fmla="*/ 400197 h 960473"/>
                <a:gd name="connsiteX14" fmla="*/ 0 w 4069576"/>
                <a:gd name="connsiteY14" fmla="*/ 160079 h 960473"/>
                <a:gd name="connsiteX15" fmla="*/ 0 w 4069576"/>
                <a:gd name="connsiteY15" fmla="*/ 160079 h 960473"/>
                <a:gd name="connsiteX16" fmla="*/ 0 w 4069576"/>
                <a:gd name="connsiteY16" fmla="*/ 0 h 96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69576" h="960473">
                  <a:moveTo>
                    <a:pt x="0" y="0"/>
                  </a:moveTo>
                  <a:lnTo>
                    <a:pt x="2373919" y="0"/>
                  </a:lnTo>
                  <a:lnTo>
                    <a:pt x="2858877" y="-102771"/>
                  </a:lnTo>
                  <a:lnTo>
                    <a:pt x="3391313" y="0"/>
                  </a:lnTo>
                  <a:lnTo>
                    <a:pt x="4069576" y="0"/>
                  </a:lnTo>
                  <a:lnTo>
                    <a:pt x="4069576" y="160079"/>
                  </a:lnTo>
                  <a:lnTo>
                    <a:pt x="4069576" y="160079"/>
                  </a:lnTo>
                  <a:lnTo>
                    <a:pt x="4069576" y="400197"/>
                  </a:lnTo>
                  <a:lnTo>
                    <a:pt x="4069576" y="960473"/>
                  </a:lnTo>
                  <a:lnTo>
                    <a:pt x="3391313" y="960473"/>
                  </a:lnTo>
                  <a:lnTo>
                    <a:pt x="2373919" y="960473"/>
                  </a:lnTo>
                  <a:lnTo>
                    <a:pt x="2373919" y="960473"/>
                  </a:lnTo>
                  <a:lnTo>
                    <a:pt x="0" y="960473"/>
                  </a:lnTo>
                  <a:lnTo>
                    <a:pt x="0" y="400197"/>
                  </a:lnTo>
                  <a:lnTo>
                    <a:pt x="0" y="160079"/>
                  </a:lnTo>
                  <a:lnTo>
                    <a:pt x="0" y="16007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rgbClr val="C08051"/>
                </a:gs>
                <a:gs pos="100000">
                  <a:srgbClr val="4A3921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900" b="1" kern="1200" dirty="0"/>
                <a:t>…von Johannes getauft </a:t>
              </a:r>
              <a:br>
                <a:rPr lang="de-DE" sz="1900" b="1" kern="1200" dirty="0"/>
              </a:br>
              <a:r>
                <a:rPr lang="de-DE" sz="1900" b="1" i="1" kern="1200" dirty="0"/>
                <a:t>und nicht umgekehrt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1" kern="1200" dirty="0"/>
                <a:t> (Markus 1,9)</a:t>
              </a:r>
              <a:endPara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80A126B-5AA2-A087-C71D-A89773070EB5}"/>
              </a:ext>
            </a:extLst>
          </p:cNvPr>
          <p:cNvSpPr txBox="1"/>
          <p:nvPr/>
        </p:nvSpPr>
        <p:spPr>
          <a:xfrm>
            <a:off x="5838000" y="1966658"/>
            <a:ext cx="52629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„Und es geschah in jenen Tagen, </a:t>
            </a:r>
            <a:br>
              <a:rPr lang="de-DE" sz="2400" b="1" dirty="0"/>
            </a:br>
            <a:r>
              <a:rPr lang="de-DE" sz="2400" b="1" dirty="0"/>
              <a:t>da kam JESUS </a:t>
            </a:r>
            <a:br>
              <a:rPr lang="de-DE" sz="2400" b="1" dirty="0"/>
            </a:br>
            <a:r>
              <a:rPr lang="de-DE" sz="2400" b="1" dirty="0"/>
              <a:t>aus Nazareth in Galiläa </a:t>
            </a:r>
            <a:br>
              <a:rPr lang="de-DE" sz="2400" b="1" dirty="0"/>
            </a:br>
            <a:r>
              <a:rPr lang="de-DE" sz="2400" b="1" dirty="0"/>
              <a:t>und ließ sich von Johannes</a:t>
            </a:r>
            <a:br>
              <a:rPr lang="de-DE" sz="2400" b="1" dirty="0"/>
            </a:br>
            <a:r>
              <a:rPr lang="de-DE" sz="2400" b="1" dirty="0"/>
              <a:t> im Jordan taufen.“	       </a:t>
            </a:r>
            <a:r>
              <a:rPr lang="de-DE" sz="2000" b="1" kern="1200" dirty="0"/>
              <a:t>Markus 1,9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9259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-3975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DIE TAUFE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88642" y="669902"/>
            <a:ext cx="1204310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es geschah in jenen Tagen, dass JESUS von Nazareth in Galiläa kam </a:t>
            </a:r>
            <a:b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sich von Johannes im Jordan taufen ließ.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(Markus 1:9)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159475"/>
              </p:ext>
            </p:extLst>
          </p:nvPr>
        </p:nvGraphicFramePr>
        <p:xfrm>
          <a:off x="65616" y="1690209"/>
          <a:ext cx="5448493" cy="437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4817093" y="5539445"/>
            <a:ext cx="7554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So stellt sich uns JESUS dar: ganz GOTT und ganz MENSCH. </a:t>
            </a:r>
            <a:br>
              <a:rPr lang="de-DE" sz="2000" b="1" dirty="0"/>
            </a:br>
            <a:r>
              <a:rPr lang="de-DE" sz="2000" b="1" dirty="0"/>
              <a:t>Er ist zugleich RETTER und BRUDER, HERR und VORBILD. </a:t>
            </a:r>
            <a:br>
              <a:rPr lang="de-DE" sz="2000" b="1" dirty="0"/>
            </a:br>
            <a:r>
              <a:rPr lang="de-DE" sz="2000" b="1" dirty="0"/>
              <a:t>Er ist die volle Offenbarung der Liebe GOTTES zur Menschheit.</a:t>
            </a:r>
            <a:endParaRPr lang="en" sz="2000" b="1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841315F9-A399-871D-4299-4923FA17E049}"/>
              </a:ext>
            </a:extLst>
          </p:cNvPr>
          <p:cNvSpPr txBox="1"/>
          <p:nvPr/>
        </p:nvSpPr>
        <p:spPr>
          <a:xfrm>
            <a:off x="2134284" y="1318555"/>
            <a:ext cx="694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Aber Er wird auch als Mensch dargestellt:</a:t>
            </a:r>
            <a:endParaRPr lang="en" sz="22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06443E-A33B-D7BF-45FD-5174095A457C}"/>
              </a:ext>
            </a:extLst>
          </p:cNvPr>
          <p:cNvSpPr txBox="1"/>
          <p:nvPr/>
        </p:nvSpPr>
        <p:spPr>
          <a:xfrm>
            <a:off x="5607713" y="2439196"/>
            <a:ext cx="34734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„Bald darauf wurde JESUS vom GEIST gedrängt, in die Wüste hinauszugehen.“ </a:t>
            </a:r>
            <a:br>
              <a:rPr lang="de-DE" sz="2400" b="1" dirty="0"/>
            </a:br>
            <a:r>
              <a:rPr lang="de-DE" sz="2400" b="1" dirty="0"/>
              <a:t>		</a:t>
            </a:r>
            <a:r>
              <a:rPr lang="de-DE" sz="2000" dirty="0"/>
              <a:t>        (</a:t>
            </a:r>
            <a:r>
              <a:rPr lang="de-DE" sz="2000" dirty="0" err="1"/>
              <a:t>NeÜ</a:t>
            </a:r>
            <a:r>
              <a:rPr lang="de-DE" sz="2000" dirty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788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-3975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DIE TAUFE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88642" y="669902"/>
            <a:ext cx="1204310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es geschah in jenen Tagen, dass JESUS von Nazareth in Galiläa kam </a:t>
            </a:r>
            <a:b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sich von Johannes im Jordan taufen ließ.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(Markus 1:9)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577862"/>
              </p:ext>
            </p:extLst>
          </p:nvPr>
        </p:nvGraphicFramePr>
        <p:xfrm>
          <a:off x="211091" y="1690209"/>
          <a:ext cx="4524856" cy="481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4514004" y="5539445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So stellt sich uns JESUS dar: ganz GOTT und ganz MENSCH. </a:t>
            </a:r>
            <a:br>
              <a:rPr lang="de-DE" sz="2000" b="1" dirty="0"/>
            </a:br>
            <a:r>
              <a:rPr lang="de-DE" sz="2000" b="1" dirty="0"/>
              <a:t>Er ist zugleich RETTER und BRUDER, HERR und VORBILD. </a:t>
            </a:r>
            <a:br>
              <a:rPr lang="de-DE" sz="2000" b="1" dirty="0"/>
            </a:br>
            <a:r>
              <a:rPr lang="de-DE" sz="2000" b="1" dirty="0"/>
              <a:t>Er ist die volle Offenbarung der Liebe GOTTES zur Menschheit.</a:t>
            </a:r>
            <a:endParaRPr lang="en" sz="2000" b="1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841315F9-A399-871D-4299-4923FA17E049}"/>
              </a:ext>
            </a:extLst>
          </p:cNvPr>
          <p:cNvSpPr txBox="1"/>
          <p:nvPr/>
        </p:nvSpPr>
        <p:spPr>
          <a:xfrm>
            <a:off x="2134284" y="1318555"/>
            <a:ext cx="694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Aber Er wird auch als Mensch dargestellt:</a:t>
            </a:r>
            <a:endParaRPr lang="en" sz="22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5365E4-1FFD-25DC-F5DE-A2B8D4788CD9}"/>
              </a:ext>
            </a:extLst>
          </p:cNvPr>
          <p:cNvSpPr txBox="1"/>
          <p:nvPr/>
        </p:nvSpPr>
        <p:spPr>
          <a:xfrm>
            <a:off x="5237210" y="2692632"/>
            <a:ext cx="3979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„und Er war in der Wüste </a:t>
            </a:r>
            <a:br>
              <a:rPr lang="de-DE" sz="2400" b="1" dirty="0"/>
            </a:br>
            <a:r>
              <a:rPr lang="de-DE" sz="2400" b="1" dirty="0"/>
              <a:t>vierzig Tage“</a:t>
            </a:r>
          </a:p>
        </p:txBody>
      </p:sp>
    </p:spTree>
    <p:extLst>
      <p:ext uri="{BB962C8B-B14F-4D97-AF65-F5344CB8AC3E}">
        <p14:creationId xmlns:p14="http://schemas.microsoft.com/office/powerpoint/2010/main" val="30536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DIE TAUFE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1204310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es geschah in jenen Tagen, dass JESUS von Nazareth in Galiläa kam und sich von Johannes im Jordan taufen ließ.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(Markus 1:9)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4821382" y="5526378"/>
            <a:ext cx="744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So stellt sich uns JESUS dar: ganz GOTT und ganz MENSCH. </a:t>
            </a:r>
            <a:br>
              <a:rPr lang="de-DE" sz="2000" b="1" dirty="0"/>
            </a:br>
            <a:r>
              <a:rPr lang="de-DE" sz="2000" b="1" dirty="0"/>
              <a:t>Er ist zugleich RETTER und BRUDER, HERR und VORBILD. </a:t>
            </a:r>
            <a:br>
              <a:rPr lang="de-DE" sz="2000" b="1" dirty="0"/>
            </a:br>
            <a:r>
              <a:rPr lang="de-DE" sz="2000" b="1" dirty="0"/>
              <a:t>Er ist die volle Offenbarung der Liebe GOTTES zur Menschheit.</a:t>
            </a:r>
            <a:endParaRPr lang="en" sz="2000" b="1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841315F9-A399-871D-4299-4923FA17E049}"/>
              </a:ext>
            </a:extLst>
          </p:cNvPr>
          <p:cNvSpPr txBox="1"/>
          <p:nvPr/>
        </p:nvSpPr>
        <p:spPr>
          <a:xfrm>
            <a:off x="2031278" y="1412074"/>
            <a:ext cx="694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Aber Er wird auch als Mensch dargestellt:</a:t>
            </a:r>
            <a:endParaRPr lang="en" sz="2200" b="1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46190C6-AA36-959D-2570-64DE575A9BA0}"/>
              </a:ext>
            </a:extLst>
          </p:cNvPr>
          <p:cNvGrpSpPr/>
          <p:nvPr/>
        </p:nvGrpSpPr>
        <p:grpSpPr>
          <a:xfrm>
            <a:off x="326651" y="1578571"/>
            <a:ext cx="4105848" cy="4963470"/>
            <a:chOff x="281566" y="1439343"/>
            <a:chExt cx="4105848" cy="4963470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6894C1F-8FFD-B4BA-EDE0-5C3348F7D2A4}"/>
                </a:ext>
              </a:extLst>
            </p:cNvPr>
            <p:cNvGrpSpPr/>
            <p:nvPr/>
          </p:nvGrpSpPr>
          <p:grpSpPr>
            <a:xfrm>
              <a:off x="281566" y="1439343"/>
              <a:ext cx="4105848" cy="3491346"/>
              <a:chOff x="343912" y="1205345"/>
              <a:chExt cx="4105848" cy="3491346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A465C063-4E61-96F0-D15F-A205704D7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912" y="1842961"/>
                <a:ext cx="4105848" cy="2853730"/>
              </a:xfrm>
              <a:prstGeom prst="rect">
                <a:avLst/>
              </a:prstGeom>
            </p:spPr>
          </p:pic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718FBAC4-9C2B-42AB-D1E5-955A9E9B31C4}"/>
                  </a:ext>
                </a:extLst>
              </p:cNvPr>
              <p:cNvSpPr/>
              <p:nvPr/>
            </p:nvSpPr>
            <p:spPr>
              <a:xfrm>
                <a:off x="343912" y="1205345"/>
                <a:ext cx="2875767" cy="3491346"/>
              </a:xfrm>
              <a:prstGeom prst="rect">
                <a:avLst/>
              </a:prstGeom>
              <a:blipFill rotWithShape="1">
                <a:blip r:embed="rId5" cstate="email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0" r="63636"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400000"/>
                          </a14:imgEffect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l="1" r="-66123"/>
                </a:stretch>
              </a:blipFill>
              <a:scene3d>
                <a:camera prst="orthographicFront"/>
                <a:lightRig rig="flat" dir="t"/>
              </a:scene3d>
              <a:sp3d z="-1905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" name="Sprechblase: rechteckig 4">
              <a:extLst>
                <a:ext uri="{FF2B5EF4-FFF2-40B4-BE49-F238E27FC236}">
                  <a16:creationId xmlns:a16="http://schemas.microsoft.com/office/drawing/2014/main" id="{B89D8C8E-946D-9DD2-861C-7F6BC8ADD6EF}"/>
                </a:ext>
              </a:extLst>
            </p:cNvPr>
            <p:cNvSpPr txBox="1"/>
            <p:nvPr/>
          </p:nvSpPr>
          <p:spPr>
            <a:xfrm>
              <a:off x="522245" y="4992244"/>
              <a:ext cx="3727639" cy="1410569"/>
            </a:xfrm>
            <a:prstGeom prst="rect">
              <a:avLst/>
            </a:prstGeom>
            <a:gradFill>
              <a:gsLst>
                <a:gs pos="1835">
                  <a:schemeClr val="accent5">
                    <a:lumMod val="75000"/>
                  </a:schemeClr>
                </a:gs>
                <a:gs pos="14000">
                  <a:schemeClr val="accent3"/>
                </a:gs>
                <a:gs pos="61000">
                  <a:schemeClr val="accent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rgbClr val="432A10"/>
                </a:gs>
              </a:gsLst>
              <a:lin ang="5400000" scaled="0"/>
            </a:gradFill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>
                  <a:solidFill>
                    <a:schemeClr val="tx1"/>
                  </a:solidFill>
                </a:rPr>
                <a:t>…vom Satan versucht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 </a:t>
              </a:r>
              <a:r>
                <a:rPr lang="de-DE" sz="1800" b="1" kern="1200" dirty="0"/>
                <a:t>(Mark.1:13b)</a:t>
              </a:r>
              <a:endPara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7F5AD74-9546-4622-03AA-217F293C5874}"/>
              </a:ext>
            </a:extLst>
          </p:cNvPr>
          <p:cNvSpPr txBox="1"/>
          <p:nvPr/>
        </p:nvSpPr>
        <p:spPr>
          <a:xfrm>
            <a:off x="4821382" y="2598003"/>
            <a:ext cx="31146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„und wurde versucht von dem Satan“ (LU)</a:t>
            </a:r>
          </a:p>
        </p:txBody>
      </p:sp>
    </p:spTree>
    <p:extLst>
      <p:ext uri="{BB962C8B-B14F-4D97-AF65-F5344CB8AC3E}">
        <p14:creationId xmlns:p14="http://schemas.microsoft.com/office/powerpoint/2010/main" val="41688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DIE TAUFE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88643" y="669902"/>
            <a:ext cx="120324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es geschah in jenen Tagen, dass JESUS von Nazareth in Galiläa kam und sich von Johannes im Jordan taufen ließ.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(Markus 1:9)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7F93772-3866-4C8B-5870-F5F3C2DD6A9E}"/>
              </a:ext>
            </a:extLst>
          </p:cNvPr>
          <p:cNvGrpSpPr/>
          <p:nvPr/>
        </p:nvGrpSpPr>
        <p:grpSpPr>
          <a:xfrm>
            <a:off x="283836" y="1744602"/>
            <a:ext cx="4516764" cy="4786495"/>
            <a:chOff x="555835" y="1799202"/>
            <a:chExt cx="3998270" cy="408216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522F954-5323-A298-421D-8D6D1685F97B}"/>
                </a:ext>
              </a:extLst>
            </p:cNvPr>
            <p:cNvSpPr/>
            <p:nvPr/>
          </p:nvSpPr>
          <p:spPr>
            <a:xfrm>
              <a:off x="555835" y="1799202"/>
              <a:ext cx="3998270" cy="3198616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D68631F-467A-AAD1-D531-A7ED87CC2A3B}"/>
                </a:ext>
              </a:extLst>
            </p:cNvPr>
            <p:cNvSpPr/>
            <p:nvPr/>
          </p:nvSpPr>
          <p:spPr>
            <a:xfrm>
              <a:off x="775740" y="4964808"/>
              <a:ext cx="3558460" cy="916558"/>
            </a:xfrm>
            <a:custGeom>
              <a:avLst/>
              <a:gdLst>
                <a:gd name="connsiteX0" fmla="*/ 0 w 3558460"/>
                <a:gd name="connsiteY0" fmla="*/ 0 h 916558"/>
                <a:gd name="connsiteX1" fmla="*/ 2075768 w 3558460"/>
                <a:gd name="connsiteY1" fmla="*/ 0 h 916558"/>
                <a:gd name="connsiteX2" fmla="*/ 2499818 w 3558460"/>
                <a:gd name="connsiteY2" fmla="*/ -98072 h 916558"/>
                <a:gd name="connsiteX3" fmla="*/ 2965383 w 3558460"/>
                <a:gd name="connsiteY3" fmla="*/ 0 h 916558"/>
                <a:gd name="connsiteX4" fmla="*/ 3558460 w 3558460"/>
                <a:gd name="connsiteY4" fmla="*/ 0 h 916558"/>
                <a:gd name="connsiteX5" fmla="*/ 3558460 w 3558460"/>
                <a:gd name="connsiteY5" fmla="*/ 152760 h 916558"/>
                <a:gd name="connsiteX6" fmla="*/ 3558460 w 3558460"/>
                <a:gd name="connsiteY6" fmla="*/ 152760 h 916558"/>
                <a:gd name="connsiteX7" fmla="*/ 3558460 w 3558460"/>
                <a:gd name="connsiteY7" fmla="*/ 381899 h 916558"/>
                <a:gd name="connsiteX8" fmla="*/ 3558460 w 3558460"/>
                <a:gd name="connsiteY8" fmla="*/ 916558 h 916558"/>
                <a:gd name="connsiteX9" fmla="*/ 2965383 w 3558460"/>
                <a:gd name="connsiteY9" fmla="*/ 916558 h 916558"/>
                <a:gd name="connsiteX10" fmla="*/ 2075768 w 3558460"/>
                <a:gd name="connsiteY10" fmla="*/ 916558 h 916558"/>
                <a:gd name="connsiteX11" fmla="*/ 2075768 w 3558460"/>
                <a:gd name="connsiteY11" fmla="*/ 916558 h 916558"/>
                <a:gd name="connsiteX12" fmla="*/ 0 w 3558460"/>
                <a:gd name="connsiteY12" fmla="*/ 916558 h 916558"/>
                <a:gd name="connsiteX13" fmla="*/ 0 w 3558460"/>
                <a:gd name="connsiteY13" fmla="*/ 381899 h 916558"/>
                <a:gd name="connsiteX14" fmla="*/ 0 w 3558460"/>
                <a:gd name="connsiteY14" fmla="*/ 152760 h 916558"/>
                <a:gd name="connsiteX15" fmla="*/ 0 w 3558460"/>
                <a:gd name="connsiteY15" fmla="*/ 152760 h 916558"/>
                <a:gd name="connsiteX16" fmla="*/ 0 w 3558460"/>
                <a:gd name="connsiteY16" fmla="*/ 0 h 91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8460" h="916558">
                  <a:moveTo>
                    <a:pt x="0" y="0"/>
                  </a:moveTo>
                  <a:lnTo>
                    <a:pt x="2075768" y="0"/>
                  </a:lnTo>
                  <a:lnTo>
                    <a:pt x="2499818" y="-98072"/>
                  </a:lnTo>
                  <a:lnTo>
                    <a:pt x="2965383" y="0"/>
                  </a:lnTo>
                  <a:lnTo>
                    <a:pt x="3558460" y="0"/>
                  </a:lnTo>
                  <a:lnTo>
                    <a:pt x="3558460" y="152760"/>
                  </a:lnTo>
                  <a:lnTo>
                    <a:pt x="3558460" y="152760"/>
                  </a:lnTo>
                  <a:lnTo>
                    <a:pt x="3558460" y="381899"/>
                  </a:lnTo>
                  <a:lnTo>
                    <a:pt x="3558460" y="916558"/>
                  </a:lnTo>
                  <a:lnTo>
                    <a:pt x="2965383" y="916558"/>
                  </a:lnTo>
                  <a:lnTo>
                    <a:pt x="2075768" y="916558"/>
                  </a:lnTo>
                  <a:lnTo>
                    <a:pt x="2075768" y="916558"/>
                  </a:lnTo>
                  <a:lnTo>
                    <a:pt x="0" y="916558"/>
                  </a:lnTo>
                  <a:lnTo>
                    <a:pt x="0" y="381899"/>
                  </a:lnTo>
                  <a:lnTo>
                    <a:pt x="0" y="152760"/>
                  </a:lnTo>
                  <a:lnTo>
                    <a:pt x="0" y="15276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0000">
                  <a:srgbClr val="B35E5E"/>
                </a:gs>
                <a:gs pos="95000">
                  <a:schemeClr val="accent2">
                    <a:lumMod val="50000"/>
                  </a:schemeClr>
                </a:gs>
                <a:gs pos="6000">
                  <a:schemeClr val="accent5">
                    <a:lumMod val="50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…körperlichen Gefahren</a:t>
              </a:r>
              <a:br>
                <a:rPr lang="de-DE" sz="2000" b="1" kern="1200" dirty="0"/>
              </a:br>
              <a:r>
                <a:rPr lang="de-DE" sz="2000" b="1" kern="1200" dirty="0"/>
                <a:t> ausgesetzt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 </a:t>
              </a:r>
              <a:r>
                <a:rPr lang="de-DE" sz="1800" b="1" kern="1200" dirty="0"/>
                <a:t>(Mark. 1:13c)</a:t>
              </a:r>
              <a:endPara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4605679" y="5531636"/>
            <a:ext cx="7601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So stellt sich uns JESUS dar: ganz GOTT und ganz MENSCH. </a:t>
            </a:r>
            <a:br>
              <a:rPr lang="de-DE" sz="2000" b="1" dirty="0"/>
            </a:br>
            <a:r>
              <a:rPr lang="de-DE" sz="2000" b="1" dirty="0"/>
              <a:t>Er ist zugleich RETTER und BRUDER, HERR und VORBILD. </a:t>
            </a:r>
            <a:br>
              <a:rPr lang="de-DE" sz="2000" b="1" dirty="0"/>
            </a:br>
            <a:r>
              <a:rPr lang="de-DE" sz="2000" b="1" dirty="0"/>
              <a:t>Er ist die volle Offenbarung der LIEBE GOTTES zur Menschheit.</a:t>
            </a:r>
            <a:endParaRPr lang="en" sz="2000" b="1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841315F9-A399-871D-4299-4923FA17E049}"/>
              </a:ext>
            </a:extLst>
          </p:cNvPr>
          <p:cNvSpPr txBox="1"/>
          <p:nvPr/>
        </p:nvSpPr>
        <p:spPr>
          <a:xfrm>
            <a:off x="2020887" y="1345752"/>
            <a:ext cx="694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Aber Er wird auch als Mensch dargestellt:</a:t>
            </a:r>
            <a:endParaRPr lang="en" sz="22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2272B11-7CD9-61D7-A5A3-FCB6E2BD8A55}"/>
              </a:ext>
            </a:extLst>
          </p:cNvPr>
          <p:cNvSpPr txBox="1"/>
          <p:nvPr/>
        </p:nvSpPr>
        <p:spPr>
          <a:xfrm>
            <a:off x="5127483" y="2828835"/>
            <a:ext cx="3278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„Er weilte dort </a:t>
            </a:r>
            <a:br>
              <a:rPr lang="de-DE" sz="2400" b="1" dirty="0"/>
            </a:br>
            <a:r>
              <a:rPr lang="de-DE" sz="2400" b="1" dirty="0"/>
              <a:t>bei den wilden Tieren“ 		</a:t>
            </a:r>
            <a:r>
              <a:rPr lang="de-DE" sz="2000" dirty="0"/>
              <a:t>(MENG)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85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DIE TAUFE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88644" y="669902"/>
            <a:ext cx="120324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Und es geschah in jenen Tagen, dass JESUS von Nazareth in Galiläa kam und sich von Johannes im Jordan taufen ließ.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(Markus 1:9)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96762B6-5700-E4A7-BCFC-0E0F43454751}"/>
              </a:ext>
            </a:extLst>
          </p:cNvPr>
          <p:cNvGrpSpPr/>
          <p:nvPr/>
        </p:nvGrpSpPr>
        <p:grpSpPr>
          <a:xfrm>
            <a:off x="221480" y="1836707"/>
            <a:ext cx="4296653" cy="4823866"/>
            <a:chOff x="65616" y="1774361"/>
            <a:chExt cx="3902999" cy="4260693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3121D50-3BF0-53B0-6A4D-8AB1D422FE1E}"/>
                </a:ext>
              </a:extLst>
            </p:cNvPr>
            <p:cNvSpPr/>
            <p:nvPr/>
          </p:nvSpPr>
          <p:spPr>
            <a:xfrm>
              <a:off x="65616" y="1774361"/>
              <a:ext cx="3902999" cy="3122399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7B398B82-7AA4-3DA5-9AA4-F87E2F96C1AC}"/>
                </a:ext>
              </a:extLst>
            </p:cNvPr>
            <p:cNvSpPr/>
            <p:nvPr/>
          </p:nvSpPr>
          <p:spPr>
            <a:xfrm>
              <a:off x="252880" y="4952837"/>
              <a:ext cx="3473669" cy="1082217"/>
            </a:xfrm>
            <a:custGeom>
              <a:avLst/>
              <a:gdLst>
                <a:gd name="connsiteX0" fmla="*/ 0 w 3473669"/>
                <a:gd name="connsiteY0" fmla="*/ 0 h 1082217"/>
                <a:gd name="connsiteX1" fmla="*/ 2026307 w 3473669"/>
                <a:gd name="connsiteY1" fmla="*/ 0 h 1082217"/>
                <a:gd name="connsiteX2" fmla="*/ 2440252 w 3473669"/>
                <a:gd name="connsiteY2" fmla="*/ -115797 h 1082217"/>
                <a:gd name="connsiteX3" fmla="*/ 2894724 w 3473669"/>
                <a:gd name="connsiteY3" fmla="*/ 0 h 1082217"/>
                <a:gd name="connsiteX4" fmla="*/ 3473669 w 3473669"/>
                <a:gd name="connsiteY4" fmla="*/ 0 h 1082217"/>
                <a:gd name="connsiteX5" fmla="*/ 3473669 w 3473669"/>
                <a:gd name="connsiteY5" fmla="*/ 180370 h 1082217"/>
                <a:gd name="connsiteX6" fmla="*/ 3473669 w 3473669"/>
                <a:gd name="connsiteY6" fmla="*/ 180370 h 1082217"/>
                <a:gd name="connsiteX7" fmla="*/ 3473669 w 3473669"/>
                <a:gd name="connsiteY7" fmla="*/ 450924 h 1082217"/>
                <a:gd name="connsiteX8" fmla="*/ 3473669 w 3473669"/>
                <a:gd name="connsiteY8" fmla="*/ 1082217 h 1082217"/>
                <a:gd name="connsiteX9" fmla="*/ 2894724 w 3473669"/>
                <a:gd name="connsiteY9" fmla="*/ 1082217 h 1082217"/>
                <a:gd name="connsiteX10" fmla="*/ 2026307 w 3473669"/>
                <a:gd name="connsiteY10" fmla="*/ 1082217 h 1082217"/>
                <a:gd name="connsiteX11" fmla="*/ 2026307 w 3473669"/>
                <a:gd name="connsiteY11" fmla="*/ 1082217 h 1082217"/>
                <a:gd name="connsiteX12" fmla="*/ 0 w 3473669"/>
                <a:gd name="connsiteY12" fmla="*/ 1082217 h 1082217"/>
                <a:gd name="connsiteX13" fmla="*/ 0 w 3473669"/>
                <a:gd name="connsiteY13" fmla="*/ 450924 h 1082217"/>
                <a:gd name="connsiteX14" fmla="*/ 0 w 3473669"/>
                <a:gd name="connsiteY14" fmla="*/ 180370 h 1082217"/>
                <a:gd name="connsiteX15" fmla="*/ 0 w 3473669"/>
                <a:gd name="connsiteY15" fmla="*/ 180370 h 1082217"/>
                <a:gd name="connsiteX16" fmla="*/ 0 w 3473669"/>
                <a:gd name="connsiteY16" fmla="*/ 0 h 108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3669" h="1082217">
                  <a:moveTo>
                    <a:pt x="0" y="0"/>
                  </a:moveTo>
                  <a:lnTo>
                    <a:pt x="2026307" y="0"/>
                  </a:lnTo>
                  <a:lnTo>
                    <a:pt x="2440252" y="-115797"/>
                  </a:lnTo>
                  <a:lnTo>
                    <a:pt x="2894724" y="0"/>
                  </a:lnTo>
                  <a:lnTo>
                    <a:pt x="3473669" y="0"/>
                  </a:lnTo>
                  <a:lnTo>
                    <a:pt x="3473669" y="180370"/>
                  </a:lnTo>
                  <a:lnTo>
                    <a:pt x="3473669" y="180370"/>
                  </a:lnTo>
                  <a:lnTo>
                    <a:pt x="3473669" y="450924"/>
                  </a:lnTo>
                  <a:lnTo>
                    <a:pt x="3473669" y="1082217"/>
                  </a:lnTo>
                  <a:lnTo>
                    <a:pt x="2894724" y="1082217"/>
                  </a:lnTo>
                  <a:lnTo>
                    <a:pt x="2026307" y="1082217"/>
                  </a:lnTo>
                  <a:lnTo>
                    <a:pt x="2026307" y="1082217"/>
                  </a:lnTo>
                  <a:lnTo>
                    <a:pt x="0" y="1082217"/>
                  </a:lnTo>
                  <a:lnTo>
                    <a:pt x="0" y="450924"/>
                  </a:lnTo>
                  <a:lnTo>
                    <a:pt x="0" y="180370"/>
                  </a:lnTo>
                  <a:lnTo>
                    <a:pt x="0" y="18037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1000">
                  <a:srgbClr val="B35E5E"/>
                </a:gs>
                <a:gs pos="100000">
                  <a:srgbClr val="E66E0B"/>
                </a:gs>
                <a:gs pos="0">
                  <a:schemeClr val="accent3"/>
                </a:gs>
                <a:gs pos="43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>
                  <a:solidFill>
                    <a:schemeClr val="accent6">
                      <a:lumMod val="75000"/>
                    </a:schemeClr>
                  </a:solidFill>
                </a:rPr>
                <a:t>Die Engel dienen Ihm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 </a:t>
              </a:r>
              <a:r>
                <a:rPr lang="de-DE" sz="1800" b="1" kern="1200" dirty="0"/>
                <a:t>(Mark. 1:13d)</a:t>
              </a:r>
              <a:endPara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4362269" y="5493945"/>
            <a:ext cx="7829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So stellt sich uns JESUS dar: ganz GOTT und ganz MENSCH. </a:t>
            </a:r>
            <a:br>
              <a:rPr lang="de-DE" sz="2000" b="1" dirty="0"/>
            </a:br>
            <a:r>
              <a:rPr lang="de-DE" sz="2000" b="1" dirty="0"/>
              <a:t>Er ist zugleich RETTER und BRUDER, HERR und VORBILD. </a:t>
            </a:r>
            <a:br>
              <a:rPr lang="de-DE" sz="2000" b="1" dirty="0"/>
            </a:br>
            <a:r>
              <a:rPr lang="de-DE" sz="2000" b="1" dirty="0"/>
              <a:t>Er ist die volle Offenbarung der Liebe GOTTES zur Menschheit.</a:t>
            </a:r>
            <a:endParaRPr lang="en" sz="2000" b="1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841315F9-A399-871D-4299-4923FA17E049}"/>
              </a:ext>
            </a:extLst>
          </p:cNvPr>
          <p:cNvSpPr txBox="1"/>
          <p:nvPr/>
        </p:nvSpPr>
        <p:spPr>
          <a:xfrm>
            <a:off x="1989715" y="1369559"/>
            <a:ext cx="694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Aber Er wird auch als Mensch dargestellt:</a:t>
            </a:r>
            <a:endParaRPr lang="en" sz="22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C6A754C-E937-FE35-819A-8566522C4968}"/>
              </a:ext>
            </a:extLst>
          </p:cNvPr>
          <p:cNvSpPr txBox="1"/>
          <p:nvPr/>
        </p:nvSpPr>
        <p:spPr>
          <a:xfrm>
            <a:off x="4844749" y="3244334"/>
            <a:ext cx="2376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„und die Engel </a:t>
            </a:r>
            <a:br>
              <a:rPr lang="de-DE" sz="2400" b="1" dirty="0"/>
            </a:br>
            <a:r>
              <a:rPr lang="de-DE" sz="2400" b="1" dirty="0"/>
              <a:t>dienten Ihm.“</a:t>
            </a:r>
          </a:p>
        </p:txBody>
      </p:sp>
    </p:spTree>
    <p:extLst>
      <p:ext uri="{BB962C8B-B14F-4D97-AF65-F5344CB8AC3E}">
        <p14:creationId xmlns:p14="http://schemas.microsoft.com/office/powerpoint/2010/main" val="30616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3603009" y="251936"/>
            <a:ext cx="829371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Nachdem aber Johannes gefangen genommen worden war, kam </a:t>
            </a:r>
            <a:r>
              <a:rPr kumimoji="0" lang="de-DE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JESUS</a:t>
            </a: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 nach Galiläa </a:t>
            </a:r>
            <a:b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und verkündigte das </a:t>
            </a:r>
            <a:r>
              <a:rPr kumimoji="0" lang="de-DE" sz="2400" b="1" i="0" u="sng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EVANGELIUM vom REICH GOTTES </a:t>
            </a:r>
            <a:b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und sprach: </a:t>
            </a:r>
            <a:b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,Die Zeit ist </a:t>
            </a:r>
            <a:r>
              <a:rPr kumimoji="0" lang="de-DE" sz="2400" b="1" i="0" u="sng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erfüllt</a:t>
            </a: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, und das </a:t>
            </a:r>
            <a:r>
              <a:rPr kumimoji="0" lang="de-DE" sz="2400" b="1" i="0" u="sng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Reich Gottes </a:t>
            </a: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ist nahe. </a:t>
            </a:r>
            <a:b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sng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Kehrt</a:t>
            </a: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 von Herzen </a:t>
            </a:r>
            <a:r>
              <a:rPr kumimoji="0" lang="de-DE" sz="2400" b="1" i="0" u="sng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um zu GOTT </a:t>
            </a:r>
            <a:b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und </a:t>
            </a:r>
            <a:r>
              <a:rPr kumimoji="0" lang="de-DE" sz="2400" b="1" i="0" u="sng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glaubt</a:t>
            </a: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dem</a:t>
            </a:r>
            <a:r>
              <a:rPr kumimoji="0" lang="de-DE" sz="2400" b="1" i="0" u="sng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Evangelium</a:t>
            </a:r>
            <a:r>
              <a:rPr kumimoji="0" lang="de-DE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!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’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(Markus 1:14,15)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C244B72-19D2-5835-4A67-D1744FCAFD46}"/>
              </a:ext>
            </a:extLst>
          </p:cNvPr>
          <p:cNvSpPr/>
          <p:nvPr/>
        </p:nvSpPr>
        <p:spPr>
          <a:xfrm rot="16200000">
            <a:off x="-1423466" y="1469634"/>
            <a:ext cx="3770265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C3F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MERKTEXT</a:t>
            </a:r>
            <a:endParaRPr lang="de-DE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C3F3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30000" contrast="-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091046" y="543594"/>
            <a:ext cx="9830115" cy="57708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spcBef>
                <a:spcPts val="600"/>
              </a:spcBef>
            </a:pPr>
            <a:r>
              <a:rPr lang="en" sz="2600" dirty="0"/>
              <a:t>«</a:t>
            </a:r>
            <a:r>
              <a:rPr lang="de-DE" sz="2600" dirty="0"/>
              <a:t>Die Herrlichkeit, die auf CHRISTUS ruhte, </a:t>
            </a:r>
            <a:br>
              <a:rPr lang="de-DE" sz="2600" dirty="0"/>
            </a:br>
            <a:r>
              <a:rPr lang="de-DE" sz="2600" dirty="0"/>
              <a:t>ist ein Unterpfand der Liebe GOTTES zu uns. </a:t>
            </a:r>
            <a:br>
              <a:rPr lang="de-DE" sz="2600" dirty="0"/>
            </a:br>
            <a:r>
              <a:rPr lang="de-DE" sz="2600" dirty="0"/>
              <a:t>Sie erzählt uns von der Macht des Gebets, </a:t>
            </a:r>
            <a:br>
              <a:rPr lang="de-DE" sz="2600" dirty="0"/>
            </a:br>
            <a:r>
              <a:rPr lang="de-DE" sz="2600" dirty="0"/>
              <a:t>wie die menschliche Stimme das Ohr GOTTES erreichen </a:t>
            </a:r>
            <a:br>
              <a:rPr lang="de-DE" sz="2600" dirty="0"/>
            </a:br>
            <a:r>
              <a:rPr lang="de-DE" sz="2600" dirty="0"/>
              <a:t>und unsere Bitten in den Höfen des Himmels </a:t>
            </a:r>
            <a:br>
              <a:rPr lang="de-DE" sz="2600" dirty="0"/>
            </a:br>
            <a:r>
              <a:rPr lang="de-DE" sz="2600" dirty="0"/>
              <a:t>Gehör finden können... </a:t>
            </a:r>
          </a:p>
          <a:p>
            <a:pPr algn="ctr">
              <a:spcBef>
                <a:spcPts val="600"/>
              </a:spcBef>
            </a:pPr>
            <a:r>
              <a:rPr lang="de-DE" sz="2600" dirty="0"/>
              <a:t>Das Licht, das durch die offenen Pforten </a:t>
            </a:r>
            <a:br>
              <a:rPr lang="de-DE" sz="2600" dirty="0"/>
            </a:br>
            <a:r>
              <a:rPr lang="de-DE" sz="2600" dirty="0"/>
              <a:t>auf das Haupt unseres ERLÖSERS fiel, </a:t>
            </a:r>
            <a:br>
              <a:rPr lang="de-DE" sz="2600" dirty="0"/>
            </a:br>
            <a:r>
              <a:rPr lang="de-DE" sz="2600" dirty="0"/>
              <a:t>wird auf uns fallen, wenn wir um Hilfe bitten, </a:t>
            </a:r>
            <a:br>
              <a:rPr lang="de-DE" sz="2600" dirty="0"/>
            </a:br>
            <a:r>
              <a:rPr lang="de-DE" sz="2600" dirty="0"/>
              <a:t>der Versuchung zu widerstehen. </a:t>
            </a:r>
            <a:br>
              <a:rPr lang="de-DE" sz="2600" dirty="0"/>
            </a:br>
            <a:r>
              <a:rPr lang="de-DE" sz="2600" dirty="0"/>
              <a:t>Die Stimme, die zu JESUS sprach, </a:t>
            </a:r>
            <a:br>
              <a:rPr lang="de-DE" sz="2600" dirty="0"/>
            </a:br>
            <a:r>
              <a:rPr lang="de-DE" sz="2600" dirty="0"/>
              <a:t>sagt zu jeder gläubigen Seele, </a:t>
            </a:r>
            <a:br>
              <a:rPr lang="de-DE" sz="2600" dirty="0"/>
            </a:br>
            <a:r>
              <a:rPr lang="en-US" sz="2600" dirty="0"/>
              <a:t>“</a:t>
            </a:r>
            <a:r>
              <a:rPr lang="de-DE" sz="2600" dirty="0"/>
              <a:t>Dies ist Mein geliebtes Kind, </a:t>
            </a:r>
            <a:br>
              <a:rPr lang="de-DE" sz="2600" dirty="0"/>
            </a:br>
            <a:r>
              <a:rPr lang="de-DE" sz="2600" dirty="0"/>
              <a:t>an dem Ich Wohlgefallen habe</a:t>
            </a:r>
            <a:r>
              <a:rPr lang="en" sz="2600" dirty="0"/>
              <a:t>.”»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3304310" y="6496155"/>
            <a:ext cx="880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/>
              <a:t>E. G. White, In Heavenly Places (</a:t>
            </a:r>
            <a:r>
              <a:rPr lang="de-DE" sz="1600" b="1" dirty="0"/>
              <a:t>An himmlischen Stätten)</a:t>
            </a:r>
            <a:r>
              <a:rPr lang="en" sz="1600" b="1" dirty="0"/>
              <a:t> – </a:t>
            </a:r>
            <a:r>
              <a:rPr lang="en-US" sz="1600" b="1" dirty="0"/>
              <a:t>Gott hat </a:t>
            </a:r>
            <a:r>
              <a:rPr lang="en-US" sz="1600" b="1" dirty="0" err="1"/>
              <a:t>mich</a:t>
            </a:r>
            <a:r>
              <a:rPr lang="en-US" sz="1600" b="1" dirty="0"/>
              <a:t> </a:t>
            </a:r>
            <a:r>
              <a:rPr lang="en-US" sz="1600" b="1" dirty="0" err="1"/>
              <a:t>erwählt</a:t>
            </a:r>
            <a:r>
              <a:rPr lang="en-US" sz="1600" b="1" dirty="0"/>
              <a:t>, 20. </a:t>
            </a:r>
            <a:r>
              <a:rPr lang="en-US" sz="1600" b="1" dirty="0" err="1"/>
              <a:t>Januar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DIE BOTSCHAFT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0" y="567911"/>
            <a:ext cx="12220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Nachdem aber Johannes gefangen genommen worden war, </a:t>
            </a:r>
            <a:br>
              <a:rPr lang="de-DE" sz="20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kam JESUS nach Galiläa und verkündigte das EVANGELIUM vom Königreich GOTTES</a:t>
            </a:r>
            <a:r>
              <a:rPr lang="en" sz="20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(Markus 1:14)</a:t>
            </a:r>
            <a:endParaRPr lang="en" sz="1600" b="1" dirty="0">
              <a:solidFill>
                <a:schemeClr val="accent3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757611"/>
              </p:ext>
            </p:extLst>
          </p:nvPr>
        </p:nvGraphicFramePr>
        <p:xfrm>
          <a:off x="338666" y="1284134"/>
          <a:ext cx="11853333" cy="130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-15094" y="5604481"/>
            <a:ext cx="12192001" cy="109260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Ein Bezug zu der 70-Wochen-Prophezeiung (Dan. 9,24)</a:t>
            </a:r>
            <a:r>
              <a:rPr lang="en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de-DE" sz="2000" b="1" dirty="0"/>
              <a:t>Vom </a:t>
            </a:r>
            <a:r>
              <a:rPr lang="de-DE" sz="2000" b="1" u="sng" dirty="0"/>
              <a:t>Erlass d. Artaxerxes </a:t>
            </a:r>
            <a:r>
              <a:rPr lang="de-DE" sz="2000" b="1" dirty="0"/>
              <a:t>im Jahr </a:t>
            </a:r>
            <a:r>
              <a:rPr lang="de-DE" sz="2000" b="1" u="sng" dirty="0">
                <a:solidFill>
                  <a:srgbClr val="C00000"/>
                </a:solidFill>
              </a:rPr>
              <a:t>457 v. Chr.</a:t>
            </a:r>
            <a:r>
              <a:rPr lang="de-DE" sz="2000" b="1" u="sng" dirty="0"/>
              <a:t> </a:t>
            </a:r>
            <a:r>
              <a:rPr lang="de-DE" sz="2000" b="1" dirty="0"/>
              <a:t>bis zur </a:t>
            </a:r>
            <a:r>
              <a:rPr lang="de-DE" sz="2000" b="1" u="sng" dirty="0"/>
              <a:t>Salbung des MESSIAS </a:t>
            </a:r>
            <a:r>
              <a:rPr lang="de-DE" sz="2000" b="1" dirty="0">
                <a:sym typeface="Wingdings" panose="05000000000000000000" pitchFamily="2" charset="2"/>
              </a:rPr>
              <a:t></a:t>
            </a:r>
            <a:r>
              <a:rPr lang="de-DE" sz="2000" b="1" dirty="0"/>
              <a:t> vergehen </a:t>
            </a:r>
            <a:r>
              <a:rPr lang="de-DE" sz="2000" b="1" dirty="0">
                <a:solidFill>
                  <a:srgbClr val="C00000"/>
                </a:solidFill>
              </a:rPr>
              <a:t>69 Wochen (</a:t>
            </a:r>
            <a:r>
              <a:rPr lang="de-DE" sz="2000" b="1" dirty="0"/>
              <a:t>V.25). Dies wurde </a:t>
            </a:r>
            <a:r>
              <a:rPr lang="de-DE" sz="2000" b="1" u="sng" dirty="0"/>
              <a:t>erfüllt</a:t>
            </a:r>
            <a:r>
              <a:rPr lang="de-DE" sz="2000" b="1" dirty="0"/>
              <a:t> bei der </a:t>
            </a:r>
            <a:r>
              <a:rPr lang="de-DE" sz="2000" b="1" u="sng" dirty="0"/>
              <a:t>Taufe Jesu</a:t>
            </a:r>
            <a:r>
              <a:rPr lang="de-DE" sz="2000" b="1" dirty="0"/>
              <a:t>, </a:t>
            </a:r>
            <a:r>
              <a:rPr lang="de-DE" b="1" u="sng" dirty="0">
                <a:solidFill>
                  <a:srgbClr val="C00000"/>
                </a:solidFill>
              </a:rPr>
              <a:t>27 n. Chr</a:t>
            </a:r>
            <a:r>
              <a:rPr lang="de-DE" b="1" dirty="0">
                <a:solidFill>
                  <a:srgbClr val="C00000"/>
                </a:solidFill>
              </a:rPr>
              <a:t>. </a:t>
            </a:r>
            <a:r>
              <a:rPr lang="de-DE" sz="2000" b="1" dirty="0"/>
              <a:t>Eine </a:t>
            </a:r>
            <a:r>
              <a:rPr lang="de-DE" sz="2000" b="1" u="sng" dirty="0"/>
              <a:t>halbe Woche später</a:t>
            </a:r>
            <a:r>
              <a:rPr lang="de-DE" sz="2000" b="1" dirty="0"/>
              <a:t>, </a:t>
            </a:r>
            <a:r>
              <a:rPr lang="de-DE" b="1" u="sng" dirty="0">
                <a:solidFill>
                  <a:srgbClr val="C00000"/>
                </a:solidFill>
              </a:rPr>
              <a:t>31 n. </a:t>
            </a:r>
            <a:r>
              <a:rPr lang="de-DE" sz="2000" b="1" u="sng" dirty="0">
                <a:solidFill>
                  <a:srgbClr val="C00000"/>
                </a:solidFill>
              </a:rPr>
              <a:t>Chr</a:t>
            </a:r>
            <a:r>
              <a:rPr lang="de-DE" sz="2000" b="1" dirty="0">
                <a:solidFill>
                  <a:srgbClr val="C00000"/>
                </a:solidFill>
              </a:rPr>
              <a:t>.</a:t>
            </a:r>
            <a:r>
              <a:rPr lang="de-DE" sz="2000" b="1" dirty="0">
                <a:solidFill>
                  <a:schemeClr val="tx1"/>
                </a:solidFill>
              </a:rPr>
              <a:t>,</a:t>
            </a:r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u="sng" dirty="0"/>
              <a:t>starb CHRISTUS </a:t>
            </a:r>
            <a:r>
              <a:rPr lang="de-DE" b="1" dirty="0"/>
              <a:t>(V. 27).</a:t>
            </a:r>
            <a:endParaRPr lang="en" b="1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A4CABDE-E15F-35C4-1FE2-9FF6B6CACCCC}"/>
              </a:ext>
            </a:extLst>
          </p:cNvPr>
          <p:cNvGrpSpPr/>
          <p:nvPr/>
        </p:nvGrpSpPr>
        <p:grpSpPr>
          <a:xfrm>
            <a:off x="183622" y="2408133"/>
            <a:ext cx="11853332" cy="2984750"/>
            <a:chOff x="183622" y="2408133"/>
            <a:chExt cx="11853332" cy="29847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622" y="2408133"/>
              <a:ext cx="11853332" cy="298475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698652" y="2455017"/>
              <a:ext cx="1011524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2000" b="1" dirty="0"/>
                <a:t>70 Wochen = 490 Jahre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625074" y="2835396"/>
              <a:ext cx="319916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2000" b="1" dirty="0"/>
                <a:t>7 Wochen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3824236" y="2824283"/>
              <a:ext cx="235441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2000" b="1" dirty="0"/>
                <a:t>62 Wochen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6252223" y="2806314"/>
              <a:ext cx="235441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2000" b="1" dirty="0"/>
                <a:t>½ Woche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8606633" y="2825508"/>
              <a:ext cx="220725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2000" b="1" dirty="0"/>
                <a:t>½ Woche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698652" y="3254506"/>
              <a:ext cx="309561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2000" b="1" dirty="0"/>
                <a:t>49 Jahre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3897816" y="3222746"/>
              <a:ext cx="22808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2000" b="1" dirty="0"/>
                <a:t>434 Jahre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6252218" y="3219480"/>
              <a:ext cx="456167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2000" b="1" dirty="0"/>
                <a:t>7 Jahre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9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DIE BOTSCHAFT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445756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355481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Ein Bezug zu der 70-Wochen-Prophezeiung (Dan. 9,24)</a:t>
            </a:r>
            <a:r>
              <a:rPr lang="en" sz="2000" b="1" dirty="0"/>
              <a:t>.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Vom </a:t>
            </a:r>
            <a:r>
              <a:rPr lang="de-DE" sz="2000" b="1" u="sng" dirty="0"/>
              <a:t>Erlass des Artaxerxes </a:t>
            </a:r>
            <a:r>
              <a:rPr lang="de-DE" sz="2000" b="1" dirty="0"/>
              <a:t>im Jahr </a:t>
            </a:r>
            <a:r>
              <a:rPr lang="de-DE" b="1" dirty="0">
                <a:solidFill>
                  <a:srgbClr val="C00000"/>
                </a:solidFill>
              </a:rPr>
              <a:t>457 v. Chr. </a:t>
            </a:r>
            <a:r>
              <a:rPr lang="de-DE" sz="2000" b="1" dirty="0"/>
              <a:t>bis zur </a:t>
            </a:r>
            <a:r>
              <a:rPr lang="de-DE" sz="2000" b="1" u="sng" dirty="0"/>
              <a:t>Salbung des MESSIAS </a:t>
            </a:r>
            <a:r>
              <a:rPr lang="de-DE" sz="2000" b="1" dirty="0"/>
              <a:t>sollten </a:t>
            </a:r>
            <a:r>
              <a:rPr lang="de-DE" sz="2000" b="1" dirty="0">
                <a:solidFill>
                  <a:srgbClr val="C00000"/>
                </a:solidFill>
              </a:rPr>
              <a:t>69 Wochen </a:t>
            </a:r>
            <a:r>
              <a:rPr lang="de-DE" sz="2000" b="1" dirty="0"/>
              <a:t>vergehen (V. 25).Dies wurde bei der </a:t>
            </a:r>
            <a:r>
              <a:rPr lang="de-DE" sz="2000" b="1" u="sng" dirty="0"/>
              <a:t>Taufe Jesu</a:t>
            </a:r>
            <a:r>
              <a:rPr lang="de-DE" sz="2000" b="1" dirty="0"/>
              <a:t>, </a:t>
            </a:r>
            <a:r>
              <a:rPr lang="de-DE" b="1" dirty="0">
                <a:solidFill>
                  <a:srgbClr val="C00000"/>
                </a:solidFill>
              </a:rPr>
              <a:t>27 n. Chr</a:t>
            </a:r>
            <a:r>
              <a:rPr lang="de-DE" sz="2000" b="1" dirty="0"/>
              <a:t>., erfüllt. Eine halbe Woche später, </a:t>
            </a:r>
            <a:r>
              <a:rPr lang="de-DE" b="1" dirty="0">
                <a:solidFill>
                  <a:srgbClr val="C00000"/>
                </a:solidFill>
              </a:rPr>
              <a:t>31 n. Chr., </a:t>
            </a:r>
            <a:r>
              <a:rPr lang="de-DE" sz="2000" b="1" u="sng" dirty="0"/>
              <a:t>starb CHRISTUS </a:t>
            </a:r>
            <a:r>
              <a:rPr lang="de-DE" b="1" dirty="0"/>
              <a:t>(V. 27).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Eine Verheißung, dass der Bund des Heils sich zu erfüllen beginnt.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/>
              <a:t>Ein Aufruf, aktiv am Bund teilzunehmen, indem man die Vergebung durch den Glauben an JESUS annimmt.</a:t>
            </a:r>
            <a:endParaRPr lang="en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6747912" y="4574015"/>
            <a:ext cx="5263335" cy="2169825"/>
          </a:xfrm>
          <a:prstGeom prst="rect">
            <a:avLst/>
          </a:prstGeom>
          <a:gradFill flip="none" rotWithShape="1">
            <a:gsLst>
              <a:gs pos="19000">
                <a:schemeClr val="accent6">
                  <a:lumMod val="20000"/>
                  <a:lumOff val="80000"/>
                </a:schemeClr>
              </a:gs>
              <a:gs pos="77000">
                <a:srgbClr val="E5FA9B"/>
              </a:gs>
              <a:gs pos="48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03200">
              <a:schemeClr val="bg1"/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Auch unsere aktuelle Botschaft enthält diese 3 Bereiche: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/>
              <a:t>Die Zeit ist erfüllt;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/>
              <a:t>JESUS kommt;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/>
              <a:t>wir müssen Buße tun und glauben, damit wir mit Ihm in die Zukunft gehen können.</a:t>
            </a:r>
            <a:endParaRPr lang="en" sz="2000" b="1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Wochen = 490 Jahre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Wochen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Wochen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Wochen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Wochen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Jahre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Jahre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Jahre</a:t>
              </a:r>
            </a:p>
          </p:txBody>
        </p:sp>
      </p:grpSp>
      <p:sp>
        <p:nvSpPr>
          <p:cNvPr id="19" name="CuadroTexto 6">
            <a:extLst>
              <a:ext uri="{FF2B5EF4-FFF2-40B4-BE49-F238E27FC236}">
                <a16:creationId xmlns:a16="http://schemas.microsoft.com/office/drawing/2014/main" id="{808FFA66-7549-51EC-5415-11BC54BFAB5F}"/>
              </a:ext>
            </a:extLst>
          </p:cNvPr>
          <p:cNvSpPr txBox="1"/>
          <p:nvPr/>
        </p:nvSpPr>
        <p:spPr>
          <a:xfrm>
            <a:off x="4751736" y="567911"/>
            <a:ext cx="7468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16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Nachdem aber Johannes gefangen genommen worden war, </a:t>
            </a:r>
            <a:br>
              <a:rPr lang="de-DE" sz="16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kam JESUS nach Galiläa und verkündigte das EVANGELIUM </a:t>
            </a:r>
            <a:br>
              <a:rPr lang="de-DE" sz="16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vom Königreich GOTTES</a:t>
            </a:r>
            <a:r>
              <a:rPr lang="en" sz="16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</a:rPr>
              <a:t>(Markus 1:14)</a:t>
            </a:r>
            <a:endParaRPr lang="en" sz="1200" b="1" dirty="0">
              <a:solidFill>
                <a:schemeClr val="accent3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7000">
              <a:schemeClr val="accent5">
                <a:lumMod val="40000"/>
                <a:lumOff val="60000"/>
              </a:schemeClr>
            </a:gs>
            <a:gs pos="69000">
              <a:schemeClr val="accent3">
                <a:lumMod val="60000"/>
                <a:lumOff val="40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766136" y="0"/>
            <a:ext cx="10659727" cy="67864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spcBef>
                <a:spcPts val="600"/>
              </a:spcBef>
            </a:pPr>
            <a:r>
              <a:rPr lang="en" dirty="0"/>
              <a:t>“</a:t>
            </a:r>
            <a:r>
              <a:rPr lang="de-DE" dirty="0"/>
              <a:t>Die Bürde der Verkündigung CHRISTI war: </a:t>
            </a:r>
            <a:br>
              <a:rPr lang="de-DE" dirty="0"/>
            </a:br>
            <a:r>
              <a:rPr lang="de-DE" dirty="0"/>
              <a:t>"Die Zeit ist </a:t>
            </a:r>
            <a:r>
              <a:rPr lang="de-DE" u="sng" dirty="0"/>
              <a:t>erfüllt</a:t>
            </a:r>
            <a:r>
              <a:rPr lang="de-DE" dirty="0"/>
              <a:t>, und das KÖNIGREICH GOTTES </a:t>
            </a:r>
            <a:br>
              <a:rPr lang="de-DE" dirty="0"/>
            </a:br>
            <a:r>
              <a:rPr lang="de-DE" dirty="0"/>
              <a:t>ist </a:t>
            </a:r>
            <a:r>
              <a:rPr lang="de-DE" u="sng" dirty="0"/>
              <a:t>nahe</a:t>
            </a:r>
            <a:r>
              <a:rPr lang="de-DE" dirty="0"/>
              <a:t> herbeigekommen; </a:t>
            </a:r>
            <a:br>
              <a:rPr lang="de-DE" dirty="0"/>
            </a:br>
            <a:r>
              <a:rPr lang="de-DE" dirty="0"/>
              <a:t>tut </a:t>
            </a:r>
            <a:r>
              <a:rPr lang="de-DE" u="sng" dirty="0"/>
              <a:t>Buße</a:t>
            </a:r>
            <a:r>
              <a:rPr lang="de-DE" dirty="0"/>
              <a:t> und </a:t>
            </a:r>
            <a:r>
              <a:rPr lang="de-DE" u="sng" dirty="0"/>
              <a:t>glaubt dem Evangelium</a:t>
            </a:r>
            <a:r>
              <a:rPr lang="de-DE" dirty="0"/>
              <a:t>." </a:t>
            </a:r>
          </a:p>
          <a:p>
            <a:pPr algn="ctr">
              <a:spcBef>
                <a:spcPts val="600"/>
              </a:spcBef>
            </a:pPr>
            <a:r>
              <a:rPr lang="de-DE" dirty="0"/>
              <a:t>Die Botschaft des Evangeliums, </a:t>
            </a:r>
            <a:br>
              <a:rPr lang="de-DE" dirty="0"/>
            </a:br>
            <a:r>
              <a:rPr lang="de-DE" dirty="0"/>
              <a:t>wie sie der HEILAND selbst verkündete, </a:t>
            </a:r>
            <a:br>
              <a:rPr lang="de-DE" dirty="0"/>
            </a:br>
            <a:r>
              <a:rPr lang="de-DE" dirty="0"/>
              <a:t>beruhte also auf den Prophezeiungen. </a:t>
            </a:r>
          </a:p>
          <a:p>
            <a:pPr algn="ctr">
              <a:spcBef>
                <a:spcPts val="600"/>
              </a:spcBef>
            </a:pPr>
            <a:r>
              <a:rPr lang="de-DE" dirty="0"/>
              <a:t>Die "Zeit", die ER für erfüllt erklärte, war die Zeitspanne, </a:t>
            </a:r>
            <a:br>
              <a:rPr lang="de-DE" dirty="0"/>
            </a:br>
            <a:r>
              <a:rPr lang="de-DE" dirty="0"/>
              <a:t>die der Engel Gabriel dem Daniel angekündigt hatte...</a:t>
            </a:r>
          </a:p>
          <a:p>
            <a:pPr algn="ctr">
              <a:spcBef>
                <a:spcPts val="600"/>
              </a:spcBef>
            </a:pPr>
            <a:r>
              <a:rPr lang="de-DE" dirty="0"/>
              <a:t>Wie die Botschaft des </a:t>
            </a:r>
            <a:r>
              <a:rPr lang="de-DE" u="sng" dirty="0"/>
              <a:t>1. Kommens CHRISTI </a:t>
            </a:r>
            <a:br>
              <a:rPr lang="de-DE" dirty="0"/>
            </a:br>
            <a:r>
              <a:rPr lang="de-DE" dirty="0"/>
              <a:t>das Königreich seiner Gnade ankündigte, </a:t>
            </a:r>
            <a:br>
              <a:rPr lang="de-DE" dirty="0"/>
            </a:br>
            <a:r>
              <a:rPr lang="de-DE" dirty="0"/>
              <a:t>so kündigt die Botschaft </a:t>
            </a:r>
            <a:r>
              <a:rPr lang="de-DE" u="sng" dirty="0"/>
              <a:t>Seines 2. Kommens </a:t>
            </a:r>
            <a:br>
              <a:rPr lang="de-DE" dirty="0"/>
            </a:br>
            <a:r>
              <a:rPr lang="de-DE" dirty="0"/>
              <a:t>das Reich seiner Herrlichkeit an. </a:t>
            </a:r>
            <a:br>
              <a:rPr lang="de-DE" dirty="0"/>
            </a:br>
            <a:r>
              <a:rPr lang="de-DE" dirty="0"/>
              <a:t>Ebenso wie </a:t>
            </a:r>
            <a:r>
              <a:rPr lang="de-DE" u="sng" dirty="0"/>
              <a:t>die erste </a:t>
            </a:r>
            <a:r>
              <a:rPr lang="de-DE" dirty="0"/>
              <a:t>stützt sich auch die </a:t>
            </a:r>
            <a:r>
              <a:rPr lang="de-DE" u="sng" dirty="0"/>
              <a:t>zweite Botschaft </a:t>
            </a:r>
            <a:br>
              <a:rPr lang="de-DE" dirty="0"/>
            </a:br>
            <a:r>
              <a:rPr lang="de-DE" dirty="0"/>
              <a:t>auf die </a:t>
            </a:r>
            <a:r>
              <a:rPr lang="de-DE" u="sng" dirty="0"/>
              <a:t>Prophezeiungen</a:t>
            </a:r>
            <a:r>
              <a:rPr lang="de-DE" dirty="0"/>
              <a:t>.</a:t>
            </a:r>
            <a:r>
              <a:rPr lang="en" dirty="0"/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 rot="5400000">
            <a:off x="8974284" y="3431776"/>
            <a:ext cx="5915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 G. White, The Desire of Ages, (Das Leben Jesu), S. 233, 234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6" y="0"/>
            <a:ext cx="1191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Das Markusevangelium ist das kürzeste der 4 Evangelien, in denen das Leben JESU 										             erzählt wird.</a:t>
            </a:r>
            <a:endParaRPr lang="en" sz="2400" b="1" dirty="0"/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855" y="1457347"/>
            <a:ext cx="12185495" cy="5308395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0"/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7768443" y="354783"/>
            <a:ext cx="2758676" cy="331552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-155360" y="5842337"/>
            <a:ext cx="12192000" cy="1015663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>
                <a:solidFill>
                  <a:schemeClr val="bg1"/>
                </a:solidFill>
              </a:rPr>
              <a:t>Zusammengefasst: Das Markusevangelium ist </a:t>
            </a:r>
            <a:r>
              <a:rPr lang="de-DE" sz="2000" b="1" u="sng" dirty="0">
                <a:solidFill>
                  <a:schemeClr val="bg1"/>
                </a:solidFill>
              </a:rPr>
              <a:t>DIE</a:t>
            </a:r>
            <a:r>
              <a:rPr lang="de-DE" sz="2000" b="1" dirty="0">
                <a:solidFill>
                  <a:schemeClr val="bg1"/>
                </a:solidFill>
              </a:rPr>
              <a:t> GUTE NACHRICHT für das 21. Jahrhundert.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/>
              <a:t>Es geht alles sehr schnell, Zeit = Geld. Nutzen wir diese Zeit! </a:t>
            </a:r>
            <a:br>
              <a:rPr lang="de-DE" sz="2000" b="1" dirty="0"/>
            </a:br>
            <a:r>
              <a:rPr lang="de-DE" sz="2000" b="1" dirty="0"/>
              <a:t>Lernen wir Wertvollste: 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  <a:effectLst>
                  <a:glow rad="127000">
                    <a:schemeClr val="bg1">
                      <a:lumMod val="65000"/>
                    </a:schemeClr>
                  </a:glow>
                </a:effectLst>
              </a:rPr>
              <a:t>"Das Evangelium von JESUS CHRISTUS, dem SOHN GOTTES"</a:t>
            </a:r>
            <a:r>
              <a:rPr lang="de-DE" sz="2000" b="1" dirty="0"/>
              <a:t> </a:t>
            </a:r>
            <a:r>
              <a:rPr lang="de-DE" b="1" dirty="0"/>
              <a:t>(Markus 1,1).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0" y="409340"/>
            <a:ext cx="81380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Es ist eine zügige, wendige, dynamische </a:t>
            </a:r>
            <a:br>
              <a:rPr lang="de-DE" sz="2200" b="1" dirty="0"/>
            </a:br>
            <a:r>
              <a:rPr lang="de-DE" sz="2200" b="1" dirty="0"/>
              <a:t>und komprimierte Geschichte. </a:t>
            </a:r>
            <a:br>
              <a:rPr lang="de-DE" sz="2200" b="1" dirty="0"/>
            </a:br>
            <a:r>
              <a:rPr lang="de-DE" sz="2200" b="1" dirty="0"/>
              <a:t>Die Ereignisse überschlagen sich vor unseren Augen. </a:t>
            </a:r>
            <a:br>
              <a:rPr lang="de-DE" sz="2200" b="1" dirty="0"/>
            </a:br>
            <a:r>
              <a:rPr lang="de-DE" sz="2200" b="1" dirty="0"/>
              <a:t>Kein Detail fehlt, nur wirklich wichtige Dinge werden erwähnt.</a:t>
            </a:r>
            <a:endParaRPr lang="en" sz="22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087" y="3552181"/>
            <a:ext cx="646091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900" y="4656586"/>
            <a:ext cx="646091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900" y="1960884"/>
            <a:ext cx="646091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900" y="5768351"/>
            <a:ext cx="646091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900" y="953851"/>
            <a:ext cx="646091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83" y="2985706"/>
            <a:ext cx="843951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" y="305938"/>
            <a:ext cx="843951" cy="47931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9302F03-3888-2455-EAF4-4D4AC9E536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8343" y="0"/>
            <a:ext cx="5346655" cy="3286029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04143C9-594C-B4F1-9A5E-074354DF41F7}"/>
              </a:ext>
            </a:extLst>
          </p:cNvPr>
          <p:cNvSpPr txBox="1"/>
          <p:nvPr/>
        </p:nvSpPr>
        <p:spPr>
          <a:xfrm>
            <a:off x="1683981" y="228123"/>
            <a:ext cx="7717690" cy="6545382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3200" b="1" dirty="0">
                <a:solidFill>
                  <a:srgbClr val="AD4758"/>
                </a:solidFill>
              </a:rPr>
              <a:t>Der Autor des Evangeliums:</a:t>
            </a:r>
          </a:p>
          <a:p>
            <a:pPr>
              <a:spcBef>
                <a:spcPts val="1000"/>
              </a:spcBef>
            </a:pPr>
            <a:r>
              <a:rPr lang="en" sz="2800" b="1" dirty="0"/>
              <a:t>	Gescheiterter Missionar</a:t>
            </a:r>
            <a:br>
              <a:rPr lang="de-DE" sz="3200" b="1" dirty="0">
                <a:solidFill>
                  <a:srgbClr val="BB4579"/>
                </a:solidFill>
              </a:rPr>
            </a:br>
            <a:r>
              <a:rPr lang="de-DE" sz="3200" b="1" dirty="0">
                <a:solidFill>
                  <a:srgbClr val="BB4579"/>
                </a:solidFill>
              </a:rPr>
              <a:t>		</a:t>
            </a:r>
            <a:r>
              <a:rPr lang="de-DE" sz="2400" b="1" dirty="0"/>
              <a:t>So, 30. Juni – Der gescheiterte Missionar</a:t>
            </a:r>
            <a:endParaRPr lang="en" sz="3200" b="1" dirty="0"/>
          </a:p>
          <a:p>
            <a:pPr>
              <a:spcBef>
                <a:spcPts val="1000"/>
              </a:spcBef>
            </a:pPr>
            <a:r>
              <a:rPr lang="de-DE" sz="2800" b="1" dirty="0"/>
              <a:t>	Nützlich zum Dienst</a:t>
            </a:r>
            <a:br>
              <a:rPr lang="en" sz="3200" b="1" dirty="0">
                <a:solidFill>
                  <a:srgbClr val="416098"/>
                </a:solidFill>
              </a:rPr>
            </a:br>
            <a:r>
              <a:rPr lang="en" sz="3200" b="1" dirty="0">
                <a:solidFill>
                  <a:srgbClr val="416098"/>
                </a:solidFill>
              </a:rPr>
              <a:t>		</a:t>
            </a:r>
            <a:r>
              <a:rPr lang="de-DE" sz="2400" b="1" dirty="0">
                <a:solidFill>
                  <a:prstClr val="black"/>
                </a:solidFill>
              </a:rPr>
              <a:t>Mo, 01. Juli – Eine zweite Chance</a:t>
            </a:r>
            <a:endParaRPr lang="en" sz="3200" b="1" dirty="0">
              <a:solidFill>
                <a:srgbClr val="416098"/>
              </a:solidFill>
            </a:endParaRPr>
          </a:p>
          <a:p>
            <a:pPr>
              <a:spcBef>
                <a:spcPts val="1000"/>
              </a:spcBef>
            </a:pPr>
            <a:r>
              <a:rPr lang="de-DE" sz="3200" b="1" dirty="0">
                <a:solidFill>
                  <a:srgbClr val="C52C9D"/>
                </a:solidFill>
              </a:rPr>
              <a:t>Der Beginn des Evangeliums</a:t>
            </a:r>
            <a:br>
              <a:rPr lang="de-DE" sz="3200" b="1" dirty="0">
                <a:solidFill>
                  <a:srgbClr val="C52C9D"/>
                </a:solidFill>
              </a:rPr>
            </a:br>
            <a:r>
              <a:rPr lang="de-DE" sz="3200" b="1" dirty="0">
                <a:solidFill>
                  <a:srgbClr val="C52C9D"/>
                </a:solidFill>
              </a:rPr>
              <a:t>	</a:t>
            </a:r>
            <a:r>
              <a:rPr lang="en" sz="2800" b="1" dirty="0"/>
              <a:t>Die Vorbereitung: Markus 1:1-8</a:t>
            </a:r>
            <a:br>
              <a:rPr lang="en" sz="3200" b="1" dirty="0">
                <a:solidFill>
                  <a:srgbClr val="C84840"/>
                </a:solidFill>
              </a:rPr>
            </a:br>
            <a:r>
              <a:rPr lang="en" sz="3200" b="1" dirty="0">
                <a:solidFill>
                  <a:srgbClr val="C84840"/>
                </a:solidFill>
              </a:rPr>
              <a:t>		</a:t>
            </a:r>
            <a:r>
              <a:rPr lang="de-DE" sz="2400" b="1" dirty="0">
                <a:solidFill>
                  <a:prstClr val="black"/>
                </a:solidFill>
              </a:rPr>
              <a:t>Di, 02. Juli – Der Bote</a:t>
            </a:r>
            <a:endParaRPr lang="en" sz="3200" b="1" dirty="0">
              <a:solidFill>
                <a:srgbClr val="C84840"/>
              </a:solidFill>
            </a:endParaRPr>
          </a:p>
          <a:p>
            <a:pPr lvl="0">
              <a:spcBef>
                <a:spcPts val="1000"/>
              </a:spcBef>
            </a:pPr>
            <a:r>
              <a:rPr lang="de-DE" sz="3200" b="1" dirty="0">
                <a:solidFill>
                  <a:srgbClr val="C52C9D"/>
                </a:solidFill>
              </a:rPr>
              <a:t>	</a:t>
            </a:r>
            <a:r>
              <a:rPr lang="en" sz="2800" b="1" dirty="0">
                <a:solidFill>
                  <a:prstClr val="black"/>
                </a:solidFill>
              </a:rPr>
              <a:t>Die Taufe: Markus 1:9-13</a:t>
            </a:r>
            <a:br>
              <a:rPr lang="en" sz="3200" b="1" dirty="0">
                <a:solidFill>
                  <a:srgbClr val="C84840"/>
                </a:solidFill>
              </a:rPr>
            </a:br>
            <a:r>
              <a:rPr lang="en" sz="3200" b="1" dirty="0">
                <a:solidFill>
                  <a:srgbClr val="C84840"/>
                </a:solidFill>
              </a:rPr>
              <a:t>		</a:t>
            </a:r>
            <a:r>
              <a:rPr lang="de-DE" sz="2400" b="1" dirty="0">
                <a:solidFill>
                  <a:prstClr val="black"/>
                </a:solidFill>
              </a:rPr>
              <a:t>Mi, 03. Juli – JESU Taufe</a:t>
            </a:r>
            <a:endParaRPr lang="en" sz="3200" b="1" dirty="0">
              <a:solidFill>
                <a:srgbClr val="C84840"/>
              </a:solidFill>
            </a:endParaRPr>
          </a:p>
          <a:p>
            <a:pPr>
              <a:spcBef>
                <a:spcPts val="1200"/>
              </a:spcBef>
            </a:pPr>
            <a:r>
              <a:rPr lang="de-DE" sz="3200" b="1" dirty="0">
                <a:solidFill>
                  <a:srgbClr val="418A41"/>
                </a:solidFill>
              </a:rPr>
              <a:t>	</a:t>
            </a:r>
            <a:r>
              <a:rPr lang="en" sz="2800" b="1" dirty="0">
                <a:solidFill>
                  <a:prstClr val="black"/>
                </a:solidFill>
              </a:rPr>
              <a:t>Die Botschaft: Markus 1:14-15</a:t>
            </a:r>
            <a:br>
              <a:rPr lang="en" sz="3200" b="1" dirty="0">
                <a:solidFill>
                  <a:srgbClr val="418A41"/>
                </a:solidFill>
              </a:rPr>
            </a:br>
            <a:r>
              <a:rPr lang="en" sz="3200" b="1" dirty="0">
                <a:solidFill>
                  <a:srgbClr val="418A41"/>
                </a:solidFill>
              </a:rPr>
              <a:t>		</a:t>
            </a:r>
            <a:r>
              <a:rPr lang="de-DE" sz="2400" b="1" dirty="0">
                <a:solidFill>
                  <a:prstClr val="black"/>
                </a:solidFill>
              </a:rPr>
              <a:t>Do, 04. Juli – Das Evangelium nach JESUS</a:t>
            </a:r>
            <a:endParaRPr lang="en" sz="3200" b="1" dirty="0">
              <a:solidFill>
                <a:srgbClr val="418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DER AUTOR DES EVANGELIUMS</a:t>
            </a: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GESCHEITERTER MISSIONAR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4687161" y="1671950"/>
            <a:ext cx="71674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Wie die anderen Evangelisten </a:t>
            </a:r>
            <a:br>
              <a:rPr lang="de-DE" sz="2000" b="1" dirty="0"/>
            </a:br>
            <a:r>
              <a:rPr lang="de-DE" sz="2000" b="1" dirty="0"/>
              <a:t>erwähnt Markus sich selbst nicht mit Namen. </a:t>
            </a:r>
          </a:p>
          <a:p>
            <a:pPr>
              <a:spcBef>
                <a:spcPts val="600"/>
              </a:spcBef>
            </a:pPr>
            <a:br>
              <a:rPr lang="de-DE" sz="100" b="1" dirty="0"/>
            </a:br>
            <a:r>
              <a:rPr lang="de-DE" sz="2000" b="1" dirty="0"/>
              <a:t>Er war noch ein Junge, als sich die Ereignisse, </a:t>
            </a:r>
            <a:br>
              <a:rPr lang="de-DE" sz="2000" b="1" dirty="0"/>
            </a:br>
            <a:r>
              <a:rPr lang="de-DE" sz="2000" b="1" dirty="0"/>
              <a:t>von denen er berichtet, zutrugen, </a:t>
            </a:r>
            <a:br>
              <a:rPr lang="de-DE" sz="2000" b="1" dirty="0"/>
            </a:br>
            <a:r>
              <a:rPr lang="de-DE" sz="2000" b="1" dirty="0"/>
              <a:t>von denen er wahrscheinlich durch seine enge Beziehung zum Apostel Petrus erfuhr </a:t>
            </a:r>
            <a:br>
              <a:rPr lang="de-DE" sz="2000" b="1" dirty="0"/>
            </a:br>
            <a:r>
              <a:rPr lang="de-DE" b="1" dirty="0"/>
              <a:t>(1. Petr. 5,13).</a:t>
            </a:r>
            <a:endParaRPr lang="en" sz="2000" b="1" dirty="0"/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2" y="1497005"/>
            <a:ext cx="4221494" cy="27228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486900" y="5456218"/>
            <a:ext cx="7393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de-DE" sz="2000" b="1" dirty="0"/>
              <a:t>Kurz darauf nahmen Barnabas und Saulus </a:t>
            </a:r>
            <a:br>
              <a:rPr lang="de-DE" sz="2000" b="1" dirty="0"/>
            </a:br>
            <a:r>
              <a:rPr lang="de-DE" sz="2000" b="1" dirty="0"/>
              <a:t>(der nach Jerusalem gegangen war, </a:t>
            </a:r>
            <a:br>
              <a:rPr lang="de-DE" sz="2000" b="1" dirty="0"/>
            </a:br>
            <a:r>
              <a:rPr lang="de-DE" sz="2000" b="1" dirty="0"/>
              <a:t>um eine Opfergabe zu bringen) </a:t>
            </a:r>
            <a:br>
              <a:rPr lang="de-DE" sz="2000" b="1" dirty="0"/>
            </a:br>
            <a:r>
              <a:rPr lang="de-DE" sz="2000" b="1" dirty="0"/>
              <a:t>Johannes Markus mit nach Antiochia </a:t>
            </a:r>
            <a:r>
              <a:rPr lang="de-DE" b="1" dirty="0"/>
              <a:t>(Apg 12,25).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1" y="4219869"/>
            <a:ext cx="78806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de-DE" sz="2000" b="1" dirty="0"/>
              <a:t>Die Mutter des Johannes Markus </a:t>
            </a:r>
            <a:br>
              <a:rPr lang="de-DE" sz="2000" b="1" dirty="0"/>
            </a:br>
            <a:r>
              <a:rPr lang="de-DE" sz="2000" b="1" dirty="0"/>
              <a:t>war die Besitzerin des Hauses in Jerusalem, </a:t>
            </a:r>
            <a:br>
              <a:rPr lang="de-DE" sz="2000" b="1" dirty="0"/>
            </a:br>
            <a:r>
              <a:rPr lang="de-DE" sz="2000" b="1" dirty="0"/>
              <a:t>in dem sich die Gemeinde versammelte, </a:t>
            </a:r>
            <a:br>
              <a:rPr lang="de-DE" sz="2000" b="1" dirty="0"/>
            </a:br>
            <a:r>
              <a:rPr lang="de-DE" sz="2000" b="1" dirty="0"/>
              <a:t>um anlässlich der Gefangennahme des Petrus zu beten </a:t>
            </a:r>
            <a:r>
              <a:rPr lang="de-DE" b="1" dirty="0"/>
              <a:t>(Apg 12,12).</a:t>
            </a:r>
            <a:endParaRPr lang="en" sz="20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D3B573-DA51-DA26-17EF-FEC08D96D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3893437"/>
            <a:ext cx="3998027" cy="278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4">
            <a:extLst>
              <a:ext uri="{FF2B5EF4-FFF2-40B4-BE49-F238E27FC236}">
                <a16:creationId xmlns:a16="http://schemas.microsoft.com/office/drawing/2014/main" id="{E155F3BF-A0F8-EDB5-A759-329AF58106D6}"/>
              </a:ext>
            </a:extLst>
          </p:cNvPr>
          <p:cNvSpPr txBox="1"/>
          <p:nvPr/>
        </p:nvSpPr>
        <p:spPr>
          <a:xfrm>
            <a:off x="0" y="68556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Und Barnabas und Saulus kehrten von Jerusalem zurück, nachdem sie die Hilfeleistung ausgerichtet hatten und nahmen auch Johannes mit dem Beinamen Markus mit sich.</a:t>
            </a:r>
            <a:r>
              <a:rPr lang="en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rgbClr val="C00000"/>
                </a:solidFill>
                <a:latin typeface="Candara" panose="020E0502030303020204" pitchFamily="34" charset="0"/>
              </a:rPr>
              <a:t>(Apg. 12:25)</a:t>
            </a:r>
            <a:endParaRPr lang="es-E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GESCHEITERTER MISSIONAR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0" y="68556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Und Barnabas und Saulus kehrten von Jerusalem zurück, nachdem sie die Hilfeleistung ausgerichtet hatten und nahmen auch Johannes mit dem Beinamen Markus mit sich.</a:t>
            </a:r>
            <a:r>
              <a:rPr lang="en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” </a:t>
            </a:r>
            <a:r>
              <a:rPr lang="en" b="1" dirty="0">
                <a:solidFill>
                  <a:srgbClr val="C00000"/>
                </a:solidFill>
                <a:latin typeface="Candara" panose="020E0502030303020204" pitchFamily="34" charset="0"/>
              </a:rPr>
              <a:t>(Apg. 12:25)</a:t>
            </a:r>
            <a:endParaRPr lang="es-E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496" y="1571172"/>
            <a:ext cx="3482110" cy="2512223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84617" y="4083395"/>
            <a:ext cx="3499775" cy="2435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71715" y="1571172"/>
            <a:ext cx="660754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de-DE" sz="2200" b="1" dirty="0"/>
              <a:t>Als der HEILIGE GEIST Barnabas und Saulus </a:t>
            </a:r>
            <a:br>
              <a:rPr lang="de-DE" sz="2200" b="1" dirty="0"/>
            </a:br>
            <a:r>
              <a:rPr lang="de-DE" sz="2200" b="1" dirty="0"/>
              <a:t>nach Antiochia berief, </a:t>
            </a:r>
            <a:br>
              <a:rPr lang="de-DE" sz="2200" b="1" dirty="0"/>
            </a:br>
            <a:r>
              <a:rPr lang="de-DE" sz="2200" b="1" dirty="0"/>
              <a:t>um unter den Heiden zu missionieren, </a:t>
            </a:r>
            <a:br>
              <a:rPr lang="de-DE" sz="2200" b="1" dirty="0"/>
            </a:br>
            <a:r>
              <a:rPr lang="de-DE" sz="2200" b="1" dirty="0"/>
              <a:t>nahmen sie Johannes Markus </a:t>
            </a:r>
            <a:br>
              <a:rPr lang="de-DE" sz="2200" b="1" dirty="0"/>
            </a:br>
            <a:r>
              <a:rPr lang="de-DE" sz="2200" b="1" dirty="0"/>
              <a:t>als Mitarbeiter mit </a:t>
            </a:r>
            <a:br>
              <a:rPr lang="de-DE" sz="2200" b="1" dirty="0"/>
            </a:br>
            <a:r>
              <a:rPr lang="de-DE" sz="2000" b="1" dirty="0"/>
              <a:t>(Apostelgeschichte 13,2-5).</a:t>
            </a:r>
            <a:endParaRPr lang="en" sz="2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7071538" y="4479135"/>
            <a:ext cx="40314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dirty="0"/>
              <a:t>Doch das Missionsleben </a:t>
            </a:r>
            <a:br>
              <a:rPr lang="de-DE" sz="2200" b="1" dirty="0"/>
            </a:br>
            <a:r>
              <a:rPr lang="de-DE" sz="2200" b="1" dirty="0"/>
              <a:t>erwies sich als sehr hart</a:t>
            </a:r>
            <a:br>
              <a:rPr lang="de-DE" sz="2200" b="1" dirty="0"/>
            </a:br>
            <a:r>
              <a:rPr lang="de-DE" sz="2200" b="1" dirty="0"/>
              <a:t>für den jungen Markus, </a:t>
            </a:r>
            <a:br>
              <a:rPr lang="de-DE" sz="2200" b="1" dirty="0"/>
            </a:br>
            <a:r>
              <a:rPr lang="de-DE" sz="2200" b="1" dirty="0"/>
              <a:t>der beschloss, nach Jerusalem zurückzukehren </a:t>
            </a:r>
            <a:r>
              <a:rPr lang="de-DE" sz="2000" b="1" dirty="0"/>
              <a:t>(Apg 13,13).</a:t>
            </a:r>
            <a:endParaRPr lang="en" sz="2200" b="1" dirty="0"/>
          </a:p>
        </p:txBody>
      </p:sp>
    </p:spTree>
    <p:extLst>
      <p:ext uri="{BB962C8B-B14F-4D97-AF65-F5344CB8AC3E}">
        <p14:creationId xmlns:p14="http://schemas.microsoft.com/office/powerpoint/2010/main" val="15744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2583690" y="4748741"/>
            <a:ext cx="59683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Also nahm er Markus mit nach Zypern, während Paulus und Silas </a:t>
            </a:r>
            <a:br>
              <a:rPr lang="de-DE" sz="2200" b="1" dirty="0"/>
            </a:br>
            <a:r>
              <a:rPr lang="de-DE" sz="2200" b="1" dirty="0"/>
              <a:t>nach Asien gingen </a:t>
            </a:r>
            <a:br>
              <a:rPr lang="de-DE" sz="2200" b="1" dirty="0"/>
            </a:br>
            <a:r>
              <a:rPr lang="de-DE" sz="2200" b="1" dirty="0"/>
              <a:t>(Apostelgeschichte 15:39-41).</a:t>
            </a:r>
            <a:endParaRPr lang="en" sz="2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NÜTZLICH ZUM DIENST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“N</a:t>
            </a:r>
            <a:r>
              <a:rPr lang="de-DE" sz="2000" b="1" dirty="0" err="1">
                <a:solidFill>
                  <a:srgbClr val="002060"/>
                </a:solidFill>
                <a:latin typeface="Candara" panose="020E0502030303020204" pitchFamily="34" charset="0"/>
              </a:rPr>
              <a:t>ur</a:t>
            </a:r>
            <a:r>
              <a:rPr lang="de-DE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Lukas ist bei mir. Nimm Markus zu dir und bringe ihn mit; </a:t>
            </a:r>
            <a:br>
              <a:rPr lang="de-DE" sz="20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denn er ist mir sehr nützlich zum Dienst.</a:t>
            </a:r>
            <a:r>
              <a:rPr lang="en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”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rgbClr val="002060"/>
                </a:solidFill>
                <a:latin typeface="Candara" panose="020E0502030303020204" pitchFamily="34" charset="0"/>
              </a:rPr>
              <a:t>(2. Timotheus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-343406" y="1412703"/>
            <a:ext cx="8531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de-DE" sz="2200" b="1" dirty="0"/>
              <a:t>Als Paulus die zweite Missionsreise plante, </a:t>
            </a:r>
            <a:br>
              <a:rPr lang="de-DE" sz="2200" b="1" dirty="0"/>
            </a:br>
            <a:r>
              <a:rPr lang="de-DE" sz="2200" b="1" dirty="0"/>
              <a:t>lehnte er es ab, </a:t>
            </a:r>
            <a:br>
              <a:rPr lang="de-DE" sz="2200" b="1" dirty="0"/>
            </a:br>
            <a:r>
              <a:rPr lang="de-DE" sz="2200" b="1" dirty="0"/>
              <a:t>Markus als Mitarbeiter zu akzeptieren </a:t>
            </a:r>
            <a:br>
              <a:rPr lang="de-DE" sz="2200" b="1" dirty="0"/>
            </a:br>
            <a:r>
              <a:rPr lang="de-DE" sz="2200" b="1" dirty="0"/>
              <a:t>(Apg 15,36-38). </a:t>
            </a:r>
            <a:br>
              <a:rPr lang="de-DE" sz="2200" b="1" dirty="0"/>
            </a:br>
            <a:r>
              <a:rPr lang="de-DE" sz="2200" b="1" dirty="0"/>
              <a:t>Paulus brauchte starke Helfer, </a:t>
            </a:r>
            <a:br>
              <a:rPr lang="de-DE" sz="2200" b="1" dirty="0"/>
            </a:br>
            <a:r>
              <a:rPr lang="de-DE" sz="2200" b="1" dirty="0"/>
              <a:t>die eine Stütze </a:t>
            </a:r>
            <a:br>
              <a:rPr lang="de-DE" sz="2200" b="1" dirty="0"/>
            </a:br>
            <a:r>
              <a:rPr lang="de-DE" sz="2200" b="1" dirty="0"/>
              <a:t>und keine Last sein sollten. </a:t>
            </a:r>
            <a:br>
              <a:rPr lang="de-DE" sz="2200" b="1" dirty="0"/>
            </a:br>
            <a:r>
              <a:rPr lang="de-DE" sz="2200" b="1" dirty="0"/>
              <a:t>Markus passte nicht in dieses Profil.</a:t>
            </a:r>
            <a:endParaRPr lang="en" sz="2200" b="1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5" y="2878530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833" y="1516047"/>
            <a:ext cx="3735648" cy="2631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622" y="4320254"/>
            <a:ext cx="4023313" cy="2405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9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3120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NÜTZLICH ZUM DIENST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654296"/>
            <a:ext cx="11165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“N</a:t>
            </a:r>
            <a:r>
              <a:rPr lang="de-DE" sz="2000" b="1" dirty="0" err="1">
                <a:solidFill>
                  <a:srgbClr val="002060"/>
                </a:solidFill>
                <a:latin typeface="Candara" panose="020E0502030303020204" pitchFamily="34" charset="0"/>
              </a:rPr>
              <a:t>ur</a:t>
            </a:r>
            <a:r>
              <a:rPr lang="de-DE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Lukas ist bei mir. Nimm Markus zu dir und bringe ihn mit; </a:t>
            </a:r>
            <a:br>
              <a:rPr lang="de-DE" sz="20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denn er ist mir sehr nützlich zum Dienst.</a:t>
            </a:r>
            <a:r>
              <a:rPr lang="en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”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rgbClr val="002060"/>
                </a:solidFill>
                <a:latin typeface="Candara" panose="020E0502030303020204" pitchFamily="34" charset="0"/>
              </a:rPr>
              <a:t>(2. Timotheus 4:11)</a:t>
            </a:r>
          </a:p>
        </p:txBody>
      </p:sp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3388" y="1473035"/>
            <a:ext cx="3053397" cy="3544062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217" y="4129964"/>
            <a:ext cx="3617775" cy="20220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4410133" y="1408362"/>
            <a:ext cx="59900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dirty="0"/>
              <a:t>Wir wissen nicht, was dann geschah, </a:t>
            </a:r>
            <a:br>
              <a:rPr lang="de-DE" sz="2200" b="1" dirty="0"/>
            </a:br>
            <a:r>
              <a:rPr lang="de-DE" sz="2200" b="1" dirty="0"/>
              <a:t>aber wir wissen, dass Barnabas Recht hatte. Durch die drei Erwähnungen, </a:t>
            </a:r>
            <a:br>
              <a:rPr lang="de-DE" sz="2200" b="1" dirty="0"/>
            </a:br>
            <a:r>
              <a:rPr lang="de-DE" sz="2200" b="1" dirty="0"/>
              <a:t>die er in seinen Briefen macht, </a:t>
            </a:r>
            <a:br>
              <a:rPr lang="de-DE" sz="2200" b="1" dirty="0"/>
            </a:br>
            <a:r>
              <a:rPr lang="de-DE" sz="2200" b="1" dirty="0"/>
              <a:t>kam Paulus dazu, Markus </a:t>
            </a:r>
            <a:br>
              <a:rPr lang="de-DE" sz="2200" b="1" dirty="0"/>
            </a:br>
            <a:r>
              <a:rPr lang="de-DE" sz="2200" b="1" dirty="0"/>
              <a:t>als "nützlich für den Dienst" zu betrachten, als einen effektiven Mitarbeiter </a:t>
            </a:r>
            <a:br>
              <a:rPr lang="de-DE" sz="2200" b="1" dirty="0"/>
            </a:br>
            <a:r>
              <a:rPr lang="de-DE" sz="2200" b="1" dirty="0"/>
              <a:t>(Kol. 4:10; Phil. 24; 2Tim. 4:11).</a:t>
            </a:r>
            <a:endParaRPr lang="en" sz="22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338977" y="5264892"/>
            <a:ext cx="79407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Dank dieser zweiten Gelegenheit </a:t>
            </a:r>
            <a:br>
              <a:rPr lang="de-DE" sz="2200" b="1" dirty="0"/>
            </a:br>
            <a:r>
              <a:rPr lang="de-DE" sz="2200" b="1" dirty="0"/>
              <a:t>können wir heute die spannende Geschichte </a:t>
            </a:r>
            <a:br>
              <a:rPr lang="de-DE" sz="2200" b="1" dirty="0"/>
            </a:br>
            <a:r>
              <a:rPr lang="de-DE" sz="2200" b="1" dirty="0"/>
              <a:t>des Markusevangeliums genießen.</a:t>
            </a:r>
            <a:endParaRPr lang="en" sz="2200" b="1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2402</Words>
  <Application>Microsoft Office PowerPoint</Application>
  <PresentationFormat>Panorámica</PresentationFormat>
  <Paragraphs>148</Paragraphs>
  <Slides>23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Candara</vt:lpstr>
      <vt:lpstr>Wingdings</vt:lpstr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 Fustero Carreras</cp:lastModifiedBy>
  <cp:revision>144</cp:revision>
  <dcterms:created xsi:type="dcterms:W3CDTF">2024-06-02T07:04:45Z</dcterms:created>
  <dcterms:modified xsi:type="dcterms:W3CDTF">2024-07-05T18:35:26Z</dcterms:modified>
</cp:coreProperties>
</file>