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8"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de-DE" b="1" dirty="0">
              <a:effectLst/>
            </a:rPr>
            <a:t>Da war ein Dämon in der Versammlung. Es gibt "Unkraut" in der Gemeinde und wir können es nicht unterscheiden (Mt. 13:24-30</a:t>
          </a:r>
          <a:r>
            <a:rPr lang="es-ES" b="1" dirty="0">
              <a:effectLst/>
            </a:rPr>
            <a:t>).</a:t>
          </a:r>
        </a:p>
      </dgm:t>
    </dgm:pt>
    <dgm:pt modelId="{96A87BFB-8675-44C2-850D-F0D00E8AE7E8}" type="parTrans" cxnId="{3DFAFAFA-D259-440B-90C5-539FF0EB8149}">
      <dgm:prSet/>
      <dgm:spPr/>
      <dgm:t>
        <a:bodyPr/>
        <a:lstStyle/>
        <a:p>
          <a:endParaRPr lang="es-ES" b="1">
            <a:effectLst/>
          </a:endParaRPr>
        </a:p>
      </dgm:t>
    </dgm:pt>
    <dgm:pt modelId="{D384525B-4938-4C49-842D-598633E2059A}" type="sibTrans" cxnId="{3DFAFAFA-D259-440B-90C5-539FF0EB8149}">
      <dgm:prSet/>
      <dgm:spPr/>
      <dgm:t>
        <a:bodyPr/>
        <a:lstStyle/>
        <a:p>
          <a:endParaRPr lang="es-ES" b="1">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de-DE" b="1" dirty="0">
              <a:effectLst/>
            </a:rPr>
            <a:t>Der Dämon wusste, wer CHRISTUS war! Darum suchte nach einer Möglichkeit, den Einfluss JESU zu stören!</a:t>
          </a:r>
          <a:endParaRPr lang="es-ES" b="1" dirty="0">
            <a:effectLst/>
          </a:endParaRPr>
        </a:p>
      </dgm:t>
    </dgm:pt>
    <dgm:pt modelId="{90A279C4-824E-46B0-A048-384333943345}" type="parTrans" cxnId="{18705EDA-BD42-4BD8-8D39-16B04A1CE033}">
      <dgm:prSet/>
      <dgm:spPr/>
      <dgm:t>
        <a:bodyPr/>
        <a:lstStyle/>
        <a:p>
          <a:endParaRPr lang="es-ES" b="1">
            <a:effectLst/>
          </a:endParaRPr>
        </a:p>
      </dgm:t>
    </dgm:pt>
    <dgm:pt modelId="{10FB9275-7519-44AB-AF28-FD83C1FA365D}" type="sibTrans" cxnId="{18705EDA-BD42-4BD8-8D39-16B04A1CE033}">
      <dgm:prSet/>
      <dgm:spPr/>
      <dgm:t>
        <a:bodyPr/>
        <a:lstStyle/>
        <a:p>
          <a:endParaRPr lang="es-ES" b="1">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de-DE" b="1" dirty="0">
              <a:effectLst/>
            </a:rPr>
            <a:t>JESUS befahl ihm, zu schweigen. </a:t>
          </a:r>
          <a:r>
            <a:rPr lang="de-DE" b="1" dirty="0"/>
            <a:t>Es war noch nicht an der Zeit, sich offen als MESSIAS zu erkennen zu geben!</a:t>
          </a:r>
          <a:endParaRPr lang="es-ES" b="1" dirty="0">
            <a:effectLst/>
          </a:endParaRPr>
        </a:p>
      </dgm:t>
    </dgm:pt>
    <dgm:pt modelId="{4B023D06-8D5A-4F79-917E-1729CEF85679}" type="parTrans" cxnId="{AC9D3532-A3B9-4B14-99A4-5D696462F254}">
      <dgm:prSet/>
      <dgm:spPr/>
      <dgm:t>
        <a:bodyPr/>
        <a:lstStyle/>
        <a:p>
          <a:endParaRPr lang="es-ES" b="1">
            <a:effectLst/>
          </a:endParaRPr>
        </a:p>
      </dgm:t>
    </dgm:pt>
    <dgm:pt modelId="{ABA7B8FB-1D0C-4CD3-8376-218E8E1A72BA}" type="sibTrans" cxnId="{AC9D3532-A3B9-4B14-99A4-5D696462F254}">
      <dgm:prSet/>
      <dgm:spPr/>
      <dgm:t>
        <a:bodyPr/>
        <a:lstStyle/>
        <a:p>
          <a:endParaRPr lang="es-ES" b="1">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b="1" dirty="0">
            <a:effectLst/>
          </a:endParaRPr>
        </a:p>
      </dgm:t>
    </dgm:pt>
    <dgm:pt modelId="{579ED5C9-FC7A-4B79-8267-91220B10C9F6}" type="parTrans" cxnId="{B30E8CD1-2CE1-4522-BF9F-967BA32E91C7}">
      <dgm:prSet/>
      <dgm:spPr/>
      <dgm:t>
        <a:bodyPr/>
        <a:lstStyle/>
        <a:p>
          <a:endParaRPr lang="es-ES" b="1">
            <a:effectLst/>
          </a:endParaRPr>
        </a:p>
      </dgm:t>
    </dgm:pt>
    <dgm:pt modelId="{8577CCC3-CFA1-4B19-A545-F400D8D28F05}" type="sibTrans" cxnId="{B30E8CD1-2CE1-4522-BF9F-967BA32E91C7}">
      <dgm:prSet/>
      <dgm:spPr/>
      <dgm:t>
        <a:bodyPr/>
        <a:lstStyle/>
        <a:p>
          <a:endParaRPr lang="es-ES" b="1">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b="1"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b="1">
            <a:effectLst/>
          </a:endParaRPr>
        </a:p>
      </dgm:t>
    </dgm:pt>
    <dgm:pt modelId="{A930D3A8-114D-4CC5-84CA-65BD4B0E62A2}" type="sibTrans" cxnId="{DB5DF95C-E8DB-4D2E-ABCF-EDF21798FAAB}">
      <dgm:prSet/>
      <dgm:spPr/>
      <dgm:t>
        <a:bodyPr/>
        <a:lstStyle/>
        <a:p>
          <a:endParaRPr lang="es-ES" b="1">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b="1" dirty="0">
            <a:effectLst/>
          </a:endParaRPr>
        </a:p>
      </dgm:t>
    </dgm:pt>
    <dgm:pt modelId="{4C920BFE-7617-49C3-8060-AD3FA4C262FD}" type="parTrans" cxnId="{7A0F5A19-B2A2-4DC2-8138-02923FC6B7CF}">
      <dgm:prSet/>
      <dgm:spPr/>
      <dgm:t>
        <a:bodyPr/>
        <a:lstStyle/>
        <a:p>
          <a:endParaRPr lang="es-ES" b="1">
            <a:effectLst/>
          </a:endParaRPr>
        </a:p>
      </dgm:t>
    </dgm:pt>
    <dgm:pt modelId="{FBE40009-C86E-4F65-824A-05FC477F569C}" type="sibTrans" cxnId="{7A0F5A19-B2A2-4DC2-8138-02923FC6B7CF}">
      <dgm:prSet/>
      <dgm:spPr/>
      <dgm:t>
        <a:bodyPr/>
        <a:lstStyle/>
        <a:p>
          <a:endParaRPr lang="es-ES" b="1">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de-DE" sz="1800" b="1" dirty="0">
              <a:effectLst>
                <a:outerShdw blurRad="38100" dist="38100" dir="2700000" algn="tl">
                  <a:srgbClr val="000000">
                    <a:alpha val="43137"/>
                  </a:srgbClr>
                </a:outerShdw>
              </a:effectLst>
            </a:rPr>
            <a:t>Nachdem JESUS den Besessenen befreit hatte, gab Er diesem zwei Anweisungen mit einer zweifachen Absicht </a:t>
          </a:r>
          <a:r>
            <a:rPr lang="es-ES" sz="1800" b="1" dirty="0">
              <a:effectLst>
                <a:outerShdw blurRad="38100" dist="38100" dir="2700000" algn="tl">
                  <a:srgbClr val="000000">
                    <a:alpha val="43137"/>
                  </a:srgbClr>
                </a:outerShdw>
              </a:effectLst>
            </a:rPr>
            <a:t>(</a:t>
          </a:r>
          <a:r>
            <a:rPr lang="es-ES" sz="1800" b="1" dirty="0" err="1">
              <a:effectLst>
                <a:outerShdw blurRad="38100" dist="38100" dir="2700000" algn="tl">
                  <a:srgbClr val="000000">
                    <a:alpha val="43137"/>
                  </a:srgbClr>
                </a:outerShdw>
              </a:effectLst>
            </a:rPr>
            <a:t>Mk</a:t>
          </a:r>
          <a:r>
            <a:rPr lang="es-ES" sz="1800" b="1" dirty="0">
              <a:effectLst>
                <a:outerShdw blurRad="38100" dist="38100" dir="2700000" algn="tl">
                  <a:srgbClr val="000000">
                    <a:alpha val="43137"/>
                  </a:srgbClr>
                </a:outerShdw>
              </a:effectLst>
            </a:rPr>
            <a:t>. 1:44)</a:t>
          </a: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en" sz="2000" b="1" dirty="0">
              <a:effectLst>
                <a:outerShdw blurRad="38100" dist="38100" dir="2700000" algn="tl">
                  <a:srgbClr val="000000">
                    <a:alpha val="43137"/>
                  </a:srgbClr>
                </a:outerShdw>
              </a:effectLst>
            </a:rPr>
            <a:t>“Zeige dich </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den Priestern!”</a:t>
          </a:r>
          <a:endParaRPr lang="es-ES" sz="2000" b="1" dirty="0">
            <a:effectLst>
              <a:outerShdw blurRad="38100" dist="38100" dir="2700000" algn="tl">
                <a:srgbClr val="000000">
                  <a:alpha val="43137"/>
                </a:srgbClr>
              </a:outerShdw>
            </a:effectLst>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en" sz="2000" b="1" dirty="0">
              <a:effectLst>
                <a:outerShdw blurRad="38100" dist="38100" dir="2700000" algn="tl">
                  <a:srgbClr val="000000">
                    <a:alpha val="43137"/>
                  </a:srgbClr>
                </a:outerShdw>
              </a:effectLst>
            </a:rPr>
            <a:t>Er bewies Seine Achtung vor dem Gesetz</a:t>
          </a:r>
          <a:endParaRPr lang="es-ES" sz="20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de-DE" sz="2000" b="1" dirty="0">
              <a:effectLst>
                <a:outerShdw blurRad="38100" dist="38100" dir="2700000" algn="tl">
                  <a:srgbClr val="000000">
                    <a:alpha val="43137"/>
                  </a:srgbClr>
                </a:outerShdw>
              </a:effectLst>
            </a:rPr>
            <a:t>Das gab den Priestern die Gelegenheit, Ihn als den Messias anzuerkennen</a:t>
          </a:r>
          <a:endParaRPr lang="es-ES" sz="2000" b="1" dirty="0">
            <a:effectLst>
              <a:outerShdw blurRad="38100" dist="38100" dir="2700000" algn="tl">
                <a:srgbClr val="000000">
                  <a:alpha val="43137"/>
                </a:srgbClr>
              </a:outerShdw>
            </a:effectLst>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en" sz="2000" b="1" dirty="0">
              <a:effectLst>
                <a:outerShdw blurRad="38100" dist="38100" dir="2700000" algn="tl">
                  <a:srgbClr val="000000">
                    <a:alpha val="43137"/>
                  </a:srgbClr>
                </a:outerShdw>
              </a:effectLst>
            </a:rPr>
            <a:t>Zu schweigen</a:t>
          </a:r>
          <a:endParaRPr lang="es-ES" sz="2000" b="1" dirty="0">
            <a:effectLst>
              <a:outerShdw blurRad="38100" dist="38100" dir="2700000" algn="tl">
                <a:srgbClr val="000000">
                  <a:alpha val="43137"/>
                </a:srgbClr>
              </a:outerShdw>
            </a:effectLst>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de-DE" sz="2000" b="1" dirty="0">
              <a:effectLst>
                <a:outerShdw blurRad="38100" dist="38100" dir="2700000" algn="tl">
                  <a:srgbClr val="000000">
                    <a:alpha val="43137"/>
                  </a:srgbClr>
                </a:outerShdw>
              </a:effectLst>
            </a:rPr>
            <a:t>Er verhinderte, dass die Priester gegen den Aussätzigen voreingenommen wären</a:t>
          </a:r>
          <a:endParaRPr lang="es-ES"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a:lstStyle/>
        <a:p>
          <a:pPr>
            <a:lnSpc>
              <a:spcPts val="1800"/>
            </a:lnSpc>
            <a:spcAft>
              <a:spcPts val="0"/>
            </a:spcAft>
          </a:pPr>
          <a:r>
            <a:rPr lang="de-DE" sz="2000" b="1" dirty="0">
              <a:effectLst>
                <a:outerShdw blurRad="38100" dist="38100" dir="2700000" algn="tl">
                  <a:srgbClr val="000000">
                    <a:alpha val="43137"/>
                  </a:srgbClr>
                </a:outerShdw>
              </a:effectLst>
            </a:rPr>
            <a:t>Er vermied es, falsche messianische Erwartungen in den Menschenmassen zu wecken!</a:t>
          </a:r>
          <a:endParaRPr lang="es-ES"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22182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b="1"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1">
                <a:lumMod val="50000"/>
              </a:schemeClr>
            </a:buClr>
            <a:buFont typeface="+mj-lt"/>
            <a:buAutoNum type="arabicPeriod"/>
          </a:pPr>
          <a:r>
            <a:rPr lang="de-DE" sz="1700" b="1" kern="1200" dirty="0">
              <a:effectLst/>
            </a:rPr>
            <a:t>Da war ein Dämon in der Versammlung. Es gibt "Unkraut" in der Gemeinde und wir können es nicht unterscheiden (Mt. 13:24-30</a:t>
          </a:r>
          <a:r>
            <a:rPr lang="es-ES" sz="1700" b="1" kern="1200" dirty="0">
              <a:effectLst/>
            </a:rPr>
            <a:t>).</a:t>
          </a: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b="1" kern="1200" dirty="0">
            <a:solidFill>
              <a:prstClr val="white"/>
            </a:solidFill>
            <a:effectLst/>
            <a:latin typeface="Aptos" panose="02110004020202020204"/>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5">
                <a:lumMod val="50000"/>
              </a:schemeClr>
            </a:buClr>
            <a:buFont typeface="+mj-lt"/>
            <a:buAutoNum type="arabicPeriod" startAt="2"/>
          </a:pPr>
          <a:r>
            <a:rPr lang="de-DE" sz="1700" b="1" kern="1200" dirty="0">
              <a:effectLst/>
            </a:rPr>
            <a:t>Der Dämon wusste, wer CHRISTUS war! Darum suchte nach einer Möglichkeit, den Einfluss JESU zu stören!</a:t>
          </a:r>
          <a:endParaRPr lang="es-ES" sz="1700" b="1" kern="1200" dirty="0">
            <a:effectLst/>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b="1"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6">
                <a:lumMod val="50000"/>
              </a:schemeClr>
            </a:buClr>
            <a:buFont typeface="+mj-lt"/>
            <a:buAutoNum type="arabicPeriod" startAt="3"/>
          </a:pPr>
          <a:r>
            <a:rPr lang="de-DE" sz="1700" b="1" kern="1200" dirty="0">
              <a:effectLst/>
            </a:rPr>
            <a:t>JESUS befahl ihm, zu schweigen. </a:t>
          </a:r>
          <a:r>
            <a:rPr lang="de-DE" sz="1700" b="1" kern="1200" dirty="0"/>
            <a:t>Es war noch nicht an der Zeit, sich offen als MESSIAS zu erkennen zu geben!</a:t>
          </a:r>
          <a:endParaRPr lang="es-ES" sz="1700" b="1" kern="1200" dirty="0">
            <a:effectLst/>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8667" y="332759"/>
          <a:ext cx="2107921" cy="192770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effectLst>
                <a:outerShdw blurRad="38100" dist="38100" dir="2700000" algn="tl">
                  <a:srgbClr val="000000">
                    <a:alpha val="43137"/>
                  </a:srgbClr>
                </a:outerShdw>
              </a:effectLst>
            </a:rPr>
            <a:t>Nachdem JESUS den Besessenen befreit hatte, gab Er diesem zwei Anweisungen mit einer zweifachen Absicht </a:t>
          </a:r>
          <a:r>
            <a:rPr lang="es-ES" sz="1800" b="1" kern="1200" dirty="0">
              <a:effectLst>
                <a:outerShdw blurRad="38100" dist="38100" dir="2700000" algn="tl">
                  <a:srgbClr val="000000">
                    <a:alpha val="43137"/>
                  </a:srgbClr>
                </a:outerShdw>
              </a:effectLst>
            </a:rPr>
            <a:t>(</a:t>
          </a:r>
          <a:r>
            <a:rPr lang="es-ES" sz="1800" b="1" kern="1200" dirty="0" err="1">
              <a:effectLst>
                <a:outerShdw blurRad="38100" dist="38100" dir="2700000" algn="tl">
                  <a:srgbClr val="000000">
                    <a:alpha val="43137"/>
                  </a:srgbClr>
                </a:outerShdw>
              </a:effectLst>
            </a:rPr>
            <a:t>Mk</a:t>
          </a:r>
          <a:r>
            <a:rPr lang="es-ES" sz="1800" b="1" kern="1200" dirty="0">
              <a:effectLst>
                <a:outerShdw blurRad="38100" dist="38100" dir="2700000" algn="tl">
                  <a:srgbClr val="000000">
                    <a:alpha val="43137"/>
                  </a:srgbClr>
                </a:outerShdw>
              </a:effectLst>
            </a:rPr>
            <a:t>. 1:44)</a:t>
          </a:r>
        </a:p>
      </dsp:txBody>
      <dsp:txXfrm>
        <a:off x="65128" y="389220"/>
        <a:ext cx="1994999" cy="1814784"/>
      </dsp:txXfrm>
    </dsp:sp>
    <dsp:sp modelId="{B4EB38D3-D434-42DD-A2E1-C57F19950AAD}">
      <dsp:nvSpPr>
        <dsp:cNvPr id="0" name=""/>
        <dsp:cNvSpPr/>
      </dsp:nvSpPr>
      <dsp:spPr>
        <a:xfrm rot="18004364">
          <a:off x="1927371" y="952133"/>
          <a:ext cx="758533" cy="32531"/>
        </a:xfrm>
        <a:custGeom>
          <a:avLst/>
          <a:gdLst/>
          <a:ahLst/>
          <a:cxnLst/>
          <a:rect l="0" t="0" r="0" b="0"/>
          <a:pathLst>
            <a:path>
              <a:moveTo>
                <a:pt x="0" y="16265"/>
              </a:moveTo>
              <a:lnTo>
                <a:pt x="758533" y="16265"/>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675" y="949435"/>
        <a:ext cx="37926" cy="37926"/>
      </dsp:txXfrm>
    </dsp:sp>
    <dsp:sp modelId="{3C0011EA-7A4C-4BF2-BF98-C9AE9B8378DB}">
      <dsp:nvSpPr>
        <dsp:cNvPr id="0" name=""/>
        <dsp:cNvSpPr/>
      </dsp:nvSpPr>
      <dsp:spPr>
        <a:xfrm>
          <a:off x="2496688" y="313644"/>
          <a:ext cx="2254003" cy="653083"/>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“Zeige dich </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den Priestern!”</a:t>
          </a:r>
          <a:endParaRPr lang="es-ES" sz="2000" b="1" kern="1200" dirty="0">
            <a:effectLst>
              <a:outerShdw blurRad="38100" dist="38100" dir="2700000" algn="tl">
                <a:srgbClr val="000000">
                  <a:alpha val="43137"/>
                </a:srgbClr>
              </a:outerShdw>
            </a:effectLst>
          </a:endParaRPr>
        </a:p>
      </dsp:txBody>
      <dsp:txXfrm>
        <a:off x="2515816" y="332772"/>
        <a:ext cx="2215747" cy="614827"/>
      </dsp:txXfrm>
    </dsp:sp>
    <dsp:sp modelId="{A1CE3E22-5047-4ABA-84B2-009AC3F5FE6E}">
      <dsp:nvSpPr>
        <dsp:cNvPr id="0" name=""/>
        <dsp:cNvSpPr/>
      </dsp:nvSpPr>
      <dsp:spPr>
        <a:xfrm rot="18967813">
          <a:off x="4677118" y="441223"/>
          <a:ext cx="527245" cy="32531"/>
        </a:xfrm>
        <a:custGeom>
          <a:avLst/>
          <a:gdLst/>
          <a:ahLst/>
          <a:cxnLst/>
          <a:rect l="0" t="0" r="0" b="0"/>
          <a:pathLst>
            <a:path>
              <a:moveTo>
                <a:pt x="0" y="16265"/>
              </a:moveTo>
              <a:lnTo>
                <a:pt x="527245" y="16265"/>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927560" y="444308"/>
        <a:ext cx="26362" cy="26362"/>
      </dsp:txXfrm>
    </dsp:sp>
    <dsp:sp modelId="{00175583-3F81-48EA-8A88-0AD113377557}">
      <dsp:nvSpPr>
        <dsp:cNvPr id="0" name=""/>
        <dsp:cNvSpPr/>
      </dsp:nvSpPr>
      <dsp:spPr>
        <a:xfrm>
          <a:off x="5130791" y="37230"/>
          <a:ext cx="5157065" cy="475125"/>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Er bewies Seine Achtung vor dem Gesetz</a:t>
          </a:r>
          <a:endParaRPr lang="es-ES" sz="2000" b="1" kern="1200" dirty="0">
            <a:effectLst>
              <a:outerShdw blurRad="38100" dist="38100" dir="2700000" algn="tl">
                <a:srgbClr val="000000">
                  <a:alpha val="43137"/>
                </a:srgbClr>
              </a:outerShdw>
            </a:effectLst>
          </a:endParaRPr>
        </a:p>
      </dsp:txBody>
      <dsp:txXfrm>
        <a:off x="5144707" y="51146"/>
        <a:ext cx="5129233" cy="447293"/>
      </dsp:txXfrm>
    </dsp:sp>
    <dsp:sp modelId="{AAB14C4E-EB3F-4B63-A3E5-8C7FEFE744DE}">
      <dsp:nvSpPr>
        <dsp:cNvPr id="0" name=""/>
        <dsp:cNvSpPr/>
      </dsp:nvSpPr>
      <dsp:spPr>
        <a:xfrm rot="2142401">
          <a:off x="4706694" y="760518"/>
          <a:ext cx="468094" cy="32531"/>
        </a:xfrm>
        <a:custGeom>
          <a:avLst/>
          <a:gdLst/>
          <a:ahLst/>
          <a:cxnLst/>
          <a:rect l="0" t="0" r="0" b="0"/>
          <a:pathLst>
            <a:path>
              <a:moveTo>
                <a:pt x="0" y="16265"/>
              </a:moveTo>
              <a:lnTo>
                <a:pt x="468094" y="16265"/>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929039" y="765081"/>
        <a:ext cx="23404" cy="23404"/>
      </dsp:txXfrm>
    </dsp:sp>
    <dsp:sp modelId="{818DD2AE-9A1C-483E-A733-B2B033A24460}">
      <dsp:nvSpPr>
        <dsp:cNvPr id="0" name=""/>
        <dsp:cNvSpPr/>
      </dsp:nvSpPr>
      <dsp:spPr>
        <a:xfrm>
          <a:off x="5130791" y="583624"/>
          <a:ext cx="5157065" cy="659516"/>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de-DE" sz="2000" b="1" kern="1200" dirty="0">
              <a:effectLst>
                <a:outerShdw blurRad="38100" dist="38100" dir="2700000" algn="tl">
                  <a:srgbClr val="000000">
                    <a:alpha val="43137"/>
                  </a:srgbClr>
                </a:outerShdw>
              </a:effectLst>
            </a:rPr>
            <a:t>Das gab den Priestern die Gelegenheit, Ihn als den Messias anzuerkennen</a:t>
          </a:r>
          <a:endParaRPr lang="es-ES" sz="2000" b="1" kern="1200" dirty="0">
            <a:effectLst>
              <a:outerShdw blurRad="38100" dist="38100" dir="2700000" algn="tl">
                <a:srgbClr val="000000">
                  <a:alpha val="43137"/>
                </a:srgbClr>
              </a:outerShdw>
            </a:effectLst>
          </a:endParaRPr>
        </a:p>
      </dsp:txBody>
      <dsp:txXfrm>
        <a:off x="5150108" y="602941"/>
        <a:ext cx="5118431" cy="620882"/>
      </dsp:txXfrm>
    </dsp:sp>
    <dsp:sp modelId="{8EC96310-F468-49E7-87A0-EE785DBACD38}">
      <dsp:nvSpPr>
        <dsp:cNvPr id="0" name=""/>
        <dsp:cNvSpPr/>
      </dsp:nvSpPr>
      <dsp:spPr>
        <a:xfrm rot="3595636">
          <a:off x="1927371" y="1608560"/>
          <a:ext cx="758533" cy="32531"/>
        </a:xfrm>
        <a:custGeom>
          <a:avLst/>
          <a:gdLst/>
          <a:ahLst/>
          <a:cxnLst/>
          <a:rect l="0" t="0" r="0" b="0"/>
          <a:pathLst>
            <a:path>
              <a:moveTo>
                <a:pt x="0" y="16265"/>
              </a:moveTo>
              <a:lnTo>
                <a:pt x="758533" y="16265"/>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675" y="1605862"/>
        <a:ext cx="37926" cy="37926"/>
      </dsp:txXfrm>
    </dsp:sp>
    <dsp:sp modelId="{15DA4E20-7669-4312-A511-02D49C6300C9}">
      <dsp:nvSpPr>
        <dsp:cNvPr id="0" name=""/>
        <dsp:cNvSpPr/>
      </dsp:nvSpPr>
      <dsp:spPr>
        <a:xfrm>
          <a:off x="2496688" y="1626497"/>
          <a:ext cx="2254003" cy="653083"/>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Zu schweigen</a:t>
          </a:r>
          <a:endParaRPr lang="es-ES" sz="2000" b="1" kern="1200" dirty="0">
            <a:effectLst>
              <a:outerShdw blurRad="38100" dist="38100" dir="2700000" algn="tl">
                <a:srgbClr val="000000">
                  <a:alpha val="43137"/>
                </a:srgbClr>
              </a:outerShdw>
            </a:effectLst>
          </a:endParaRPr>
        </a:p>
      </dsp:txBody>
      <dsp:txXfrm>
        <a:off x="2515816" y="1645625"/>
        <a:ext cx="2215747" cy="614827"/>
      </dsp:txXfrm>
    </dsp:sp>
    <dsp:sp modelId="{FD8E8B9F-AFB5-45E2-BE81-E69F72320E45}">
      <dsp:nvSpPr>
        <dsp:cNvPr id="0" name=""/>
        <dsp:cNvSpPr/>
      </dsp:nvSpPr>
      <dsp:spPr>
        <a:xfrm rot="18994565">
          <a:off x="4679068" y="1756902"/>
          <a:ext cx="523346" cy="32531"/>
        </a:xfrm>
        <a:custGeom>
          <a:avLst/>
          <a:gdLst/>
          <a:ahLst/>
          <a:cxnLst/>
          <a:rect l="0" t="0" r="0" b="0"/>
          <a:pathLst>
            <a:path>
              <a:moveTo>
                <a:pt x="0" y="16265"/>
              </a:moveTo>
              <a:lnTo>
                <a:pt x="523346" y="16265"/>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927657" y="1760084"/>
        <a:ext cx="26167" cy="26167"/>
      </dsp:txXfrm>
    </dsp:sp>
    <dsp:sp modelId="{56B951E8-A7F9-4B70-9A57-099C2A28B372}">
      <dsp:nvSpPr>
        <dsp:cNvPr id="0" name=""/>
        <dsp:cNvSpPr/>
      </dsp:nvSpPr>
      <dsp:spPr>
        <a:xfrm>
          <a:off x="5130791" y="1314409"/>
          <a:ext cx="5157065" cy="55777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de-DE" sz="2000" b="1" kern="1200" dirty="0">
              <a:effectLst>
                <a:outerShdw blurRad="38100" dist="38100" dir="2700000" algn="tl">
                  <a:srgbClr val="000000">
                    <a:alpha val="43137"/>
                  </a:srgbClr>
                </a:outerShdw>
              </a:effectLst>
            </a:rPr>
            <a:t>Er verhinderte, dass die Priester gegen den Aussätzigen voreingenommen wären</a:t>
          </a:r>
          <a:endParaRPr lang="es-ES" sz="2000" b="1" kern="1200" dirty="0">
            <a:effectLst>
              <a:outerShdw blurRad="38100" dist="38100" dir="2700000" algn="tl">
                <a:srgbClr val="000000">
                  <a:alpha val="43137"/>
                </a:srgbClr>
              </a:outerShdw>
            </a:effectLst>
          </a:endParaRPr>
        </a:p>
      </dsp:txBody>
      <dsp:txXfrm>
        <a:off x="5147128" y="1330746"/>
        <a:ext cx="5124391" cy="525099"/>
      </dsp:txXfrm>
    </dsp:sp>
    <dsp:sp modelId="{8F056144-A1FB-4626-BA89-593032624CAB}">
      <dsp:nvSpPr>
        <dsp:cNvPr id="0" name=""/>
        <dsp:cNvSpPr/>
      </dsp:nvSpPr>
      <dsp:spPr>
        <a:xfrm rot="2376402">
          <a:off x="4694063" y="2094034"/>
          <a:ext cx="493355" cy="32531"/>
        </a:xfrm>
        <a:custGeom>
          <a:avLst/>
          <a:gdLst/>
          <a:ahLst/>
          <a:cxnLst/>
          <a:rect l="0" t="0" r="0" b="0"/>
          <a:pathLst>
            <a:path>
              <a:moveTo>
                <a:pt x="0" y="16265"/>
              </a:moveTo>
              <a:lnTo>
                <a:pt x="493355" y="16265"/>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928407" y="2097966"/>
        <a:ext cx="24667" cy="24667"/>
      </dsp:txXfrm>
    </dsp:sp>
    <dsp:sp modelId="{91B1350E-9213-4139-A308-0BC93E757A3A}">
      <dsp:nvSpPr>
        <dsp:cNvPr id="0" name=""/>
        <dsp:cNvSpPr/>
      </dsp:nvSpPr>
      <dsp:spPr>
        <a:xfrm>
          <a:off x="5130791" y="1943451"/>
          <a:ext cx="5157065" cy="64821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de-DE" sz="2000" b="1" kern="1200" dirty="0">
              <a:effectLst>
                <a:outerShdw blurRad="38100" dist="38100" dir="2700000" algn="tl">
                  <a:srgbClr val="000000">
                    <a:alpha val="43137"/>
                  </a:srgbClr>
                </a:outerShdw>
              </a:effectLst>
            </a:rPr>
            <a:t>Er vermied es, falsche messianische Erwartungen in den Menschenmassen zu wecken!</a:t>
          </a:r>
          <a:endParaRPr lang="es-ES" sz="2000" b="1" kern="1200" dirty="0">
            <a:effectLst>
              <a:outerShdw blurRad="38100" dist="38100" dir="2700000" algn="tl">
                <a:srgbClr val="000000">
                  <a:alpha val="43137"/>
                </a:srgbClr>
              </a:outerShdw>
            </a:effectLst>
          </a:endParaRPr>
        </a:p>
      </dsp:txBody>
      <dsp:txXfrm>
        <a:off x="5149777" y="1962437"/>
        <a:ext cx="5119093" cy="6102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12/07/2024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5.jpeg"/><Relationship Id="rId4" Type="http://schemas.openxmlformats.org/officeDocument/2006/relationships/diagramLayout" Target="../diagrams/layout2.xml"/><Relationship Id="rId9" Type="http://schemas.openxmlformats.org/officeDocument/2006/relationships/image" Target="../media/image44.jpg"/></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jp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jp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7" Type="http://schemas.microsoft.com/office/2007/relationships/hdphoto" Target="../media/hdphoto2.wdp"/><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830997"/>
          </a:xfrm>
          <a:prstGeom prst="rect">
            <a:avLst/>
          </a:prstGeom>
          <a:noFill/>
        </p:spPr>
        <p:txBody>
          <a:bodyPr wrap="square" rtlCol="0">
            <a:spAutoFit/>
          </a:bodyPr>
          <a:lstStyle/>
          <a:p>
            <a:pPr algn="ctr"/>
            <a:r>
              <a:rPr lang="de-DE"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EIN TAG IM DIENST JESU</a:t>
            </a:r>
          </a:p>
        </p:txBody>
      </p:sp>
      <p:sp>
        <p:nvSpPr>
          <p:cNvPr id="5" name="CuadroTexto 4">
            <a:extLst>
              <a:ext uri="{FF2B5EF4-FFF2-40B4-BE49-F238E27FC236}">
                <a16:creationId xmlns:a16="http://schemas.microsoft.com/office/drawing/2014/main" id="{77F6B5BD-44E6-E137-82D5-225F6AE8D5E2}"/>
              </a:ext>
            </a:extLst>
          </p:cNvPr>
          <p:cNvSpPr txBox="1"/>
          <p:nvPr/>
        </p:nvSpPr>
        <p:spPr>
          <a:xfrm>
            <a:off x="8770390" y="6374045"/>
            <a:ext cx="3344505" cy="338554"/>
          </a:xfrm>
          <a:prstGeom prst="rect">
            <a:avLst/>
          </a:prstGeom>
          <a:noFill/>
        </p:spPr>
        <p:txBody>
          <a:bodyPr wrap="none" rtlCol="0">
            <a:spAutoFit/>
          </a:bodyPr>
          <a:lstStyle/>
          <a:p>
            <a:pPr algn="r"/>
            <a:r>
              <a:rPr lang="de-DE" sz="1600" b="1" dirty="0">
                <a:solidFill>
                  <a:srgbClr val="D4BDB0"/>
                </a:solidFill>
                <a:effectLst>
                  <a:outerShdw blurRad="38100" dist="38100" dir="2700000" algn="tl">
                    <a:srgbClr val="000000">
                      <a:alpha val="43137"/>
                    </a:srgbClr>
                  </a:outerShdw>
                </a:effectLst>
              </a:rPr>
              <a:t>Lektion 2, am Sabbat, 13. Juli 2024</a:t>
            </a:r>
          </a:p>
        </p:txBody>
      </p:sp>
      <p:pic>
        <p:nvPicPr>
          <p:cNvPr id="2" name="Grafik 1">
            <a:extLst>
              <a:ext uri="{FF2B5EF4-FFF2-40B4-BE49-F238E27FC236}">
                <a16:creationId xmlns:a16="http://schemas.microsoft.com/office/drawing/2014/main" id="{EE474A03-A8F3-F846-E4F6-ED1B93FF9F1E}"/>
              </a:ext>
            </a:extLst>
          </p:cNvPr>
          <p:cNvPicPr>
            <a:picLocks noChangeAspect="1"/>
          </p:cNvPicPr>
          <p:nvPr/>
        </p:nvPicPr>
        <p:blipFill>
          <a:blip r:embed="rId3"/>
          <a:stretch>
            <a:fillRect/>
          </a:stretch>
        </p:blipFill>
        <p:spPr>
          <a:xfrm rot="5400000">
            <a:off x="2582628" y="4072155"/>
            <a:ext cx="369332" cy="4942335"/>
          </a:xfrm>
          <a:prstGeom prst="rect">
            <a:avLst/>
          </a:prstGeom>
        </p:spPr>
      </p:pic>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s-ES" sz="4400" b="1" spc="300" dirty="0" err="1">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BETEN</a:t>
            </a:r>
            <a:r>
              <a:rPr lang="es-ES"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 </a:t>
            </a:r>
            <a:r>
              <a:rPr lang="es-ES" sz="4400" b="1" spc="300" dirty="0" err="1">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UND</a:t>
            </a:r>
            <a:r>
              <a:rPr lang="es-ES"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 </a:t>
            </a:r>
            <a:r>
              <a:rPr lang="es-ES" sz="4400" b="1" spc="300" dirty="0" err="1">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PREDIGEN</a:t>
            </a:r>
            <a:endParaRPr lang="es-ES"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3707843" y="606568"/>
            <a:ext cx="8298366" cy="646331"/>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chemeClr val="accent5">
                    <a:lumMod val="50000"/>
                  </a:schemeClr>
                </a:solidFill>
                <a:latin typeface="Comic Sans MS" panose="030F0702030302020204" pitchFamily="66" charset="0"/>
              </a:rPr>
              <a:t>„In aller Frühe, als es noch dunkel war, stand Er auf, verließ das Haus und ging an einen einsamen Ort, um zu beten“</a:t>
            </a:r>
            <a:r>
              <a:rPr lang="es-ES" b="1" dirty="0">
                <a:solidFill>
                  <a:schemeClr val="accent5">
                    <a:lumMod val="50000"/>
                  </a:schemeClr>
                </a:solidFill>
                <a:latin typeface="Comic Sans MS" panose="030F0702030302020204" pitchFamily="66" charset="0"/>
              </a:rPr>
              <a:t> </a:t>
            </a:r>
            <a:r>
              <a:rPr lang="es-ES" sz="1400" b="1" dirty="0">
                <a:solidFill>
                  <a:schemeClr val="accent5">
                    <a:lumMod val="50000"/>
                  </a:schemeClr>
                </a:solidFill>
                <a:latin typeface="Comic Sans MS" panose="030F0702030302020204" pitchFamily="66" charset="0"/>
              </a:rPr>
              <a:t>(Mark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242345"/>
            <a:ext cx="6998782" cy="1323439"/>
          </a:xfrm>
          <a:prstGeom prst="rect">
            <a:avLst/>
          </a:prstGeom>
          <a:noFill/>
        </p:spPr>
        <p:txBody>
          <a:bodyPr wrap="square" rtlCol="0">
            <a:spAutoFit/>
          </a:bodyPr>
          <a:lstStyle/>
          <a:p>
            <a:pPr>
              <a:spcBef>
                <a:spcPts val="600"/>
              </a:spcBef>
            </a:pPr>
            <a:r>
              <a:rPr lang="de-DE" sz="2000" b="1" dirty="0"/>
              <a:t>Am 1. Tag der Woche, warteten die Jünger darauf, dass JESUS in der Stadt predigte. Aber JESUS hatte andere Pläne. Er musste für viele andere mit Seinen Worten und Taten von Nutzen sein (Mark 1:36-39).</a:t>
            </a:r>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431324" y="4564990"/>
            <a:ext cx="7598752" cy="1323439"/>
          </a:xfrm>
          <a:prstGeom prst="rect">
            <a:avLst/>
          </a:prstGeom>
          <a:noFill/>
        </p:spPr>
        <p:txBody>
          <a:bodyPr wrap="square">
            <a:spAutoFit/>
          </a:bodyPr>
          <a:lstStyle/>
          <a:p>
            <a:pPr>
              <a:spcBef>
                <a:spcPts val="600"/>
              </a:spcBef>
            </a:pPr>
            <a:r>
              <a:rPr lang="de-DE" sz="2000" b="1" dirty="0"/>
              <a:t>Es war JESU Gewohnheit, GOTT im Gebet aufzusuchen!</a:t>
            </a:r>
            <a:r>
              <a:rPr lang="es-ES" sz="2000" b="1" dirty="0"/>
              <a:t> </a:t>
            </a:r>
            <a:r>
              <a:rPr lang="de-DE" sz="2000" b="1" dirty="0"/>
              <a:t>lädt uns ein, es Ihm nachzumachen</a:t>
            </a:r>
            <a:r>
              <a:rPr lang="es-ES" sz="2000" b="1" dirty="0"/>
              <a:t> (Mr. 6:46; </a:t>
            </a:r>
            <a:r>
              <a:rPr lang="es-ES" sz="2000" b="1" dirty="0" err="1"/>
              <a:t>Luk</a:t>
            </a:r>
            <a:r>
              <a:rPr lang="es-ES" sz="2000" b="1" dirty="0"/>
              <a:t>. 3:21; 5:16; 9:18; 11:1; 18:1). </a:t>
            </a:r>
            <a:r>
              <a:rPr lang="de-DE" sz="2000" b="1" dirty="0"/>
              <a:t>In besonderen Situationen verbrachte Er sogar ganze Nächte im Gebet </a:t>
            </a:r>
            <a:r>
              <a:rPr lang="es-ES" sz="2000" b="1" dirty="0"/>
              <a:t>(</a:t>
            </a:r>
            <a:r>
              <a:rPr lang="es-ES" sz="2000" b="1" dirty="0" err="1"/>
              <a:t>Luk</a:t>
            </a:r>
            <a:r>
              <a:rPr lang="es-ES" sz="2000" b="1" dirty="0"/>
              <a:t>. 6:12-13; Mt. 14:21-23).</a:t>
            </a:r>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0" y="2489584"/>
            <a:ext cx="7167509" cy="1323439"/>
          </a:xfrm>
          <a:prstGeom prst="rect">
            <a:avLst/>
          </a:prstGeom>
          <a:noFill/>
        </p:spPr>
        <p:txBody>
          <a:bodyPr wrap="square">
            <a:spAutoFit/>
          </a:bodyPr>
          <a:lstStyle/>
          <a:p>
            <a:pPr>
              <a:spcBef>
                <a:spcPts val="600"/>
              </a:spcBef>
            </a:pPr>
            <a:r>
              <a:rPr lang="de-DE" sz="2000" b="1" dirty="0"/>
              <a:t>Aber JESUS handelte nicht aus eigenem Antrieb. Wie üblich hatte ER sich zuvor an SEINEN VATER gewandt, damit Dieser IHM sagen konnte, was ER an diesem Tag zu tun hatte </a:t>
            </a:r>
            <a:r>
              <a:rPr lang="es-ES" sz="2000" b="1" dirty="0"/>
              <a:t>(</a:t>
            </a:r>
            <a:r>
              <a:rPr lang="es-ES" sz="2000" b="1" dirty="0" err="1"/>
              <a:t>Mk</a:t>
            </a:r>
            <a:r>
              <a:rPr lang="es-ES" sz="2000" b="1" dirty="0"/>
              <a:t>. 1,35; </a:t>
            </a:r>
            <a:r>
              <a:rPr lang="es-ES" sz="2000" b="1" dirty="0" err="1"/>
              <a:t>Joh</a:t>
            </a:r>
            <a:r>
              <a:rPr lang="es-ES" sz="2000" b="1" dirty="0"/>
              <a:t>. 8,28).</a:t>
            </a:r>
          </a:p>
        </p:txBody>
      </p:sp>
      <p:sp>
        <p:nvSpPr>
          <p:cNvPr id="9" name="CuadroTexto 8">
            <a:extLst>
              <a:ext uri="{FF2B5EF4-FFF2-40B4-BE49-F238E27FC236}">
                <a16:creationId xmlns:a16="http://schemas.microsoft.com/office/drawing/2014/main" id="{2BDA0610-0C72-A2DF-02CE-90CC805B91DB}"/>
              </a:ext>
            </a:extLst>
          </p:cNvPr>
          <p:cNvSpPr txBox="1"/>
          <p:nvPr/>
        </p:nvSpPr>
        <p:spPr>
          <a:xfrm>
            <a:off x="4431323" y="5818406"/>
            <a:ext cx="7598752" cy="1015663"/>
          </a:xfrm>
          <a:prstGeom prst="rect">
            <a:avLst/>
          </a:prstGeom>
          <a:noFill/>
        </p:spPr>
        <p:txBody>
          <a:bodyPr wrap="square">
            <a:spAutoFit/>
          </a:bodyPr>
          <a:lstStyle/>
          <a:p>
            <a:pPr>
              <a:spcBef>
                <a:spcPts val="600"/>
              </a:spcBef>
            </a:pPr>
            <a:r>
              <a:rPr lang="de-DE" sz="2000" b="1" dirty="0"/>
              <a:t>Sollten wir nicht auch, wie JESUS, jeden Tag GOTT im Gebet suchen, um Seinen Willen zu erfahren? Werden wir Ihn in besonderen Situationen nicht besonders im Gebet suchen?</a:t>
            </a:r>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114300"/>
            <a:ext cx="12192000" cy="707886"/>
          </a:xfrm>
          <a:prstGeom prst="rect">
            <a:avLst/>
          </a:prstGeom>
          <a:noFill/>
        </p:spPr>
        <p:txBody>
          <a:bodyPr wrap="square">
            <a:spAutoFit/>
          </a:bodyPr>
          <a:lstStyle/>
          <a:p>
            <a:pPr algn="ctr"/>
            <a:r>
              <a:rPr lang="de-DE"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HEILUNG UND ACHTUNG VOR DEM GESETZ</a:t>
            </a:r>
          </a:p>
        </p:txBody>
      </p:sp>
      <p:sp>
        <p:nvSpPr>
          <p:cNvPr id="5" name="CuadroTexto 4">
            <a:extLst>
              <a:ext uri="{FF2B5EF4-FFF2-40B4-BE49-F238E27FC236}">
                <a16:creationId xmlns:a16="http://schemas.microsoft.com/office/drawing/2014/main" id="{5597EA6D-9AC5-2835-324E-CCEF3A2715E3}"/>
              </a:ext>
            </a:extLst>
          </p:cNvPr>
          <p:cNvSpPr txBox="1"/>
          <p:nvPr/>
        </p:nvSpPr>
        <p:spPr>
          <a:xfrm>
            <a:off x="457200" y="388441"/>
            <a:ext cx="11734800" cy="861774"/>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rgbClr val="C00000"/>
                </a:solidFill>
                <a:latin typeface="Comic Sans MS" panose="030F0702030302020204" pitchFamily="66" charset="0"/>
              </a:rPr>
              <a:t>„»Hüte dich, jemandem etwas davon zu sagen! Gehe vielmehr hin, zeige dich dem Priester und bringe für deine Reinigung das Opfer dar, das Mose </a:t>
            </a:r>
            <a:r>
              <a:rPr lang="de-DE" sz="1400" b="1" dirty="0">
                <a:solidFill>
                  <a:srgbClr val="C00000"/>
                </a:solidFill>
                <a:latin typeface="Comic Sans MS" panose="030F0702030302020204" pitchFamily="66" charset="0"/>
              </a:rPr>
              <a:t>(3.Mo 13,49; 14,10)</a:t>
            </a:r>
            <a:r>
              <a:rPr lang="de-DE" b="1" dirty="0">
                <a:solidFill>
                  <a:srgbClr val="C00000"/>
                </a:solidFill>
                <a:latin typeface="Comic Sans MS" panose="030F0702030302020204" pitchFamily="66" charset="0"/>
              </a:rPr>
              <a:t> geboten hat, zum Zeugnis für sie!«“</a:t>
            </a:r>
            <a:r>
              <a:rPr lang="es-ES" b="1" dirty="0">
                <a:solidFill>
                  <a:srgbClr val="C00000"/>
                </a:solidFill>
                <a:latin typeface="Comic Sans MS" panose="030F0702030302020204" pitchFamily="66" charset="0"/>
              </a:rPr>
              <a:t> </a:t>
            </a:r>
            <a:r>
              <a:rPr lang="es-ES" sz="1400" b="1" dirty="0">
                <a:solidFill>
                  <a:srgbClr val="C00000"/>
                </a:solidFill>
                <a:latin typeface="Comic Sans MS" panose="030F0702030302020204" pitchFamily="66" charset="0"/>
              </a:rPr>
              <a:t>(Mark 1:44)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4524376" y="1147644"/>
            <a:ext cx="7639050" cy="923330"/>
          </a:xfrm>
          <a:prstGeom prst="rect">
            <a:avLst/>
          </a:prstGeom>
          <a:noFill/>
        </p:spPr>
        <p:txBody>
          <a:bodyPr wrap="square" rtlCol="0">
            <a:spAutoFit/>
          </a:bodyPr>
          <a:lstStyle/>
          <a:p>
            <a:pPr>
              <a:spcBef>
                <a:spcPts val="600"/>
              </a:spcBef>
            </a:pPr>
            <a:r>
              <a:rPr lang="de-DE" b="1" dirty="0"/>
              <a:t>Der Aussätzige, der aufgrund seiner Krankheit von jeglichem menschlichen Kontakt ausgeschlossen war, kniete vor Jesus nieder und bat um Heilung (3. Mo. 13:45; Mk. 1:40).</a:t>
            </a: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2841667212"/>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215863" y="1224617"/>
            <a:ext cx="2197808"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524376" y="3176826"/>
            <a:ext cx="7639050" cy="923330"/>
          </a:xfrm>
          <a:prstGeom prst="rect">
            <a:avLst/>
          </a:prstGeom>
          <a:noFill/>
        </p:spPr>
        <p:txBody>
          <a:bodyPr wrap="square">
            <a:spAutoFit/>
          </a:bodyPr>
          <a:lstStyle/>
          <a:p>
            <a:pPr>
              <a:spcBef>
                <a:spcPts val="600"/>
              </a:spcBef>
            </a:pPr>
            <a:r>
              <a:rPr lang="de-DE" b="1" dirty="0"/>
              <a:t>Wenn wir mit unseren Sünden und unserem Unrein-Sein zu JESUS kommen, wird Er sich nicht von uns entfernen. Er wird uns Vergebung und Heilung schenken und uns rein machen wie ER selbst rein ist!</a:t>
            </a:r>
          </a:p>
        </p:txBody>
      </p:sp>
      <p:sp>
        <p:nvSpPr>
          <p:cNvPr id="11" name="CuadroTexto 10">
            <a:extLst>
              <a:ext uri="{FF2B5EF4-FFF2-40B4-BE49-F238E27FC236}">
                <a16:creationId xmlns:a16="http://schemas.microsoft.com/office/drawing/2014/main" id="{533DF14B-6BB8-A3FD-6236-169E3A59CE2A}"/>
              </a:ext>
            </a:extLst>
          </p:cNvPr>
          <p:cNvSpPr txBox="1"/>
          <p:nvPr/>
        </p:nvSpPr>
        <p:spPr>
          <a:xfrm>
            <a:off x="4524376" y="2023735"/>
            <a:ext cx="7639050" cy="1200329"/>
          </a:xfrm>
          <a:prstGeom prst="rect">
            <a:avLst/>
          </a:prstGeom>
          <a:noFill/>
        </p:spPr>
        <p:txBody>
          <a:bodyPr wrap="square">
            <a:spAutoFit/>
          </a:bodyPr>
          <a:lstStyle/>
          <a:p>
            <a:pPr>
              <a:spcBef>
                <a:spcPts val="600"/>
              </a:spcBef>
            </a:pPr>
            <a:r>
              <a:rPr lang="de-DE" b="1" dirty="0"/>
              <a:t>Vor den Augen der Menge tut JESUS etwas, das gegen das Gesetz verstößt: Er berührt den Aussätzigen und wird dadurch unrein. Aber anstatt dass die Unreinheit des Aussätzigen auf Ihn übergreift, wird der Aussätzige von Jesus geheilt.</a:t>
            </a:r>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166812" y="730448"/>
            <a:ext cx="9858376" cy="4970591"/>
          </a:xfrm>
          <a:prstGeom prst="rect">
            <a:avLst/>
          </a:prstGeom>
          <a:noFill/>
        </p:spPr>
        <p:txBody>
          <a:bodyPr wrap="square">
            <a:spAutoFit/>
          </a:bodyPr>
          <a:lstStyle/>
          <a:p>
            <a:pPr>
              <a:spcBef>
                <a:spcPts val="600"/>
              </a:spcBef>
            </a:pPr>
            <a:r>
              <a:rPr lang="de-DE" sz="2600" b="1" dirty="0">
                <a:latin typeface="Constantia" panose="02030602050306030303" pitchFamily="18" charset="0"/>
              </a:rPr>
              <a:t>„Das Leben des Heilandes auf Erden war nicht einfach. Aber er wurde nie müde, für die Rettung verlorener Menschen zu wirken. Er lebte ein selbstloses Leben von seiner Geburt an bis zu Seinem Tod. Er hat nicht versucht, sich von harter Arbeit und anstrengenden Reisen zu befreien. Er sagte, dass der Menschensohn "nicht gekommen ist, um sich bedienen zu lassen, sondern um zu dienen und Sein Leben hinzugeben, um viele Menschen zu erlösen.” Matthew 20:28. </a:t>
            </a:r>
          </a:p>
          <a:p>
            <a:pPr>
              <a:spcBef>
                <a:spcPts val="600"/>
              </a:spcBef>
            </a:pPr>
            <a:r>
              <a:rPr lang="de-DE" sz="2600" b="1" dirty="0">
                <a:latin typeface="Constantia" panose="02030602050306030303" pitchFamily="18" charset="0"/>
              </a:rPr>
              <a:t>Dies war das eine große Ziel Seines Lebens. Alles andere war dem untergeordnet. Den Willen Gottes zu tun und Sein Werk zu vollenden, war für Ihn wie Essen und Trinken. In all Seinem Wirken gab es keinen einzigen eigennützigen Gedanken“</a:t>
            </a:r>
            <a:endParaRPr lang="es-ES"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F693C611-51F3-CD44-16A8-1974BD8C0FE1}"/>
              </a:ext>
            </a:extLst>
          </p:cNvPr>
          <p:cNvSpPr txBox="1"/>
          <p:nvPr/>
        </p:nvSpPr>
        <p:spPr>
          <a:xfrm>
            <a:off x="5015620" y="6029325"/>
            <a:ext cx="5947655" cy="307777"/>
          </a:xfrm>
          <a:prstGeom prst="rect">
            <a:avLst/>
          </a:prstGeom>
          <a:noFill/>
        </p:spPr>
        <p:txBody>
          <a:bodyPr wrap="none" rtlCol="0">
            <a:spAutoFit/>
          </a:bodyPr>
          <a:lstStyle/>
          <a:p>
            <a:pPr algn="r"/>
            <a:r>
              <a:rPr lang="es-ES" sz="1400" b="1" dirty="0"/>
              <a:t>E. G. White, </a:t>
            </a:r>
            <a:r>
              <a:rPr lang="es-ES" sz="1400" b="1" dirty="0" err="1"/>
              <a:t>Steps</a:t>
            </a:r>
            <a:r>
              <a:rPr lang="es-ES" sz="1400" b="1" dirty="0"/>
              <a:t> </a:t>
            </a:r>
            <a:r>
              <a:rPr lang="es-ES" sz="1400" b="1" dirty="0" err="1"/>
              <a:t>to</a:t>
            </a:r>
            <a:r>
              <a:rPr lang="es-ES" sz="1400" b="1" dirty="0"/>
              <a:t> </a:t>
            </a:r>
            <a:r>
              <a:rPr lang="es-ES" sz="1400" b="1" dirty="0" err="1"/>
              <a:t>Christ</a:t>
            </a:r>
            <a:r>
              <a:rPr lang="es-ES" sz="1400" b="1" dirty="0"/>
              <a:t>,  (</a:t>
            </a:r>
            <a:r>
              <a:rPr lang="es-ES" sz="1400" b="1" dirty="0" err="1"/>
              <a:t>Schritte</a:t>
            </a:r>
            <a:r>
              <a:rPr lang="es-ES" sz="1400" b="1" dirty="0"/>
              <a:t> </a:t>
            </a:r>
            <a:r>
              <a:rPr lang="es-ES" sz="1400" b="1" dirty="0" err="1"/>
              <a:t>zu</a:t>
            </a:r>
            <a:r>
              <a:rPr lang="es-ES" sz="1400" b="1" dirty="0"/>
              <a:t> </a:t>
            </a:r>
            <a:r>
              <a:rPr lang="es-ES" sz="1400" b="1" dirty="0" err="1"/>
              <a:t>CHRISTUS</a:t>
            </a:r>
            <a:r>
              <a:rPr lang="es-ES" sz="1400" b="1" dirty="0"/>
              <a:t>), S. 77, (</a:t>
            </a:r>
            <a:r>
              <a:rPr lang="es-ES" sz="1400" b="1" dirty="0" err="1"/>
              <a:t>engl</a:t>
            </a:r>
            <a:r>
              <a:rPr lang="es-ES" sz="1400" b="1" dirty="0"/>
              <a:t>. </a:t>
            </a:r>
            <a:r>
              <a:rPr lang="es-ES" sz="1400" b="1" dirty="0" err="1"/>
              <a:t>Ausg</a:t>
            </a:r>
            <a:r>
              <a:rPr lang="es-ES" sz="1400" b="1" dirty="0"/>
              <a:t>.)</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76201" y="308113"/>
            <a:ext cx="4410074" cy="6267550"/>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„Und JESUS sprach zu ihnen: </a:t>
            </a:r>
            <a:b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br>
            <a: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,Kommt, </a:t>
            </a:r>
            <a:b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br>
            <a: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folgt Mir nach; </a:t>
            </a:r>
            <a:b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br>
            <a: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Ich will euch zu Menschenfischern </a:t>
            </a:r>
            <a:b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br>
            <a:r>
              <a:rPr kumimoji="0" lang="de-DE"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machen!‘ “ </a:t>
            </a:r>
            <a:r>
              <a:rPr kumimoji="0" lang="es-ES" sz="20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(Mark 1:17)</a:t>
            </a:r>
            <a:endPar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90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5810249" y="3317620"/>
            <a:ext cx="646747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err="1">
                <a:solidFill>
                  <a:srgbClr val="7B0AEC"/>
                </a:solidFill>
              </a:rPr>
              <a:t>Besondere</a:t>
            </a:r>
            <a:r>
              <a:rPr lang="es-ES" sz="2000" b="1" dirty="0">
                <a:solidFill>
                  <a:srgbClr val="7B0AEC"/>
                </a:solidFill>
              </a:rPr>
              <a:t> </a:t>
            </a:r>
            <a:r>
              <a:rPr lang="es-ES" sz="2000" b="1" dirty="0" err="1">
                <a:solidFill>
                  <a:srgbClr val="7B0AEC"/>
                </a:solidFill>
              </a:rPr>
              <a:t>Aktivitäten</a:t>
            </a:r>
            <a:r>
              <a:rPr lang="es-ES" sz="2000" b="1" dirty="0">
                <a:solidFill>
                  <a:srgbClr val="7B0AEC"/>
                </a:solidFill>
              </a:rPr>
              <a:t>:</a:t>
            </a:r>
          </a:p>
          <a:p>
            <a:pPr lvl="1">
              <a:spcBef>
                <a:spcPts val="600"/>
              </a:spcBef>
            </a:pPr>
            <a:r>
              <a:rPr lang="de-DE" sz="2000" b="1" dirty="0"/>
              <a:t>Berufung der Jünger - Mark 1:16-20</a:t>
            </a:r>
            <a:endParaRPr lang="es-ES" sz="2000" b="1" dirty="0"/>
          </a:p>
          <a:p>
            <a:pPr>
              <a:spcBef>
                <a:spcPts val="1800"/>
              </a:spcBef>
            </a:pPr>
            <a:r>
              <a:rPr lang="es-ES" sz="2000" b="1" dirty="0" err="1">
                <a:solidFill>
                  <a:srgbClr val="B81111"/>
                </a:solidFill>
              </a:rPr>
              <a:t>Aktivitäten</a:t>
            </a:r>
            <a:r>
              <a:rPr lang="es-ES" sz="2000" b="1" dirty="0">
                <a:solidFill>
                  <a:srgbClr val="B81111"/>
                </a:solidFill>
              </a:rPr>
              <a:t> am Sabbat:</a:t>
            </a:r>
          </a:p>
          <a:p>
            <a:pPr lvl="1">
              <a:spcBef>
                <a:spcPts val="600"/>
              </a:spcBef>
            </a:pPr>
            <a:r>
              <a:rPr lang="de-DE" sz="2000" b="1" dirty="0"/>
              <a:t>Predigt in der Synagoge - Mark 1:21-28</a:t>
            </a:r>
            <a:endParaRPr lang="es-ES" sz="2000" b="1" dirty="0"/>
          </a:p>
          <a:p>
            <a:pPr lvl="1">
              <a:spcBef>
                <a:spcPts val="600"/>
              </a:spcBef>
            </a:pPr>
            <a:r>
              <a:rPr lang="es-ES" sz="2000" b="1" dirty="0" err="1"/>
              <a:t>Heilung</a:t>
            </a:r>
            <a:r>
              <a:rPr lang="es-ES" sz="2000" b="1" dirty="0"/>
              <a:t> - Mark 1:29-34</a:t>
            </a:r>
          </a:p>
          <a:p>
            <a:pPr>
              <a:spcBef>
                <a:spcPts val="1800"/>
              </a:spcBef>
            </a:pPr>
            <a:r>
              <a:rPr lang="es-ES" sz="2000" b="1" dirty="0" err="1">
                <a:solidFill>
                  <a:srgbClr val="29870C"/>
                </a:solidFill>
              </a:rPr>
              <a:t>Tägliche</a:t>
            </a:r>
            <a:r>
              <a:rPr lang="es-ES" sz="2000" b="1" dirty="0">
                <a:solidFill>
                  <a:srgbClr val="29870C"/>
                </a:solidFill>
              </a:rPr>
              <a:t> </a:t>
            </a:r>
            <a:r>
              <a:rPr lang="es-ES" sz="2000" b="1" dirty="0" err="1">
                <a:solidFill>
                  <a:srgbClr val="29870C"/>
                </a:solidFill>
              </a:rPr>
              <a:t>Aktivitäten</a:t>
            </a:r>
            <a:r>
              <a:rPr lang="es-ES" sz="2000" b="1" dirty="0">
                <a:solidFill>
                  <a:srgbClr val="29870C"/>
                </a:solidFill>
              </a:rPr>
              <a:t>:</a:t>
            </a:r>
          </a:p>
          <a:p>
            <a:pPr lvl="1">
              <a:spcBef>
                <a:spcPts val="600"/>
              </a:spcBef>
            </a:pPr>
            <a:r>
              <a:rPr lang="de-DE" sz="2000" b="1" dirty="0"/>
              <a:t>Beten und predigen - Mark 1:35-39</a:t>
            </a:r>
            <a:endParaRPr lang="es-ES" sz="2000" b="1" dirty="0"/>
          </a:p>
          <a:p>
            <a:pPr lvl="1">
              <a:spcBef>
                <a:spcPts val="600"/>
              </a:spcBef>
            </a:pPr>
            <a:r>
              <a:rPr lang="de-DE" sz="2000" b="1" dirty="0"/>
              <a:t>Heilung u. Achtung vor dem Gesetz - Mark 1:40-45</a:t>
            </a:r>
            <a:endParaRPr lang="es-ES" sz="2000" b="1" dirty="0"/>
          </a:p>
        </p:txBody>
      </p:sp>
      <p:sp>
        <p:nvSpPr>
          <p:cNvPr id="3" name="CuadroTexto 2">
            <a:extLst>
              <a:ext uri="{FF2B5EF4-FFF2-40B4-BE49-F238E27FC236}">
                <a16:creationId xmlns:a16="http://schemas.microsoft.com/office/drawing/2014/main" id="{982E60F8-E6A2-3EF4-6133-6ECEE6A9592D}"/>
              </a:ext>
            </a:extLst>
          </p:cNvPr>
          <p:cNvSpPr txBox="1"/>
          <p:nvPr/>
        </p:nvSpPr>
        <p:spPr>
          <a:xfrm>
            <a:off x="114300" y="38100"/>
            <a:ext cx="7012201" cy="707886"/>
          </a:xfrm>
          <a:prstGeom prst="rect">
            <a:avLst/>
          </a:prstGeom>
          <a:noFill/>
        </p:spPr>
        <p:txBody>
          <a:bodyPr wrap="square" rtlCol="0">
            <a:spAutoFit/>
          </a:bodyPr>
          <a:lstStyle/>
          <a:p>
            <a:pPr>
              <a:spcBef>
                <a:spcPts val="600"/>
              </a:spcBef>
            </a:pPr>
            <a:r>
              <a:rPr lang="de-DE" sz="2000" b="1" dirty="0"/>
              <a:t>Wie würde ein Tag im Leben JESU aussehen? Was wäre, wenn wir Ihn eine ganze Woche lang begleiten könnten?</a:t>
            </a:r>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311161"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311161"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311299"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97859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97859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97859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97859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597859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114300" y="1415041"/>
            <a:ext cx="7012201" cy="1631216"/>
          </a:xfrm>
          <a:prstGeom prst="rect">
            <a:avLst/>
          </a:prstGeom>
          <a:noFill/>
        </p:spPr>
        <p:txBody>
          <a:bodyPr wrap="square">
            <a:spAutoFit/>
          </a:bodyPr>
          <a:lstStyle/>
          <a:p>
            <a:pPr>
              <a:spcBef>
                <a:spcPts val="600"/>
              </a:spcBef>
            </a:pPr>
            <a:r>
              <a:rPr lang="de-DE" sz="2000" b="1" dirty="0"/>
              <a:t>Wir werden JESUS dabei begleiten, wie Er eine Gruppe von Fischern dazu aufruft, Ihm ganz nachzufolgen; wir werden einen arbeitsreichen Sabbattag erleben; und schließlich werden wir sehen, welche ihre täglichen Gewohnheiten waren.</a:t>
            </a:r>
          </a:p>
        </p:txBody>
      </p:sp>
      <p:sp>
        <p:nvSpPr>
          <p:cNvPr id="10" name="CuadroTexto 9">
            <a:extLst>
              <a:ext uri="{FF2B5EF4-FFF2-40B4-BE49-F238E27FC236}">
                <a16:creationId xmlns:a16="http://schemas.microsoft.com/office/drawing/2014/main" id="{EE025ACE-C457-5DF8-71B0-FBADCE2DDCBE}"/>
              </a:ext>
            </a:extLst>
          </p:cNvPr>
          <p:cNvSpPr txBox="1"/>
          <p:nvPr/>
        </p:nvSpPr>
        <p:spPr>
          <a:xfrm>
            <a:off x="114300" y="726570"/>
            <a:ext cx="7012201" cy="707886"/>
          </a:xfrm>
          <a:prstGeom prst="rect">
            <a:avLst/>
          </a:prstGeom>
          <a:noFill/>
        </p:spPr>
        <p:txBody>
          <a:bodyPr wrap="square">
            <a:spAutoFit/>
          </a:bodyPr>
          <a:lstStyle/>
          <a:p>
            <a:pPr>
              <a:spcBef>
                <a:spcPts val="600"/>
              </a:spcBef>
            </a:pPr>
            <a:r>
              <a:rPr lang="de-DE" sz="2000" b="1" dirty="0"/>
              <a:t>Markus hilft uns im letzten Teil seines 1. Kapitels (Markus 1,16-45), diese Erfahrung zu machen.</a:t>
            </a:r>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s-ES" sz="6000" b="1" dirty="0" err="1">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BESONDERE</a:t>
            </a:r>
            <a:r>
              <a:rPr lang="es-ES"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 </a:t>
            </a:r>
            <a:r>
              <a:rPr lang="es-ES" sz="6000" b="1" dirty="0" err="1">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AKTIVITÄTEN</a:t>
            </a:r>
            <a:endParaRPr lang="es-ES"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s-ES" sz="4400" b="1" dirty="0" err="1">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BERUFUNG</a:t>
            </a:r>
            <a:r>
              <a:rPr lang="es-ES"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 DER JÜNGER</a:t>
            </a:r>
          </a:p>
        </p:txBody>
      </p:sp>
      <p:sp>
        <p:nvSpPr>
          <p:cNvPr id="5" name="CuadroTexto 4">
            <a:extLst>
              <a:ext uri="{FF2B5EF4-FFF2-40B4-BE49-F238E27FC236}">
                <a16:creationId xmlns:a16="http://schemas.microsoft.com/office/drawing/2014/main" id="{7AACC449-8A8E-F2BF-5CE4-4C4DB8082436}"/>
              </a:ext>
            </a:extLst>
          </p:cNvPr>
          <p:cNvSpPr txBox="1"/>
          <p:nvPr/>
        </p:nvSpPr>
        <p:spPr>
          <a:xfrm>
            <a:off x="2583101" y="576216"/>
            <a:ext cx="8504000" cy="646331"/>
          </a:xfrm>
          <a:prstGeom prst="rect">
            <a:avLst/>
          </a:prstGeom>
          <a:noFill/>
        </p:spPr>
        <p:txBody>
          <a:bodyPr wrap="square">
            <a:spAutoFit/>
          </a:bodyPr>
          <a:lstStyle/>
          <a:p>
            <a:pPr algn="ctr"/>
            <a:r>
              <a:rPr lang="de-DE"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„Und JESUS sprach zu ihnen: Kommt, folgt Mir nach; Ich will euch zu Menschenfischern machen!“</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545571" cy="1323439"/>
          </a:xfrm>
          <a:prstGeom prst="rect">
            <a:avLst/>
          </a:prstGeom>
          <a:noFill/>
        </p:spPr>
        <p:txBody>
          <a:bodyPr wrap="square" rtlCol="0">
            <a:spAutoFit/>
          </a:bodyPr>
          <a:lstStyle/>
          <a:p>
            <a:pPr>
              <a:spcBef>
                <a:spcPts val="600"/>
              </a:spcBef>
            </a:pPr>
            <a:r>
              <a:rPr lang="de-DE" sz="2000" b="1" dirty="0"/>
              <a:t>Markus zeichnet sich durch seine Kürze aus</a:t>
            </a:r>
            <a:r>
              <a:rPr lang="es-ES" sz="2000" b="1" dirty="0"/>
              <a:t>. </a:t>
            </a:r>
            <a:r>
              <a:rPr lang="de-DE" sz="2000" b="1" dirty="0"/>
              <a:t>Wenn wir nicht die anderen Evangelien auch beachten würden, könnten falsche Schlüsse über diese Berufung gezogen werden</a:t>
            </a:r>
            <a:r>
              <a:rPr lang="es-ES" sz="2000" b="1" dirty="0"/>
              <a:t>.</a:t>
            </a:r>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764280" y="4152900"/>
            <a:ext cx="3238881" cy="2563457"/>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909630"/>
            <a:ext cx="6293761" cy="1631216"/>
          </a:xfrm>
          <a:prstGeom prst="rect">
            <a:avLst/>
          </a:prstGeom>
          <a:noFill/>
        </p:spPr>
        <p:txBody>
          <a:bodyPr wrap="square">
            <a:spAutoFit/>
          </a:bodyPr>
          <a:lstStyle/>
          <a:p>
            <a:pPr>
              <a:spcBef>
                <a:spcPts val="600"/>
              </a:spcBef>
            </a:pPr>
            <a:r>
              <a:rPr lang="de-DE" sz="2000" b="1" dirty="0"/>
              <a:t>JESUS predigt vom Boot des Petrus aus und dann geschieht ein wundersamer Fang. Die Netze der vier Brüder zerreißen fast an der Masse von Fischen (Lk. 5:1-7). Während Jakobus und Johannes die Netze flicken, fällt Petrus JESUS zu Füßen (Lk. 5,8-11).</a:t>
            </a:r>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569358"/>
            <a:ext cx="9541663" cy="1323439"/>
          </a:xfrm>
          <a:prstGeom prst="rect">
            <a:avLst/>
          </a:prstGeom>
          <a:noFill/>
        </p:spPr>
        <p:txBody>
          <a:bodyPr wrap="square">
            <a:spAutoFit/>
          </a:bodyPr>
          <a:lstStyle/>
          <a:p>
            <a:pPr>
              <a:spcBef>
                <a:spcPts val="600"/>
              </a:spcBef>
            </a:pPr>
            <a:r>
              <a:rPr lang="de-DE" sz="2000" b="1" dirty="0"/>
              <a:t>Es war nicht das erste Mal, dass diese Männer JESUS begegneten. Als Anhänger von Johannes dem Täufer hatten sie dessen Worte über JESUS gehört u. waren JESUS gefolgt. Die ersten waren Andreas und Johannes, danach deren jeweilige Brüder (Joh 1:35-42).</a:t>
            </a:r>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6" y="5557680"/>
            <a:ext cx="8584464" cy="1323439"/>
          </a:xfrm>
          <a:prstGeom prst="rect">
            <a:avLst/>
          </a:prstGeom>
          <a:noFill/>
        </p:spPr>
        <p:txBody>
          <a:bodyPr wrap="square">
            <a:spAutoFit/>
          </a:bodyPr>
          <a:lstStyle/>
          <a:p>
            <a:pPr>
              <a:spcBef>
                <a:spcPts val="600"/>
              </a:spcBef>
            </a:pPr>
            <a:r>
              <a:rPr lang="de-DE" sz="2000" b="1" dirty="0"/>
              <a:t>Jakobus und Johannes überlassen ihrem Vater die Leitung des Familienunternehmens und Petrus und Andreas geben ihren Lebensunterhalt auf, um Seelengewinner zu werden. Indem sie dem Ruf JESU folgten, veränderten sie ihr Leben und das Leben der ganzen Welt.</a:t>
            </a:r>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s-ES" sz="6000" b="1" dirty="0" err="1">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AKTIVITÄTEN</a:t>
            </a:r>
            <a:r>
              <a:rPr lang="es-ES"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 AM SABBAT</a:t>
            </a: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es-ES" sz="4400" b="1" dirty="0" err="1">
                <a:ln w="22225">
                  <a:noFill/>
                  <a:prstDash val="solid"/>
                </a:ln>
                <a:solidFill>
                  <a:schemeClr val="accent2">
                    <a:lumMod val="40000"/>
                    <a:lumOff val="60000"/>
                  </a:schemeClr>
                </a:solidFill>
              </a:rPr>
              <a:t>PREDIGT</a:t>
            </a:r>
            <a:r>
              <a:rPr lang="es-ES" sz="4400" b="1" dirty="0">
                <a:ln w="22225">
                  <a:noFill/>
                  <a:prstDash val="solid"/>
                </a:ln>
                <a:solidFill>
                  <a:schemeClr val="accent2">
                    <a:lumMod val="40000"/>
                    <a:lumOff val="60000"/>
                  </a:schemeClr>
                </a:solidFill>
              </a:rPr>
              <a:t> IN DER </a:t>
            </a:r>
            <a:r>
              <a:rPr lang="es-ES" sz="4400" b="1" dirty="0" err="1">
                <a:ln w="22225">
                  <a:noFill/>
                  <a:prstDash val="solid"/>
                </a:ln>
                <a:solidFill>
                  <a:schemeClr val="accent2">
                    <a:lumMod val="40000"/>
                    <a:lumOff val="60000"/>
                  </a:schemeClr>
                </a:solidFill>
              </a:rPr>
              <a:t>SYNAGOGE</a:t>
            </a:r>
            <a:endParaRPr lang="es-ES" sz="44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995363" y="604718"/>
            <a:ext cx="7400925" cy="646331"/>
          </a:xfrm>
          <a:prstGeom prst="rect">
            <a:avLst/>
          </a:prstGeom>
          <a:noFill/>
        </p:spPr>
        <p:txBody>
          <a:bodyPr wrap="square">
            <a:spAutoFit/>
          </a:bodyPr>
          <a:lstStyle/>
          <a:p>
            <a:pPr algn="ctr"/>
            <a:r>
              <a:rPr lang="de-DE"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„Und sie gingen hinein nach Kapernaum; und alsbald am Sabbat ging Er in die Synagoge und lehrte“</a:t>
            </a: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(Mark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9038010" cy="707886"/>
          </a:xfrm>
          <a:prstGeom prst="rect">
            <a:avLst/>
          </a:prstGeom>
          <a:noFill/>
        </p:spPr>
        <p:txBody>
          <a:bodyPr wrap="square" rtlCol="0">
            <a:spAutoFit/>
          </a:bodyPr>
          <a:lstStyle/>
          <a:p>
            <a:pPr>
              <a:spcBef>
                <a:spcPts val="600"/>
              </a:spcBef>
            </a:pPr>
            <a:r>
              <a:rPr lang="de-DE" sz="2000" b="1" dirty="0">
                <a:solidFill>
                  <a:schemeClr val="bg1"/>
                </a:solidFill>
                <a:effectLst>
                  <a:glow rad="101600">
                    <a:srgbClr val="3F211A"/>
                  </a:glow>
                  <a:outerShdw blurRad="38100" dist="38100" dir="2700000" algn="tl">
                    <a:srgbClr val="000000">
                      <a:alpha val="43137"/>
                    </a:srgbClr>
                  </a:outerShdw>
                </a:effectLst>
              </a:rPr>
              <a:t>Die Evangelien machen deutlich, dass der Besuch der Synagoge am Sabbat für JESUS eine gute Gewohnheit und kein einmaliges Ereignis war (Lk. 4:16).</a:t>
            </a: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205904687"/>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665039" y="4010727"/>
            <a:ext cx="2331356" cy="2730540"/>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646916"/>
            <a:ext cx="8803530" cy="1323439"/>
          </a:xfrm>
          <a:prstGeom prst="rect">
            <a:avLst/>
          </a:prstGeom>
          <a:noFill/>
        </p:spPr>
        <p:txBody>
          <a:bodyPr wrap="square">
            <a:spAutoFit/>
          </a:bodyPr>
          <a:lstStyle/>
          <a:p>
            <a:pPr>
              <a:spcBef>
                <a:spcPts val="600"/>
              </a:spcBef>
            </a:pPr>
            <a:r>
              <a:rPr lang="de-DE" sz="2000" b="1" dirty="0">
                <a:solidFill>
                  <a:schemeClr val="bg1"/>
                </a:solidFill>
                <a:effectLst>
                  <a:glow rad="101600">
                    <a:srgbClr val="3F211A"/>
                  </a:glow>
                  <a:outerShdw blurRad="38100" dist="38100" dir="2700000" algn="tl">
                    <a:srgbClr val="000000">
                      <a:alpha val="43137"/>
                    </a:srgbClr>
                  </a:outerShdw>
                </a:effectLst>
              </a:rPr>
              <a:t>Aber nicht alle waren glücklich. Der Feind beschloss, den Gottesdienst zu unterbrechen, in der Hoffnung, den Einfluss JESU zunichte zu machen (Mk 1,23-26). JESU schnelles Eingreifen hingegen bewirkte, dass die Menschen noch mehr von JESUS beeindruckt waren! (Mark 1:27-28</a:t>
            </a: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00110"/>
          </a:xfrm>
          <a:prstGeom prst="rect">
            <a:avLst/>
          </a:prstGeom>
          <a:noFill/>
        </p:spPr>
        <p:txBody>
          <a:bodyPr wrap="square">
            <a:spAutoFit/>
          </a:bodyPr>
          <a:lstStyle/>
          <a:p>
            <a:pPr>
              <a:spcBef>
                <a:spcPts val="600"/>
              </a:spcBef>
            </a:pPr>
            <a:r>
              <a:rPr lang="de-DE" sz="2000" b="1" dirty="0">
                <a:solidFill>
                  <a:schemeClr val="bg1"/>
                </a:solidFill>
                <a:effectLst>
                  <a:glow rad="101600">
                    <a:srgbClr val="3F211A"/>
                  </a:glow>
                  <a:outerShdw blurRad="38100" dist="38100" dir="2700000" algn="tl">
                    <a:srgbClr val="000000">
                      <a:alpha val="43137"/>
                    </a:srgbClr>
                  </a:outerShdw>
                </a:effectLst>
              </a:rPr>
              <a:t>Wie reagierten die Menschen auf die Predigt JESU? (Mark 1:22).</a:t>
            </a:r>
            <a:endParaRPr lang="es-ES" sz="2000" b="1" dirty="0">
              <a:solidFill>
                <a:schemeClr val="bg1"/>
              </a:solidFill>
              <a:effectLst>
                <a:glow rad="101600">
                  <a:srgbClr val="3F211A"/>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F07B6C97-587A-1ECE-E91F-718B8C722160}"/>
              </a:ext>
            </a:extLst>
          </p:cNvPr>
          <p:cNvSpPr txBox="1"/>
          <p:nvPr/>
        </p:nvSpPr>
        <p:spPr>
          <a:xfrm>
            <a:off x="3340843" y="4037030"/>
            <a:ext cx="6241307" cy="400110"/>
          </a:xfrm>
          <a:prstGeom prst="rect">
            <a:avLst/>
          </a:prstGeom>
          <a:noFill/>
        </p:spPr>
        <p:txBody>
          <a:bodyPr wrap="square">
            <a:spAutoFit/>
          </a:bodyPr>
          <a:lstStyle/>
          <a:p>
            <a:pPr>
              <a:spcBef>
                <a:spcPts val="600"/>
              </a:spcBef>
            </a:pPr>
            <a:r>
              <a:rPr lang="de-DE" sz="2000" b="1" dirty="0">
                <a:solidFill>
                  <a:schemeClr val="bg1"/>
                </a:solidFill>
                <a:effectLst>
                  <a:glow rad="101600">
                    <a:srgbClr val="3F211A"/>
                  </a:glow>
                  <a:outerShdw blurRad="38100" dist="38100" dir="2700000" algn="tl">
                    <a:srgbClr val="000000">
                      <a:alpha val="43137"/>
                    </a:srgbClr>
                  </a:outerShdw>
                </a:effectLst>
              </a:rPr>
              <a:t>Drei Fakten sind in dieser Geschichte herausragend:</a:t>
            </a: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a:r>
              <a:rPr lang="es-ES" sz="6000" b="1" spc="600" dirty="0" err="1">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HEILUNG</a:t>
            </a:r>
            <a:endParaRPr lang="es-ES"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endParaRPr>
          </a:p>
        </p:txBody>
      </p:sp>
      <p:sp>
        <p:nvSpPr>
          <p:cNvPr id="5" name="CuadroTexto 4">
            <a:extLst>
              <a:ext uri="{FF2B5EF4-FFF2-40B4-BE49-F238E27FC236}">
                <a16:creationId xmlns:a16="http://schemas.microsoft.com/office/drawing/2014/main" id="{665AADC8-DC39-9635-D099-39AB13EAC37C}"/>
              </a:ext>
            </a:extLst>
          </p:cNvPr>
          <p:cNvSpPr txBox="1"/>
          <p:nvPr/>
        </p:nvSpPr>
        <p:spPr>
          <a:xfrm>
            <a:off x="4124326" y="123110"/>
            <a:ext cx="8067674" cy="646331"/>
          </a:xfrm>
          <a:prstGeom prst="rect">
            <a:avLst/>
          </a:prstGeom>
          <a:noFill/>
        </p:spPr>
        <p:txBody>
          <a:bodyPr wrap="square">
            <a:spAutoFit/>
          </a:bodyPr>
          <a:lstStyle/>
          <a:p>
            <a:pPr algn="ctr"/>
            <a:r>
              <a:rPr lang="de-DE"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„Nachdem Jesus die Synagoge verlassen hatte, ging ER mit Jakobus und Johannes in Simons Haus, in dem auch Andreas wohnte“</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7" y="821590"/>
            <a:ext cx="8726010" cy="1015663"/>
          </a:xfrm>
          <a:prstGeom prst="rect">
            <a:avLst/>
          </a:prstGeom>
          <a:noFill/>
        </p:spPr>
        <p:txBody>
          <a:bodyPr wrap="square" rtlCol="0">
            <a:spAutoFit/>
          </a:bodyPr>
          <a:lstStyle/>
          <a:p>
            <a:pPr>
              <a:spcBef>
                <a:spcPts val="600"/>
              </a:spcBef>
            </a:pPr>
            <a:r>
              <a:rPr lang="de-DE" sz="2000" b="1" dirty="0"/>
              <a:t>Am Ende des Gottesdienstes in der Synagoge zog sich Jesus mit Seinen vier Jüngern in das Haus des Petrus zurück, um dort in Ruhe essen zu können (Markus 1,29).</a:t>
            </a: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7" y="3179938"/>
            <a:ext cx="5494248" cy="1938992"/>
          </a:xfrm>
          <a:prstGeom prst="rect">
            <a:avLst/>
          </a:prstGeom>
          <a:noFill/>
        </p:spPr>
        <p:txBody>
          <a:bodyPr wrap="square">
            <a:spAutoFit/>
          </a:bodyPr>
          <a:lstStyle/>
          <a:p>
            <a:pPr>
              <a:spcBef>
                <a:spcPts val="600"/>
              </a:spcBef>
            </a:pPr>
            <a:r>
              <a:rPr lang="de-DE" sz="2000" b="1" dirty="0"/>
              <a:t>Das Wunder der Heilung des von Dämonen Besessenen war in vielen Häusern in Kapernaum Gesprächsthema. So brachten sie am Ende der heiligen Stunden des Sabbats, als die Sonne untergegangen war, viele Kranke zu JESUS, damit Er sie heilte. (Markus 1,32-34)</a:t>
            </a:r>
            <a:endParaRPr lang="es-ES" sz="2000" b="1" dirty="0"/>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4974664"/>
            <a:ext cx="6420255" cy="1323439"/>
          </a:xfrm>
          <a:prstGeom prst="rect">
            <a:avLst/>
          </a:prstGeom>
          <a:noFill/>
        </p:spPr>
        <p:txBody>
          <a:bodyPr wrap="square">
            <a:spAutoFit/>
          </a:bodyPr>
          <a:lstStyle/>
          <a:p>
            <a:pPr>
              <a:spcBef>
                <a:spcPts val="600"/>
              </a:spcBef>
            </a:pPr>
            <a:r>
              <a:rPr lang="de-DE" sz="2000" b="1" dirty="0"/>
              <a:t>Welch eine Freude! Welch ein Jubelschrei ertönte in Simons Haus! Und nicht nur die Geheilten lobten Gott, auch JESUS selbst freute sich über die Heilung, </a:t>
            </a:r>
            <a:br>
              <a:rPr lang="de-DE" sz="2000" b="1" dirty="0"/>
            </a:br>
            <a:r>
              <a:rPr lang="de-DE" sz="2000" b="1" dirty="0"/>
              <a:t>die Er ihnen gebracht hatte.</a:t>
            </a:r>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6" y="1692987"/>
            <a:ext cx="8726009" cy="1631216"/>
          </a:xfrm>
          <a:prstGeom prst="rect">
            <a:avLst/>
          </a:prstGeom>
          <a:noFill/>
        </p:spPr>
        <p:txBody>
          <a:bodyPr wrap="square">
            <a:spAutoFit/>
          </a:bodyPr>
          <a:lstStyle/>
          <a:p>
            <a:pPr>
              <a:spcBef>
                <a:spcPts val="600"/>
              </a:spcBef>
            </a:pPr>
            <a:r>
              <a:rPr lang="de-DE" sz="2000" b="1" dirty="0"/>
              <a:t>Während sie den Tisch deckten, erzählten sie JESUS von der Schwiegermutter des Petrus, die vom Fieber angegriffen war (Mk 1,30). Nachdem sie geheilt war, widmete sich diese Frau dem Dienst an den Gästen (Mk 1,31). Die Wohltaten, die JESUS uns zuteilwerden lässt, wecken in uns den Wunsch, sie mit anderen zu teilen.</a:t>
            </a:r>
          </a:p>
        </p:txBody>
      </p:sp>
      <p:sp>
        <p:nvSpPr>
          <p:cNvPr id="9" name="CuadroTexto 8">
            <a:extLst>
              <a:ext uri="{FF2B5EF4-FFF2-40B4-BE49-F238E27FC236}">
                <a16:creationId xmlns:a16="http://schemas.microsoft.com/office/drawing/2014/main" id="{A397BD52-578D-56C4-448C-12888BC9D7D0}"/>
              </a:ext>
            </a:extLst>
          </p:cNvPr>
          <p:cNvSpPr txBox="1"/>
          <p:nvPr/>
        </p:nvSpPr>
        <p:spPr>
          <a:xfrm>
            <a:off x="2176463" y="6153838"/>
            <a:ext cx="6420254" cy="707886"/>
          </a:xfrm>
          <a:prstGeom prst="rect">
            <a:avLst/>
          </a:prstGeom>
          <a:noFill/>
        </p:spPr>
        <p:txBody>
          <a:bodyPr wrap="square">
            <a:spAutoFit/>
          </a:bodyPr>
          <a:lstStyle/>
          <a:p>
            <a:pPr>
              <a:spcBef>
                <a:spcPts val="600"/>
              </a:spcBef>
            </a:pPr>
            <a:r>
              <a:rPr lang="de-DE" sz="2000" b="1" dirty="0"/>
              <a:t>Nach einem anstrengenden Tag, spät in der Nacht, konnte sich Jesus endlich ausruhen.</a:t>
            </a:r>
            <a:endParaRPr lang="es-ES" sz="2000" b="1" dirty="0"/>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s-ES" sz="6000" b="1" dirty="0" err="1">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TÄGLICHE</a:t>
            </a:r>
            <a:r>
              <a:rPr lang="es-ES"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 </a:t>
            </a:r>
            <a:r>
              <a:rPr lang="es-ES" sz="6000" b="1" dirty="0" err="1">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AKTIVITÄTEN</a:t>
            </a:r>
            <a:endParaRPr lang="es-ES"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437</TotalTime>
  <Words>1389</Words>
  <Application>Microsoft Office PowerPoint</Application>
  <PresentationFormat>Panorámica</PresentationFormat>
  <Paragraphs>61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75</cp:revision>
  <dcterms:created xsi:type="dcterms:W3CDTF">2024-06-08T05:54:19Z</dcterms:created>
  <dcterms:modified xsi:type="dcterms:W3CDTF">2024-07-12T17:35:52Z</dcterms:modified>
</cp:coreProperties>
</file>