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25"/>
  </p:notesMasterIdLst>
  <p:sldIdLst>
    <p:sldId id="256" r:id="rId3"/>
    <p:sldId id="304" r:id="rId4"/>
    <p:sldId id="257" r:id="rId5"/>
    <p:sldId id="305" r:id="rId6"/>
    <p:sldId id="258" r:id="rId7"/>
    <p:sldId id="306" r:id="rId8"/>
    <p:sldId id="259" r:id="rId9"/>
    <p:sldId id="301" r:id="rId10"/>
    <p:sldId id="261" r:id="rId11"/>
    <p:sldId id="308" r:id="rId12"/>
    <p:sldId id="307" r:id="rId13"/>
    <p:sldId id="262" r:id="rId14"/>
    <p:sldId id="309" r:id="rId15"/>
    <p:sldId id="310" r:id="rId16"/>
    <p:sldId id="302" r:id="rId17"/>
    <p:sldId id="264" r:id="rId18"/>
    <p:sldId id="311" r:id="rId19"/>
    <p:sldId id="313" r:id="rId20"/>
    <p:sldId id="312" r:id="rId21"/>
    <p:sldId id="303" r:id="rId22"/>
    <p:sldId id="314" r:id="rId23"/>
    <p:sldId id="300" r:id="rId24"/>
  </p:sldIdLst>
  <p:sldSz cx="12192000" cy="6858000"/>
  <p:notesSz cx="6858000" cy="9144000"/>
  <p:embeddedFontLst>
    <p:embeddedFont>
      <p:font typeface="Candara" panose="020E0502030303020204" pitchFamily="34" charset="0"/>
      <p:regular r:id="rId26"/>
      <p:bold r:id="rId27"/>
      <p:italic r:id="rId28"/>
      <p:boldItalic r:id="rId29"/>
    </p:embeddedFont>
    <p:embeddedFont>
      <p:font typeface="Constantia" panose="02030602050306030303" pitchFamily="18" charset="0"/>
      <p:regular r:id="rId30"/>
      <p:bold r:id="rId31"/>
      <p:italic r:id="rId32"/>
      <p:boldItalic r:id="rId3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320"/>
    <a:srgbClr val="8E9AEA"/>
    <a:srgbClr val="B81111"/>
    <a:srgbClr val="7B0AEC"/>
    <a:srgbClr val="B88D14"/>
    <a:srgbClr val="29870C"/>
    <a:srgbClr val="8C21F6"/>
    <a:srgbClr val="501DD6"/>
    <a:srgbClr val="2C9889"/>
    <a:srgbClr val="E85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19" autoAdjust="0"/>
    <p:restoredTop sz="94660"/>
  </p:normalViewPr>
  <p:slideViewPr>
    <p:cSldViewPr snapToGrid="0">
      <p:cViewPr varScale="1">
        <p:scale>
          <a:sx n="98" d="100"/>
          <a:sy n="98" d="100"/>
        </p:scale>
        <p:origin x="96" y="28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custT="1"/>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de-DE" sz="2800" b="1" dirty="0">
              <a:effectLst/>
            </a:rPr>
            <a:t> Da war ein Dämon in der Versammlung. </a:t>
          </a:r>
          <a:r>
            <a:rPr lang="de-DE" sz="2800" b="0" dirty="0">
              <a:effectLst/>
            </a:rPr>
            <a:t>Es gibt "Unkraut" in der Gemeinde und wir können es nicht unterscheiden (Mt. 13:24-30).</a:t>
          </a:r>
          <a:endParaRPr lang="es-ES" sz="2800" b="0" dirty="0">
            <a:effectLst/>
          </a:endParaRPr>
        </a:p>
      </dgm:t>
    </dgm:pt>
    <dgm:pt modelId="{96A87BFB-8675-44C2-850D-F0D00E8AE7E8}" type="parTrans" cxnId="{3DFAFAFA-D259-440B-90C5-539FF0EB8149}">
      <dgm:prSet/>
      <dgm:spPr/>
      <dgm:t>
        <a:bodyPr/>
        <a:lstStyle/>
        <a:p>
          <a:endParaRPr lang="es-ES" sz="3200">
            <a:effectLst/>
          </a:endParaRPr>
        </a:p>
      </dgm:t>
    </dgm:pt>
    <dgm:pt modelId="{D384525B-4938-4C49-842D-598633E2059A}" type="sibTrans" cxnId="{3DFAFAFA-D259-440B-90C5-539FF0EB8149}">
      <dgm:prSet/>
      <dgm:spPr/>
      <dgm:t>
        <a:bodyPr/>
        <a:lstStyle/>
        <a:p>
          <a:endParaRPr lang="es-ES" sz="3200">
            <a:effectLst/>
          </a:endParaRPr>
        </a:p>
      </dgm:t>
    </dgm:pt>
    <dgm:pt modelId="{C358C0D5-AB2B-4B6A-8E96-0AD3D3C7C313}">
      <dgm:prSet custT="1"/>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de-DE" sz="2800" b="1" dirty="0">
              <a:effectLst/>
            </a:rPr>
            <a:t> Der Dämon wusste, wer CHRISTUS war! </a:t>
          </a:r>
          <a:br>
            <a:rPr lang="de-DE" sz="2800" b="1" dirty="0">
              <a:effectLst/>
            </a:rPr>
          </a:br>
          <a:r>
            <a:rPr lang="de-DE" sz="2800" b="0" dirty="0">
              <a:effectLst/>
            </a:rPr>
            <a:t>Darum suchte nach einer Möglichkeit, den Einfluss JESU zu stören!</a:t>
          </a:r>
          <a:endParaRPr lang="es-ES" sz="2800" b="0" dirty="0">
            <a:effectLst/>
          </a:endParaRPr>
        </a:p>
      </dgm:t>
    </dgm:pt>
    <dgm:pt modelId="{90A279C4-824E-46B0-A048-384333943345}" type="parTrans" cxnId="{18705EDA-BD42-4BD8-8D39-16B04A1CE033}">
      <dgm:prSet/>
      <dgm:spPr/>
      <dgm:t>
        <a:bodyPr/>
        <a:lstStyle/>
        <a:p>
          <a:endParaRPr lang="es-ES" sz="3200">
            <a:effectLst/>
          </a:endParaRPr>
        </a:p>
      </dgm:t>
    </dgm:pt>
    <dgm:pt modelId="{10FB9275-7519-44AB-AF28-FD83C1FA365D}" type="sibTrans" cxnId="{18705EDA-BD42-4BD8-8D39-16B04A1CE033}">
      <dgm:prSet/>
      <dgm:spPr/>
      <dgm:t>
        <a:bodyPr/>
        <a:lstStyle/>
        <a:p>
          <a:endParaRPr lang="es-ES" sz="3200">
            <a:effectLst/>
          </a:endParaRPr>
        </a:p>
      </dgm:t>
    </dgm:pt>
    <dgm:pt modelId="{720BD687-E950-49D7-80A8-2183535B8BD6}">
      <dgm:prSet custT="1"/>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de-DE" sz="2800" b="1" dirty="0">
              <a:effectLst/>
            </a:rPr>
            <a:t>JESUS befahl ihm, zu schweigen. </a:t>
          </a:r>
          <a:r>
            <a:rPr lang="de-DE" sz="2800" dirty="0"/>
            <a:t>Es war noch nicht an der Zeit, sich offen als MESSIAS zu erkennen zu geben!</a:t>
          </a:r>
          <a:endParaRPr lang="es-ES" sz="2800" dirty="0">
            <a:effectLst/>
          </a:endParaRPr>
        </a:p>
      </dgm:t>
    </dgm:pt>
    <dgm:pt modelId="{4B023D06-8D5A-4F79-917E-1729CEF85679}" type="parTrans" cxnId="{AC9D3532-A3B9-4B14-99A4-5D696462F254}">
      <dgm:prSet/>
      <dgm:spPr/>
      <dgm:t>
        <a:bodyPr/>
        <a:lstStyle/>
        <a:p>
          <a:endParaRPr lang="es-ES" sz="3200">
            <a:effectLst/>
          </a:endParaRPr>
        </a:p>
      </dgm:t>
    </dgm:pt>
    <dgm:pt modelId="{ABA7B8FB-1D0C-4CD3-8376-218E8E1A72BA}" type="sibTrans" cxnId="{AC9D3532-A3B9-4B14-99A4-5D696462F254}">
      <dgm:prSet/>
      <dgm:spPr/>
      <dgm:t>
        <a:bodyPr/>
        <a:lstStyle/>
        <a:p>
          <a:endParaRPr lang="es-ES" sz="3200">
            <a:effectLst/>
          </a:endParaRPr>
        </a:p>
      </dgm:t>
    </dgm:pt>
    <dgm:pt modelId="{81A33138-2BFB-42D6-8A70-AC3D0A4A3161}">
      <dgm:prSet custT="1"/>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sz="2800" dirty="0">
            <a:effectLst/>
          </a:endParaRPr>
        </a:p>
      </dgm:t>
    </dgm:pt>
    <dgm:pt modelId="{579ED5C9-FC7A-4B79-8267-91220B10C9F6}" type="parTrans" cxnId="{B30E8CD1-2CE1-4522-BF9F-967BA32E91C7}">
      <dgm:prSet/>
      <dgm:spPr/>
      <dgm:t>
        <a:bodyPr/>
        <a:lstStyle/>
        <a:p>
          <a:endParaRPr lang="es-ES" sz="3200">
            <a:effectLst/>
          </a:endParaRPr>
        </a:p>
      </dgm:t>
    </dgm:pt>
    <dgm:pt modelId="{8577CCC3-CFA1-4B19-A545-F400D8D28F05}" type="sibTrans" cxnId="{B30E8CD1-2CE1-4522-BF9F-967BA32E91C7}">
      <dgm:prSet/>
      <dgm:spPr/>
      <dgm:t>
        <a:bodyPr/>
        <a:lstStyle/>
        <a:p>
          <a:endParaRPr lang="es-ES" sz="3200">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28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sz="3200">
            <a:effectLst/>
          </a:endParaRPr>
        </a:p>
      </dgm:t>
    </dgm:pt>
    <dgm:pt modelId="{A930D3A8-114D-4CC5-84CA-65BD4B0E62A2}" type="sibTrans" cxnId="{DB5DF95C-E8DB-4D2E-ABCF-EDF21798FAAB}">
      <dgm:prSet/>
      <dgm:spPr/>
      <dgm:t>
        <a:bodyPr/>
        <a:lstStyle/>
        <a:p>
          <a:endParaRPr lang="es-ES" sz="3200">
            <a:effectLst/>
          </a:endParaRPr>
        </a:p>
      </dgm:t>
    </dgm:pt>
    <dgm:pt modelId="{C00F7D04-8684-49A5-89FF-83963A227F0D}">
      <dgm:prSet custT="1"/>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sz="2800" dirty="0">
            <a:effectLst/>
          </a:endParaRPr>
        </a:p>
      </dgm:t>
    </dgm:pt>
    <dgm:pt modelId="{4C920BFE-7617-49C3-8060-AD3FA4C262FD}" type="parTrans" cxnId="{7A0F5A19-B2A2-4DC2-8138-02923FC6B7CF}">
      <dgm:prSet/>
      <dgm:spPr/>
      <dgm:t>
        <a:bodyPr/>
        <a:lstStyle/>
        <a:p>
          <a:endParaRPr lang="es-ES" sz="3200">
            <a:effectLst/>
          </a:endParaRPr>
        </a:p>
      </dgm:t>
    </dgm:pt>
    <dgm:pt modelId="{FBE40009-C86E-4F65-824A-05FC477F569C}" type="sibTrans" cxnId="{7A0F5A19-B2A2-4DC2-8138-02923FC6B7CF}">
      <dgm:prSet/>
      <dgm:spPr/>
      <dgm:t>
        <a:bodyPr/>
        <a:lstStyle/>
        <a:p>
          <a:endParaRPr lang="es-ES" sz="3200">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de-DE" sz="2000" dirty="0"/>
            <a:t>Nachdem JESUS den Besessenen befreit hatte, gab Er diesem zwei Anweisungen mit einer zweifachen Absicht</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(Mk. 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en" sz="2000" b="1" dirty="0">
              <a:effectLst>
                <a:outerShdw blurRad="38100" dist="38100" dir="2700000" algn="tl">
                  <a:srgbClr val="000000">
                    <a:alpha val="43137"/>
                  </a:srgbClr>
                </a:outerShdw>
              </a:effectLst>
            </a:rPr>
            <a:t>“Zeige dich </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den Priestern!”</a:t>
          </a: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en" sz="2000" b="1" dirty="0">
              <a:effectLst>
                <a:outerShdw blurRad="38100" dist="38100" dir="2700000" algn="tl">
                  <a:srgbClr val="000000">
                    <a:alpha val="43137"/>
                  </a:srgbClr>
                </a:outerShdw>
              </a:effectLst>
            </a:rPr>
            <a:t>Er bewies Seine Achtung </a:t>
          </a:r>
          <a:br>
            <a:rPr lang="en"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vor dem Gesetz.</a:t>
          </a: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de-DE" sz="2000" b="1" dirty="0">
              <a:effectLst>
                <a:outerShdw blurRad="38100" dist="38100" dir="2700000" algn="tl">
                  <a:srgbClr val="000000">
                    <a:alpha val="43137"/>
                  </a:srgbClr>
                </a:outerShdw>
              </a:effectLst>
            </a:rPr>
            <a:t>Das gab den Priestern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die Gelegenheit,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Ihn als den Messias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anzuerkennen.</a:t>
          </a:r>
          <a:endParaRPr lang="en" sz="2000" b="1" dirty="0">
            <a:effectLst>
              <a:outerShdw blurRad="38100" dist="38100" dir="2700000" algn="tl">
                <a:srgbClr val="000000">
                  <a:alpha val="43137"/>
                </a:srgbClr>
              </a:outerShdw>
            </a:effectLst>
          </a:endParaRP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 sz="2000" b="1" dirty="0">
              <a:effectLst>
                <a:outerShdw blurRad="38100" dist="38100" dir="2700000" algn="tl">
                  <a:srgbClr val="000000">
                    <a:alpha val="43137"/>
                  </a:srgbClr>
                </a:outerShdw>
              </a:effectLst>
            </a:rPr>
            <a:t>Zu schweigen</a:t>
          </a: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de-DE" sz="2000" b="1" dirty="0">
              <a:effectLst>
                <a:outerShdw blurRad="38100" dist="38100" dir="2700000" algn="tl">
                  <a:srgbClr val="000000">
                    <a:alpha val="43137"/>
                  </a:srgbClr>
                </a:outerShdw>
              </a:effectLst>
            </a:rPr>
            <a:t>Er verhinderte,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dass die Priester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gegen den Aussätzigen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voreingenommen wären.</a:t>
          </a:r>
          <a:endParaRPr lang="en"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de-DE" sz="2000" b="1" dirty="0">
              <a:effectLst>
                <a:outerShdw blurRad="38100" dist="38100" dir="2700000" algn="tl">
                  <a:srgbClr val="000000">
                    <a:alpha val="43137"/>
                  </a:srgbClr>
                </a:outerShdw>
              </a:effectLst>
            </a:rPr>
            <a:t>Er vermied es, falsche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messianische Erwartungen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in den Menschenmassen </a:t>
          </a:r>
          <a:br>
            <a:rPr lang="de-DE" sz="2000" b="1" dirty="0">
              <a:effectLst>
                <a:outerShdw blurRad="38100" dist="38100" dir="2700000" algn="tl">
                  <a:srgbClr val="000000">
                    <a:alpha val="43137"/>
                  </a:srgbClr>
                </a:outerShdw>
              </a:effectLst>
            </a:rPr>
          </a:br>
          <a:r>
            <a:rPr lang="de-DE" sz="2000" b="1" dirty="0">
              <a:effectLst>
                <a:outerShdw blurRad="38100" dist="38100" dir="2700000" algn="tl">
                  <a:srgbClr val="000000">
                    <a:alpha val="43137"/>
                  </a:srgbClr>
                </a:outerShdw>
              </a:effectLst>
            </a:rPr>
            <a:t>zu wecken!</a:t>
          </a:r>
          <a:endParaRPr lang="en"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735494">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341853">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379247" custScaleY="135684">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376274" custScaleY="208361">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326672">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378061" custScaleY="207376">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376978" custScaleY="239798">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242400" y="245394"/>
          <a:ext cx="1616000" cy="1131200"/>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s-ES" sz="2800" kern="1200" dirty="0">
            <a:effectLst/>
          </a:endParaRPr>
        </a:p>
      </dsp:txBody>
      <dsp:txXfrm rot="-5400000">
        <a:off x="0" y="568594"/>
        <a:ext cx="1131200" cy="484800"/>
      </dsp:txXfrm>
    </dsp:sp>
    <dsp:sp modelId="{1F1B129A-2439-447A-96BB-D71F763F95D4}">
      <dsp:nvSpPr>
        <dsp:cNvPr id="0" name=""/>
        <dsp:cNvSpPr/>
      </dsp:nvSpPr>
      <dsp:spPr>
        <a:xfrm rot="5400000">
          <a:off x="6059062" y="-4924867"/>
          <a:ext cx="1050400" cy="10906124"/>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66700" lvl="1" indent="-266700" algn="l" defTabSz="1244600">
            <a:lnSpc>
              <a:spcPct val="90000"/>
            </a:lnSpc>
            <a:spcBef>
              <a:spcPct val="0"/>
            </a:spcBef>
            <a:spcAft>
              <a:spcPct val="15000"/>
            </a:spcAft>
            <a:buClr>
              <a:schemeClr val="accent1">
                <a:lumMod val="50000"/>
              </a:schemeClr>
            </a:buClr>
            <a:buFont typeface="+mj-lt"/>
            <a:buAutoNum type="arabicPeriod"/>
          </a:pPr>
          <a:r>
            <a:rPr lang="de-DE" sz="2800" b="1" kern="1200" dirty="0">
              <a:effectLst/>
            </a:rPr>
            <a:t> Da war ein Dämon in der Versammlung. </a:t>
          </a:r>
          <a:r>
            <a:rPr lang="de-DE" sz="2800" b="0" kern="1200" dirty="0">
              <a:effectLst/>
            </a:rPr>
            <a:t>Es gibt "Unkraut" in der Gemeinde und wir können es nicht unterscheiden (Mt. 13:24-30).</a:t>
          </a:r>
          <a:endParaRPr lang="es-ES" sz="2800" b="0" kern="1200" dirty="0">
            <a:effectLst/>
          </a:endParaRPr>
        </a:p>
      </dsp:txBody>
      <dsp:txXfrm rot="-5400000">
        <a:off x="1131200" y="54271"/>
        <a:ext cx="10854848" cy="947848"/>
      </dsp:txXfrm>
    </dsp:sp>
    <dsp:sp modelId="{348BA8F0-75E9-46E8-9DDA-F69576D26EBF}">
      <dsp:nvSpPr>
        <dsp:cNvPr id="0" name=""/>
        <dsp:cNvSpPr/>
      </dsp:nvSpPr>
      <dsp:spPr>
        <a:xfrm rot="5400000">
          <a:off x="-242400" y="1667576"/>
          <a:ext cx="1616000" cy="1131200"/>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2800" kern="1200" dirty="0">
            <a:solidFill>
              <a:prstClr val="white"/>
            </a:solidFill>
            <a:effectLst/>
            <a:latin typeface="Aptos" panose="02110004020202020204"/>
            <a:ea typeface="+mn-ea"/>
            <a:cs typeface="+mn-cs"/>
          </a:endParaRPr>
        </a:p>
      </dsp:txBody>
      <dsp:txXfrm rot="-5400000">
        <a:off x="0" y="1990776"/>
        <a:ext cx="1131200" cy="484800"/>
      </dsp:txXfrm>
    </dsp:sp>
    <dsp:sp modelId="{05BAB352-7CE5-4613-9F54-717DF064B952}">
      <dsp:nvSpPr>
        <dsp:cNvPr id="0" name=""/>
        <dsp:cNvSpPr/>
      </dsp:nvSpPr>
      <dsp:spPr>
        <a:xfrm rot="5400000">
          <a:off x="6059062" y="-3502685"/>
          <a:ext cx="1050400" cy="10906124"/>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66700" lvl="1" indent="-266700" algn="l" defTabSz="1244600">
            <a:lnSpc>
              <a:spcPct val="90000"/>
            </a:lnSpc>
            <a:spcBef>
              <a:spcPct val="0"/>
            </a:spcBef>
            <a:spcAft>
              <a:spcPct val="15000"/>
            </a:spcAft>
            <a:buClr>
              <a:schemeClr val="accent5">
                <a:lumMod val="50000"/>
              </a:schemeClr>
            </a:buClr>
            <a:buFont typeface="+mj-lt"/>
            <a:buAutoNum type="arabicPeriod" startAt="2"/>
          </a:pPr>
          <a:r>
            <a:rPr lang="de-DE" sz="2800" b="1" kern="1200" dirty="0">
              <a:effectLst/>
            </a:rPr>
            <a:t> Der Dämon wusste, wer CHRISTUS war! </a:t>
          </a:r>
          <a:br>
            <a:rPr lang="de-DE" sz="2800" b="1" kern="1200" dirty="0">
              <a:effectLst/>
            </a:rPr>
          </a:br>
          <a:r>
            <a:rPr lang="de-DE" sz="2800" b="0" kern="1200" dirty="0">
              <a:effectLst/>
            </a:rPr>
            <a:t>Darum suchte nach einer Möglichkeit, den Einfluss JESU zu stören!</a:t>
          </a:r>
          <a:endParaRPr lang="es-ES" sz="2800" b="0" kern="1200" dirty="0">
            <a:effectLst/>
          </a:endParaRPr>
        </a:p>
      </dsp:txBody>
      <dsp:txXfrm rot="-5400000">
        <a:off x="1131200" y="1476453"/>
        <a:ext cx="10854848" cy="947848"/>
      </dsp:txXfrm>
    </dsp:sp>
    <dsp:sp modelId="{6FF5312E-9F45-469A-AF3A-453531A07A51}">
      <dsp:nvSpPr>
        <dsp:cNvPr id="0" name=""/>
        <dsp:cNvSpPr/>
      </dsp:nvSpPr>
      <dsp:spPr>
        <a:xfrm rot="5400000">
          <a:off x="-242400" y="3089759"/>
          <a:ext cx="1616000" cy="1131200"/>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endParaRPr lang="es-ES" sz="2800" kern="1200" dirty="0">
            <a:effectLst/>
          </a:endParaRPr>
        </a:p>
      </dsp:txBody>
      <dsp:txXfrm rot="-5400000">
        <a:off x="0" y="3412959"/>
        <a:ext cx="1131200" cy="484800"/>
      </dsp:txXfrm>
    </dsp:sp>
    <dsp:sp modelId="{BF7C7F0F-F87D-4A5C-BC55-BD9DC0A725C8}">
      <dsp:nvSpPr>
        <dsp:cNvPr id="0" name=""/>
        <dsp:cNvSpPr/>
      </dsp:nvSpPr>
      <dsp:spPr>
        <a:xfrm rot="5400000">
          <a:off x="6059062" y="-2080503"/>
          <a:ext cx="1050400" cy="10906124"/>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66700" lvl="1" indent="-266700" algn="l" defTabSz="1244600">
            <a:lnSpc>
              <a:spcPct val="90000"/>
            </a:lnSpc>
            <a:spcBef>
              <a:spcPct val="0"/>
            </a:spcBef>
            <a:spcAft>
              <a:spcPct val="15000"/>
            </a:spcAft>
            <a:buClr>
              <a:schemeClr val="accent6">
                <a:lumMod val="50000"/>
              </a:schemeClr>
            </a:buClr>
            <a:buFont typeface="+mj-lt"/>
            <a:buAutoNum type="arabicPeriod" startAt="3"/>
          </a:pPr>
          <a:r>
            <a:rPr lang="de-DE" sz="2800" b="1" kern="1200" dirty="0">
              <a:effectLst/>
            </a:rPr>
            <a:t>JESUS befahl ihm, zu schweigen. </a:t>
          </a:r>
          <a:r>
            <a:rPr lang="de-DE" sz="2800" kern="1200" dirty="0"/>
            <a:t>Es war noch nicht an der Zeit, sich offen als MESSIAS zu erkennen zu geben!</a:t>
          </a:r>
          <a:endParaRPr lang="es-ES" sz="2800" kern="1200" dirty="0">
            <a:effectLst/>
          </a:endParaRPr>
        </a:p>
      </dsp:txBody>
      <dsp:txXfrm rot="-5400000">
        <a:off x="1131200" y="2898635"/>
        <a:ext cx="10854848" cy="9478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5236" y="259457"/>
          <a:ext cx="1836097" cy="3759195"/>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de-DE" sz="2000" kern="1200" dirty="0"/>
            <a:t>Nachdem JESUS den Besessenen befreit hatte, gab Er diesem zwei Anweisungen mit einer zweifachen Absicht</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(Mk. 1:44)</a:t>
          </a:r>
        </a:p>
      </dsp:txBody>
      <dsp:txXfrm>
        <a:off x="59013" y="313234"/>
        <a:ext cx="1728543" cy="3651641"/>
      </dsp:txXfrm>
    </dsp:sp>
    <dsp:sp modelId="{B4EB38D3-D434-42DD-A2E1-C57F19950AAD}">
      <dsp:nvSpPr>
        <dsp:cNvPr id="0" name=""/>
        <dsp:cNvSpPr/>
      </dsp:nvSpPr>
      <dsp:spPr>
        <a:xfrm rot="17456684">
          <a:off x="1473852" y="1594876"/>
          <a:ext cx="1143851" cy="20085"/>
        </a:xfrm>
        <a:custGeom>
          <a:avLst/>
          <a:gdLst/>
          <a:ahLst/>
          <a:cxnLst/>
          <a:rect l="0" t="0" r="0" b="0"/>
          <a:pathLst>
            <a:path>
              <a:moveTo>
                <a:pt x="0" y="10042"/>
              </a:moveTo>
              <a:lnTo>
                <a:pt x="1143851" y="10042"/>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17182" y="1576323"/>
        <a:ext cx="57192" cy="57192"/>
      </dsp:txXfrm>
    </dsp:sp>
    <dsp:sp modelId="{3C0011EA-7A4C-4BF2-BF98-C9AE9B8378DB}">
      <dsp:nvSpPr>
        <dsp:cNvPr id="0" name=""/>
        <dsp:cNvSpPr/>
      </dsp:nvSpPr>
      <dsp:spPr>
        <a:xfrm>
          <a:off x="2250223" y="197158"/>
          <a:ext cx="2424724" cy="174725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“Zeige dich </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den Priestern!”</a:t>
          </a:r>
        </a:p>
      </dsp:txBody>
      <dsp:txXfrm>
        <a:off x="2301398" y="248333"/>
        <a:ext cx="2322374" cy="1644900"/>
      </dsp:txXfrm>
    </dsp:sp>
    <dsp:sp modelId="{A1CE3E22-5047-4ABA-84B2-009AC3F5FE6E}">
      <dsp:nvSpPr>
        <dsp:cNvPr id="0" name=""/>
        <dsp:cNvSpPr/>
      </dsp:nvSpPr>
      <dsp:spPr>
        <a:xfrm rot="18336908">
          <a:off x="4528316" y="775334"/>
          <a:ext cx="702151" cy="20085"/>
        </a:xfrm>
        <a:custGeom>
          <a:avLst/>
          <a:gdLst/>
          <a:ahLst/>
          <a:cxnLst/>
          <a:rect l="0" t="0" r="0" b="0"/>
          <a:pathLst>
            <a:path>
              <a:moveTo>
                <a:pt x="0" y="10042"/>
              </a:moveTo>
              <a:lnTo>
                <a:pt x="702151" y="10042"/>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861838" y="767823"/>
        <a:ext cx="35107" cy="35107"/>
      </dsp:txXfrm>
    </dsp:sp>
    <dsp:sp modelId="{00175583-3F81-48EA-8A88-0AD113377557}">
      <dsp:nvSpPr>
        <dsp:cNvPr id="0" name=""/>
        <dsp:cNvSpPr/>
      </dsp:nvSpPr>
      <dsp:spPr>
        <a:xfrm>
          <a:off x="5083836" y="153222"/>
          <a:ext cx="3876751" cy="693496"/>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en" sz="2000" b="1" kern="1200" dirty="0">
              <a:effectLst>
                <a:outerShdw blurRad="38100" dist="38100" dir="2700000" algn="tl">
                  <a:srgbClr val="000000">
                    <a:alpha val="43137"/>
                  </a:srgbClr>
                </a:outerShdw>
              </a:effectLst>
            </a:rPr>
            <a:t>Er bewies Seine Achtung </a:t>
          </a:r>
          <a:br>
            <a:rPr lang="en"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vor dem Gesetz.</a:t>
          </a:r>
        </a:p>
      </dsp:txBody>
      <dsp:txXfrm>
        <a:off x="5104148" y="173534"/>
        <a:ext cx="3836127" cy="652872"/>
      </dsp:txXfrm>
    </dsp:sp>
    <dsp:sp modelId="{AAB14C4E-EB3F-4B63-A3E5-8C7FEFE744DE}">
      <dsp:nvSpPr>
        <dsp:cNvPr id="0" name=""/>
        <dsp:cNvSpPr/>
      </dsp:nvSpPr>
      <dsp:spPr>
        <a:xfrm rot="2596948">
          <a:off x="4598554" y="1253281"/>
          <a:ext cx="561674" cy="20085"/>
        </a:xfrm>
        <a:custGeom>
          <a:avLst/>
          <a:gdLst/>
          <a:ahLst/>
          <a:cxnLst/>
          <a:rect l="0" t="0" r="0" b="0"/>
          <a:pathLst>
            <a:path>
              <a:moveTo>
                <a:pt x="0" y="10042"/>
              </a:moveTo>
              <a:lnTo>
                <a:pt x="561674" y="10042"/>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865350" y="1249282"/>
        <a:ext cx="28083" cy="28083"/>
      </dsp:txXfrm>
    </dsp:sp>
    <dsp:sp modelId="{818DD2AE-9A1C-483E-A733-B2B033A24460}">
      <dsp:nvSpPr>
        <dsp:cNvPr id="0" name=""/>
        <dsp:cNvSpPr/>
      </dsp:nvSpPr>
      <dsp:spPr>
        <a:xfrm>
          <a:off x="5083836" y="923386"/>
          <a:ext cx="3846360" cy="106495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Das gab den Priestern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die Gelegenheit,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Ihn als den Messias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anzuerkennen.</a:t>
          </a:r>
          <a:endParaRPr lang="en" sz="2000" b="1" kern="1200" dirty="0">
            <a:effectLst>
              <a:outerShdw blurRad="38100" dist="38100" dir="2700000" algn="tl">
                <a:srgbClr val="000000">
                  <a:alpha val="43137"/>
                </a:srgbClr>
              </a:outerShdw>
            </a:effectLst>
          </a:endParaRPr>
        </a:p>
      </dsp:txBody>
      <dsp:txXfrm>
        <a:off x="5115028" y="954578"/>
        <a:ext cx="3783976" cy="1002573"/>
      </dsp:txXfrm>
    </dsp:sp>
    <dsp:sp modelId="{8EC96310-F468-49E7-87A0-EE785DBACD38}">
      <dsp:nvSpPr>
        <dsp:cNvPr id="0" name=""/>
        <dsp:cNvSpPr/>
      </dsp:nvSpPr>
      <dsp:spPr>
        <a:xfrm rot="4183714">
          <a:off x="1455695" y="2682546"/>
          <a:ext cx="1180165" cy="20085"/>
        </a:xfrm>
        <a:custGeom>
          <a:avLst/>
          <a:gdLst/>
          <a:ahLst/>
          <a:cxnLst/>
          <a:rect l="0" t="0" r="0" b="0"/>
          <a:pathLst>
            <a:path>
              <a:moveTo>
                <a:pt x="0" y="10042"/>
              </a:moveTo>
              <a:lnTo>
                <a:pt x="1180165" y="10042"/>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16274" y="2663085"/>
        <a:ext cx="59008" cy="59008"/>
      </dsp:txXfrm>
    </dsp:sp>
    <dsp:sp modelId="{15DA4E20-7669-4312-A511-02D49C6300C9}">
      <dsp:nvSpPr>
        <dsp:cNvPr id="0" name=""/>
        <dsp:cNvSpPr/>
      </dsp:nvSpPr>
      <dsp:spPr>
        <a:xfrm>
          <a:off x="2250223" y="2411293"/>
          <a:ext cx="2424724" cy="1669658"/>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rPr>
            <a:t>Zu schweigen</a:t>
          </a:r>
        </a:p>
      </dsp:txBody>
      <dsp:txXfrm>
        <a:off x="2299126" y="2460196"/>
        <a:ext cx="2326918" cy="1571852"/>
      </dsp:txXfrm>
    </dsp:sp>
    <dsp:sp modelId="{FD8E8B9F-AFB5-45E2-BE81-E69F72320E45}">
      <dsp:nvSpPr>
        <dsp:cNvPr id="0" name=""/>
        <dsp:cNvSpPr/>
      </dsp:nvSpPr>
      <dsp:spPr>
        <a:xfrm rot="18127602">
          <a:off x="4494948" y="2910505"/>
          <a:ext cx="768887" cy="20085"/>
        </a:xfrm>
        <a:custGeom>
          <a:avLst/>
          <a:gdLst/>
          <a:ahLst/>
          <a:cxnLst/>
          <a:rect l="0" t="0" r="0" b="0"/>
          <a:pathLst>
            <a:path>
              <a:moveTo>
                <a:pt x="0" y="10042"/>
              </a:moveTo>
              <a:lnTo>
                <a:pt x="768887" y="10042"/>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860169" y="2901325"/>
        <a:ext cx="38444" cy="38444"/>
      </dsp:txXfrm>
    </dsp:sp>
    <dsp:sp modelId="{56B951E8-A7F9-4B70-9A57-099C2A28B372}">
      <dsp:nvSpPr>
        <dsp:cNvPr id="0" name=""/>
        <dsp:cNvSpPr/>
      </dsp:nvSpPr>
      <dsp:spPr>
        <a:xfrm>
          <a:off x="5083836" y="2065010"/>
          <a:ext cx="3864628" cy="105992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Er verhinderte,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dass die Priester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gegen den Aussätzigen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voreingenommen wären.</a:t>
          </a:r>
          <a:endParaRPr lang="en" sz="2000" b="1" kern="1200" dirty="0">
            <a:effectLst>
              <a:outerShdw blurRad="38100" dist="38100" dir="2700000" algn="tl">
                <a:srgbClr val="000000">
                  <a:alpha val="43137"/>
                </a:srgbClr>
              </a:outerShdw>
            </a:effectLst>
          </a:endParaRPr>
        </a:p>
      </dsp:txBody>
      <dsp:txXfrm>
        <a:off x="5114880" y="2096054"/>
        <a:ext cx="3802540" cy="997835"/>
      </dsp:txXfrm>
    </dsp:sp>
    <dsp:sp modelId="{8F056144-A1FB-4626-BA89-593032624CAB}">
      <dsp:nvSpPr>
        <dsp:cNvPr id="0" name=""/>
        <dsp:cNvSpPr/>
      </dsp:nvSpPr>
      <dsp:spPr>
        <a:xfrm rot="3255894">
          <a:off x="4529338" y="3520228"/>
          <a:ext cx="700106" cy="20085"/>
        </a:xfrm>
        <a:custGeom>
          <a:avLst/>
          <a:gdLst/>
          <a:ahLst/>
          <a:cxnLst/>
          <a:rect l="0" t="0" r="0" b="0"/>
          <a:pathLst>
            <a:path>
              <a:moveTo>
                <a:pt x="0" y="10042"/>
              </a:moveTo>
              <a:lnTo>
                <a:pt x="700106" y="10042"/>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861889" y="3512768"/>
        <a:ext cx="35005" cy="35005"/>
      </dsp:txXfrm>
    </dsp:sp>
    <dsp:sp modelId="{91B1350E-9213-4139-A308-0BC93E757A3A}">
      <dsp:nvSpPr>
        <dsp:cNvPr id="0" name=""/>
        <dsp:cNvSpPr/>
      </dsp:nvSpPr>
      <dsp:spPr>
        <a:xfrm>
          <a:off x="5083836" y="3201600"/>
          <a:ext cx="3853557" cy="1225635"/>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de-DE" sz="2000" b="1" kern="1200" dirty="0">
              <a:effectLst>
                <a:outerShdw blurRad="38100" dist="38100" dir="2700000" algn="tl">
                  <a:srgbClr val="000000">
                    <a:alpha val="43137"/>
                  </a:srgbClr>
                </a:outerShdw>
              </a:effectLst>
            </a:rPr>
            <a:t>Er vermied es, falsche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messianische Erwartungen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in den Menschenmassen </a:t>
          </a:r>
          <a:br>
            <a:rPr lang="de-DE" sz="2000" b="1" kern="1200" dirty="0">
              <a:effectLst>
                <a:outerShdw blurRad="38100" dist="38100" dir="2700000" algn="tl">
                  <a:srgbClr val="000000">
                    <a:alpha val="43137"/>
                  </a:srgbClr>
                </a:outerShdw>
              </a:effectLst>
            </a:rPr>
          </a:br>
          <a:r>
            <a:rPr lang="de-DE" sz="2000" b="1" kern="1200" dirty="0">
              <a:effectLst>
                <a:outerShdw blurRad="38100" dist="38100" dir="2700000" algn="tl">
                  <a:srgbClr val="000000">
                    <a:alpha val="43137"/>
                  </a:srgbClr>
                </a:outerShdw>
              </a:effectLst>
            </a:rPr>
            <a:t>zu wecken!</a:t>
          </a:r>
          <a:endParaRPr lang="en" sz="2000" b="1" kern="1200" dirty="0">
            <a:effectLst>
              <a:outerShdw blurRad="38100" dist="38100" dir="2700000" algn="tl">
                <a:srgbClr val="000000">
                  <a:alpha val="43137"/>
                </a:srgbClr>
              </a:outerShdw>
            </a:effectLst>
          </a:endParaRPr>
        </a:p>
      </dsp:txBody>
      <dsp:txXfrm>
        <a:off x="5119734" y="3237498"/>
        <a:ext cx="3781761" cy="115383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12/07/2024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4</a:t>
            </a:fld>
            <a:endParaRPr lang="es-ES"/>
          </a:p>
        </p:txBody>
      </p:sp>
    </p:spTree>
    <p:extLst>
      <p:ext uri="{BB962C8B-B14F-4D97-AF65-F5344CB8AC3E}">
        <p14:creationId xmlns:p14="http://schemas.microsoft.com/office/powerpoint/2010/main" val="2416711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12/07/2024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12/07/2024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12/07/2024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3.wdp"/><Relationship Id="rId7" Type="http://schemas.openxmlformats.org/officeDocument/2006/relationships/diagramColors" Target="../diagrams/colors1.xm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1107996"/>
          </a:xfrm>
          <a:prstGeom prst="rect">
            <a:avLst/>
          </a:prstGeom>
          <a:noFill/>
        </p:spPr>
        <p:txBody>
          <a:bodyPr wrap="square" rtlCol="0">
            <a:spAutoFit/>
          </a:bodyPr>
          <a:lstStyle/>
          <a:p>
            <a:pPr algn="ctr"/>
            <a:r>
              <a:rPr lang="en" sz="4800" b="1" dirty="0">
                <a:ln w="12700" cmpd="sng">
                  <a:solidFill>
                    <a:schemeClr val="accent4"/>
                  </a:solidFill>
                  <a:prstDash val="solid"/>
                </a:ln>
                <a:gradFill>
                  <a:gsLst>
                    <a:gs pos="0">
                      <a:schemeClr val="accent4"/>
                    </a:gs>
                    <a:gs pos="4000">
                      <a:schemeClr val="accent3">
                        <a:lumMod val="96000"/>
                      </a:schemeClr>
                    </a:gs>
                    <a:gs pos="87000">
                      <a:schemeClr val="accent4">
                        <a:lumMod val="40000"/>
                        <a:lumOff val="60000"/>
                      </a:schemeClr>
                    </a:gs>
                  </a:gsLst>
                  <a:lin ang="5400000"/>
                </a:gradFill>
                <a:effectLst>
                  <a:outerShdw blurRad="38100" dist="38100" dir="2700000" algn="tl">
                    <a:srgbClr val="000000">
                      <a:alpha val="43137"/>
                    </a:srgbClr>
                  </a:outerShdw>
                </a:effectLst>
              </a:rPr>
              <a:t>EIN TAG IM DIENST </a:t>
            </a:r>
            <a:r>
              <a:rPr lang="en" sz="6600" b="1" dirty="0">
                <a:ln w="12700" cmpd="sng">
                  <a:solidFill>
                    <a:schemeClr val="accent4"/>
                  </a:solidFill>
                  <a:prstDash val="solid"/>
                </a:ln>
                <a:gradFill>
                  <a:gsLst>
                    <a:gs pos="0">
                      <a:schemeClr val="accent4"/>
                    </a:gs>
                    <a:gs pos="11000">
                      <a:schemeClr val="bg1"/>
                    </a:gs>
                    <a:gs pos="87000">
                      <a:schemeClr val="accent3">
                        <a:lumMod val="75000"/>
                      </a:schemeClr>
                    </a:gs>
                  </a:gsLst>
                  <a:lin ang="5400000"/>
                </a:gradFill>
                <a:effectLst>
                  <a:outerShdw blurRad="38100" dist="38100" dir="2700000" algn="tl">
                    <a:srgbClr val="000000">
                      <a:alpha val="43137"/>
                    </a:srgbClr>
                  </a:outerShdw>
                </a:effectLst>
              </a:rPr>
              <a:t>JESU</a:t>
            </a:r>
            <a:endParaRPr lang="en" sz="4800" b="1" dirty="0">
              <a:ln w="12700" cmpd="sng">
                <a:solidFill>
                  <a:schemeClr val="accent4"/>
                </a:solidFill>
                <a:prstDash val="solid"/>
              </a:ln>
              <a:gradFill>
                <a:gsLst>
                  <a:gs pos="0">
                    <a:schemeClr val="accent4"/>
                  </a:gs>
                  <a:gs pos="11000">
                    <a:schemeClr val="bg1"/>
                  </a:gs>
                  <a:gs pos="87000">
                    <a:schemeClr val="accent3">
                      <a:lumMod val="75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8770389" y="6374045"/>
            <a:ext cx="3344506" cy="338554"/>
          </a:xfrm>
          <a:prstGeom prst="rect">
            <a:avLst/>
          </a:prstGeom>
          <a:noFill/>
        </p:spPr>
        <p:txBody>
          <a:bodyPr wrap="none" rtlCol="0">
            <a:spAutoFit/>
          </a:bodyPr>
          <a:lstStyle/>
          <a:p>
            <a:pPr algn="r"/>
            <a:r>
              <a:rPr lang="en" sz="1600" b="1" dirty="0">
                <a:solidFill>
                  <a:srgbClr val="D4BDB0"/>
                </a:solidFill>
                <a:effectLst>
                  <a:outerShdw blurRad="38100" dist="38100" dir="2700000" algn="tl">
                    <a:srgbClr val="000000">
                      <a:alpha val="43137"/>
                    </a:srgbClr>
                  </a:outerShdw>
                </a:effectLst>
              </a:rPr>
              <a:t>Lektion 2, am Sabbat, 13. Juli 2024</a:t>
            </a:r>
          </a:p>
        </p:txBody>
      </p:sp>
      <p:pic>
        <p:nvPicPr>
          <p:cNvPr id="2" name="Grafik 1">
            <a:extLst>
              <a:ext uri="{FF2B5EF4-FFF2-40B4-BE49-F238E27FC236}">
                <a16:creationId xmlns:a16="http://schemas.microsoft.com/office/drawing/2014/main" id="{A22C0805-A819-985B-5A7D-0E8EE7AD316C}"/>
              </a:ext>
            </a:extLst>
          </p:cNvPr>
          <p:cNvPicPr>
            <a:picLocks noChangeAspect="1"/>
          </p:cNvPicPr>
          <p:nvPr/>
        </p:nvPicPr>
        <p:blipFill>
          <a:blip r:embed="rId3"/>
          <a:stretch>
            <a:fillRect/>
          </a:stretch>
        </p:blipFill>
        <p:spPr>
          <a:xfrm rot="5400000">
            <a:off x="2582628" y="4072155"/>
            <a:ext cx="369332" cy="4942335"/>
          </a:xfrm>
          <a:prstGeom prst="rect">
            <a:avLst/>
          </a:prstGeom>
        </p:spPr>
      </p:pic>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974" y="1892778"/>
            <a:ext cx="6098973" cy="4067253"/>
          </a:xfrm>
          <a:prstGeom prst="rect">
            <a:avLst/>
          </a:prstGeom>
          <a:effectLst>
            <a:softEdge rad="317500"/>
          </a:effectLst>
        </p:spPr>
      </p:pic>
      <p:sp>
        <p:nvSpPr>
          <p:cNvPr id="15" name="CuadroTexto 14">
            <a:extLst>
              <a:ext uri="{FF2B5EF4-FFF2-40B4-BE49-F238E27FC236}">
                <a16:creationId xmlns:a16="http://schemas.microsoft.com/office/drawing/2014/main" id="{3C136239-39EE-4392-E670-9792C0B06A79}"/>
              </a:ext>
            </a:extLst>
          </p:cNvPr>
          <p:cNvSpPr txBox="1"/>
          <p:nvPr/>
        </p:nvSpPr>
        <p:spPr>
          <a:xfrm>
            <a:off x="6287512" y="1987297"/>
            <a:ext cx="5904488" cy="3939540"/>
          </a:xfrm>
          <a:prstGeom prst="rect">
            <a:avLst/>
          </a:prstGeom>
          <a:noFill/>
        </p:spPr>
        <p:txBody>
          <a:bodyPr wrap="square">
            <a:spAutoFit/>
          </a:bodyPr>
          <a:lstStyle/>
          <a:p>
            <a:pPr>
              <a:spcBef>
                <a:spcPts val="600"/>
              </a:spcBef>
            </a:pPr>
            <a:r>
              <a:rPr lang="de-DE" sz="2400" b="1" dirty="0">
                <a:solidFill>
                  <a:schemeClr val="bg1"/>
                </a:solidFill>
                <a:effectLst>
                  <a:glow rad="101600">
                    <a:srgbClr val="3F211A"/>
                  </a:glow>
                  <a:outerShdw blurRad="38100" dist="38100" dir="2700000" algn="tl">
                    <a:srgbClr val="000000">
                      <a:alpha val="43137"/>
                    </a:srgbClr>
                  </a:outerShdw>
                </a:effectLst>
              </a:rPr>
              <a:t>Aber nicht alle waren glücklich.</a:t>
            </a:r>
          </a:p>
          <a:p>
            <a:pPr>
              <a:spcBef>
                <a:spcPts val="600"/>
              </a:spcBef>
            </a:pPr>
            <a:r>
              <a:rPr lang="de-DE" sz="2400" b="1" dirty="0">
                <a:solidFill>
                  <a:schemeClr val="bg1"/>
                </a:solidFill>
                <a:effectLst>
                  <a:glow rad="101600">
                    <a:srgbClr val="3F211A"/>
                  </a:glow>
                  <a:outerShdw blurRad="38100" dist="38100" dir="2700000" algn="tl">
                    <a:srgbClr val="000000">
                      <a:alpha val="43137"/>
                    </a:srgbClr>
                  </a:outerShdw>
                </a:effectLst>
              </a:rPr>
              <a:t>Der Feind beschloss,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den </a:t>
            </a:r>
            <a:r>
              <a:rPr lang="de-DE" sz="2400" b="1" dirty="0">
                <a:solidFill>
                  <a:schemeClr val="accent2">
                    <a:lumMod val="75000"/>
                  </a:schemeClr>
                </a:solidFill>
                <a:effectLst>
                  <a:glow rad="101600">
                    <a:srgbClr val="3F211A"/>
                  </a:glow>
                  <a:outerShdw blurRad="38100" dist="38100" dir="2700000" algn="tl">
                    <a:srgbClr val="000000">
                      <a:alpha val="43137"/>
                    </a:srgbClr>
                  </a:outerShdw>
                </a:effectLst>
              </a:rPr>
              <a:t>Gottesdienst zu unterbrechen</a:t>
            </a:r>
            <a:r>
              <a:rPr lang="de-DE" sz="2400" b="1" dirty="0">
                <a:solidFill>
                  <a:schemeClr val="bg1"/>
                </a:solidFill>
                <a:effectLst>
                  <a:glow rad="101600">
                    <a:srgbClr val="3F211A"/>
                  </a:glow>
                  <a:outerShdw blurRad="38100" dist="38100" dir="2700000" algn="tl">
                    <a:srgbClr val="000000">
                      <a:alpha val="43137"/>
                    </a:srgbClr>
                  </a:outerShdw>
                </a:effectLst>
              </a:rPr>
              <a:t>,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in der Hoffnung,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den </a:t>
            </a:r>
            <a:r>
              <a:rPr lang="de-DE" sz="2400" b="1" dirty="0">
                <a:solidFill>
                  <a:schemeClr val="accent2">
                    <a:lumMod val="75000"/>
                  </a:schemeClr>
                </a:solidFill>
                <a:effectLst>
                  <a:glow rad="101600">
                    <a:srgbClr val="3F211A"/>
                  </a:glow>
                  <a:outerShdw blurRad="38100" dist="38100" dir="2700000" algn="tl">
                    <a:srgbClr val="000000">
                      <a:alpha val="43137"/>
                    </a:srgbClr>
                  </a:outerShdw>
                </a:effectLst>
              </a:rPr>
              <a:t>Einfluss JESU </a:t>
            </a:r>
            <a:br>
              <a:rPr lang="de-DE" sz="2400" b="1" dirty="0">
                <a:solidFill>
                  <a:schemeClr val="accent2">
                    <a:lumMod val="75000"/>
                  </a:schemeClr>
                </a:solidFill>
                <a:effectLst>
                  <a:glow rad="101600">
                    <a:srgbClr val="3F211A"/>
                  </a:glow>
                  <a:outerShdw blurRad="38100" dist="38100" dir="2700000" algn="tl">
                    <a:srgbClr val="000000">
                      <a:alpha val="43137"/>
                    </a:srgbClr>
                  </a:outerShdw>
                </a:effectLst>
              </a:rPr>
            </a:br>
            <a:r>
              <a:rPr lang="de-DE" sz="2400" b="1" dirty="0">
                <a:solidFill>
                  <a:schemeClr val="accent2">
                    <a:lumMod val="75000"/>
                  </a:schemeClr>
                </a:solidFill>
                <a:effectLst>
                  <a:glow rad="101600">
                    <a:srgbClr val="3F211A"/>
                  </a:glow>
                  <a:outerShdw blurRad="38100" dist="38100" dir="2700000" algn="tl">
                    <a:srgbClr val="000000">
                      <a:alpha val="43137"/>
                    </a:srgbClr>
                  </a:outerShdw>
                </a:effectLst>
              </a:rPr>
              <a:t>zunichte </a:t>
            </a:r>
            <a:r>
              <a:rPr lang="de-DE" sz="2400" b="1" dirty="0">
                <a:solidFill>
                  <a:schemeClr val="bg1"/>
                </a:solidFill>
                <a:effectLst>
                  <a:glow rad="101600">
                    <a:srgbClr val="3F211A"/>
                  </a:glow>
                  <a:outerShdw blurRad="38100" dist="38100" dir="2700000" algn="tl">
                    <a:srgbClr val="000000">
                      <a:alpha val="43137"/>
                    </a:srgbClr>
                  </a:outerShdw>
                </a:effectLst>
              </a:rPr>
              <a:t>zu machen (Mk 1,23-26).</a:t>
            </a:r>
          </a:p>
          <a:p>
            <a:pPr>
              <a:spcBef>
                <a:spcPts val="600"/>
              </a:spcBef>
            </a:pPr>
            <a:r>
              <a:rPr lang="de-DE" sz="2400" b="1" dirty="0">
                <a:solidFill>
                  <a:schemeClr val="bg1"/>
                </a:solidFill>
                <a:effectLst>
                  <a:glow rad="101600">
                    <a:srgbClr val="3F211A"/>
                  </a:glow>
                  <a:outerShdw blurRad="38100" dist="38100" dir="2700000" algn="tl">
                    <a:srgbClr val="000000">
                      <a:alpha val="43137"/>
                    </a:srgbClr>
                  </a:outerShdw>
                </a:effectLst>
              </a:rPr>
              <a:t>JESU schnelles Eingreifen hingegen bewirkte, dass die Menschen noch mehr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von JESUS beeindruckt waren!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(Mark 1:27-28</a:t>
            </a:r>
            <a:endParaRPr lang="en" sz="2400" b="1" dirty="0">
              <a:solidFill>
                <a:schemeClr val="bg1"/>
              </a:solidFill>
              <a:effectLst>
                <a:glow rad="101600">
                  <a:srgbClr val="3F211A"/>
                </a:glow>
                <a:outerShdw blurRad="38100" dist="38100" dir="2700000" algn="tl">
                  <a:srgbClr val="000000">
                    <a:alpha val="43137"/>
                  </a:srgbClr>
                </a:outerShdw>
              </a:effectLst>
            </a:endParaRPr>
          </a:p>
        </p:txBody>
      </p:sp>
      <p:grpSp>
        <p:nvGrpSpPr>
          <p:cNvPr id="14" name="Gruppieren 13">
            <a:extLst>
              <a:ext uri="{FF2B5EF4-FFF2-40B4-BE49-F238E27FC236}">
                <a16:creationId xmlns:a16="http://schemas.microsoft.com/office/drawing/2014/main" id="{0D9DC383-D0C9-0B7B-A9E8-129C3726F070}"/>
              </a:ext>
            </a:extLst>
          </p:cNvPr>
          <p:cNvGrpSpPr/>
          <p:nvPr/>
        </p:nvGrpSpPr>
        <p:grpSpPr>
          <a:xfrm>
            <a:off x="87573" y="169607"/>
            <a:ext cx="3787989" cy="743894"/>
            <a:chOff x="87573" y="169607"/>
            <a:chExt cx="3787989" cy="743894"/>
          </a:xfrm>
        </p:grpSpPr>
        <p:sp>
          <p:nvSpPr>
            <p:cNvPr id="16" name="Rechteck 15">
              <a:extLst>
                <a:ext uri="{FF2B5EF4-FFF2-40B4-BE49-F238E27FC236}">
                  <a16:creationId xmlns:a16="http://schemas.microsoft.com/office/drawing/2014/main" id="{1AE9EB97-A1DD-635A-D4F6-E7C9ECB193D4}"/>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feld 17">
              <a:extLst>
                <a:ext uri="{FF2B5EF4-FFF2-40B4-BE49-F238E27FC236}">
                  <a16:creationId xmlns:a16="http://schemas.microsoft.com/office/drawing/2014/main" id="{5F139E97-1F74-37D4-0C73-9220617D81CD}"/>
                </a:ext>
              </a:extLst>
            </p:cNvPr>
            <p:cNvSpPr txBox="1"/>
            <p:nvPr/>
          </p:nvSpPr>
          <p:spPr>
            <a:xfrm>
              <a:off x="87573" y="190226"/>
              <a:ext cx="3787989" cy="723275"/>
            </a:xfrm>
            <a:prstGeom prst="rect">
              <a:avLst/>
            </a:prstGeom>
            <a:noFill/>
          </p:spPr>
          <p:txBody>
            <a:bodyPr wrap="square">
              <a:spAutoFit/>
            </a:bodyPr>
            <a:lstStyle/>
            <a:p>
              <a:pPr marL="0" lvl="1">
                <a:spcBef>
                  <a:spcPts val="600"/>
                </a:spcBef>
              </a:pPr>
              <a:r>
                <a:rPr lang="de-DE" sz="1800" b="1" dirty="0"/>
                <a:t> </a:t>
              </a:r>
              <a:r>
                <a:rPr lang="de-DE" b="1" dirty="0"/>
                <a:t>Mo, 08. Juli – </a:t>
              </a:r>
            </a:p>
            <a:p>
              <a:pPr marL="0" lvl="1">
                <a:spcBef>
                  <a:spcPts val="600"/>
                </a:spcBef>
              </a:pPr>
              <a:r>
                <a:rPr lang="de-DE" b="1" dirty="0"/>
                <a:t>Ein unvergesslicher Gottesdienst </a:t>
              </a:r>
              <a:endParaRPr lang="en" sz="1800" b="1" dirty="0"/>
            </a:p>
          </p:txBody>
        </p:sp>
      </p:grpSp>
      <p:sp>
        <p:nvSpPr>
          <p:cNvPr id="19" name="CuadroTexto 2">
            <a:extLst>
              <a:ext uri="{FF2B5EF4-FFF2-40B4-BE49-F238E27FC236}">
                <a16:creationId xmlns:a16="http://schemas.microsoft.com/office/drawing/2014/main" id="{EDFA0F8C-35F6-563B-E558-0764E5203AD4}"/>
              </a:ext>
            </a:extLst>
          </p:cNvPr>
          <p:cNvSpPr txBox="1"/>
          <p:nvPr/>
        </p:nvSpPr>
        <p:spPr>
          <a:xfrm>
            <a:off x="3388467" y="-54258"/>
            <a:ext cx="9046633"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de-DE" sz="4400" b="1" dirty="0">
                <a:ln w="22225">
                  <a:noFill/>
                  <a:prstDash val="solid"/>
                </a:ln>
                <a:solidFill>
                  <a:schemeClr val="accent2">
                    <a:lumMod val="40000"/>
                    <a:lumOff val="60000"/>
                  </a:schemeClr>
                </a:solidFill>
              </a:rPr>
              <a:t>PREDIGT IN DER SYNAGOGE</a:t>
            </a:r>
            <a:endParaRPr lang="en" sz="4400" b="1" dirty="0">
              <a:ln w="22225">
                <a:noFill/>
                <a:prstDash val="solid"/>
              </a:ln>
              <a:solidFill>
                <a:schemeClr val="accent2">
                  <a:lumMod val="40000"/>
                  <a:lumOff val="60000"/>
                </a:schemeClr>
              </a:solidFill>
            </a:endParaRPr>
          </a:p>
        </p:txBody>
      </p:sp>
      <p:sp>
        <p:nvSpPr>
          <p:cNvPr id="20" name="CuadroTexto 4">
            <a:extLst>
              <a:ext uri="{FF2B5EF4-FFF2-40B4-BE49-F238E27FC236}">
                <a16:creationId xmlns:a16="http://schemas.microsoft.com/office/drawing/2014/main" id="{5300FFBB-F4BE-900D-046D-975ECC901D20}"/>
              </a:ext>
            </a:extLst>
          </p:cNvPr>
          <p:cNvSpPr txBox="1"/>
          <p:nvPr/>
        </p:nvSpPr>
        <p:spPr>
          <a:xfrm>
            <a:off x="3970574" y="659951"/>
            <a:ext cx="7400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Und sie gingen hinein nach Kapernaum; und alsbald am Sabbat ging Er in die Synagoge und lehrte.</a:t>
            </a: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(Mark 1:21).</a:t>
            </a:r>
          </a:p>
        </p:txBody>
      </p:sp>
    </p:spTree>
    <p:extLst>
      <p:ext uri="{BB962C8B-B14F-4D97-AF65-F5344CB8AC3E}">
        <p14:creationId xmlns:p14="http://schemas.microsoft.com/office/powerpoint/2010/main" val="210216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3583787138"/>
              </p:ext>
            </p:extLst>
          </p:nvPr>
        </p:nvGraphicFramePr>
        <p:xfrm>
          <a:off x="0" y="2296112"/>
          <a:ext cx="12037325" cy="44663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4" name="Gruppieren 13">
            <a:extLst>
              <a:ext uri="{FF2B5EF4-FFF2-40B4-BE49-F238E27FC236}">
                <a16:creationId xmlns:a16="http://schemas.microsoft.com/office/drawing/2014/main" id="{D7F63159-4ABC-2DC7-3996-B84F8EA8E236}"/>
              </a:ext>
            </a:extLst>
          </p:cNvPr>
          <p:cNvGrpSpPr/>
          <p:nvPr/>
        </p:nvGrpSpPr>
        <p:grpSpPr>
          <a:xfrm>
            <a:off x="101020" y="169607"/>
            <a:ext cx="3787989" cy="743894"/>
            <a:chOff x="101020" y="169607"/>
            <a:chExt cx="3787989" cy="743894"/>
          </a:xfrm>
        </p:grpSpPr>
        <p:sp>
          <p:nvSpPr>
            <p:cNvPr id="16" name="Rechteck 15">
              <a:extLst>
                <a:ext uri="{FF2B5EF4-FFF2-40B4-BE49-F238E27FC236}">
                  <a16:creationId xmlns:a16="http://schemas.microsoft.com/office/drawing/2014/main" id="{4769B47F-E022-BC64-C7AF-167E76EC2B0F}"/>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5AEAABCE-8E6F-760D-0859-334D81891668}"/>
                </a:ext>
              </a:extLst>
            </p:cNvPr>
            <p:cNvSpPr txBox="1"/>
            <p:nvPr/>
          </p:nvSpPr>
          <p:spPr>
            <a:xfrm>
              <a:off x="101020" y="190226"/>
              <a:ext cx="3787989" cy="723275"/>
            </a:xfrm>
            <a:prstGeom prst="rect">
              <a:avLst/>
            </a:prstGeom>
            <a:noFill/>
          </p:spPr>
          <p:txBody>
            <a:bodyPr wrap="square">
              <a:spAutoFit/>
            </a:bodyPr>
            <a:lstStyle/>
            <a:p>
              <a:pPr marL="0" lvl="1">
                <a:spcBef>
                  <a:spcPts val="600"/>
                </a:spcBef>
              </a:pPr>
              <a:r>
                <a:rPr lang="de-DE" sz="1800" b="1" dirty="0"/>
                <a:t> </a:t>
              </a:r>
              <a:r>
                <a:rPr lang="de-DE" b="1" dirty="0"/>
                <a:t>Mo, 08. Juli – </a:t>
              </a:r>
            </a:p>
            <a:p>
              <a:pPr marL="0" lvl="1">
                <a:spcBef>
                  <a:spcPts val="600"/>
                </a:spcBef>
              </a:pPr>
              <a:r>
                <a:rPr lang="de-DE" b="1" dirty="0"/>
                <a:t>Ein unvergesslicher Gottesdienst </a:t>
              </a:r>
              <a:endParaRPr lang="en" sz="1800" b="1" dirty="0"/>
            </a:p>
          </p:txBody>
        </p:sp>
      </p:grpSp>
      <p:sp>
        <p:nvSpPr>
          <p:cNvPr id="20" name="CuadroTexto 2">
            <a:extLst>
              <a:ext uri="{FF2B5EF4-FFF2-40B4-BE49-F238E27FC236}">
                <a16:creationId xmlns:a16="http://schemas.microsoft.com/office/drawing/2014/main" id="{7711AF2A-EFE9-DF0E-0569-88D3FAF4EE88}"/>
              </a:ext>
            </a:extLst>
          </p:cNvPr>
          <p:cNvSpPr txBox="1"/>
          <p:nvPr/>
        </p:nvSpPr>
        <p:spPr>
          <a:xfrm>
            <a:off x="3388467" y="-54258"/>
            <a:ext cx="9046633"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de-DE" sz="4400" b="1" dirty="0">
                <a:ln w="22225">
                  <a:noFill/>
                  <a:prstDash val="solid"/>
                </a:ln>
                <a:solidFill>
                  <a:schemeClr val="accent2">
                    <a:lumMod val="40000"/>
                    <a:lumOff val="60000"/>
                  </a:schemeClr>
                </a:solidFill>
              </a:rPr>
              <a:t>PREDIGT IN DER SYNAGOGE</a:t>
            </a:r>
            <a:endParaRPr lang="en" sz="4400" b="1" dirty="0">
              <a:ln w="22225">
                <a:noFill/>
                <a:prstDash val="solid"/>
              </a:ln>
              <a:solidFill>
                <a:schemeClr val="accent2">
                  <a:lumMod val="40000"/>
                  <a:lumOff val="60000"/>
                </a:schemeClr>
              </a:solidFill>
            </a:endParaRPr>
          </a:p>
        </p:txBody>
      </p:sp>
      <p:sp>
        <p:nvSpPr>
          <p:cNvPr id="21" name="CuadroTexto 4">
            <a:extLst>
              <a:ext uri="{FF2B5EF4-FFF2-40B4-BE49-F238E27FC236}">
                <a16:creationId xmlns:a16="http://schemas.microsoft.com/office/drawing/2014/main" id="{20F813FF-878F-42FC-6B17-AA1B0981B546}"/>
              </a:ext>
            </a:extLst>
          </p:cNvPr>
          <p:cNvSpPr txBox="1"/>
          <p:nvPr/>
        </p:nvSpPr>
        <p:spPr>
          <a:xfrm>
            <a:off x="3970574" y="659951"/>
            <a:ext cx="7400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Und sie gingen hinein nach Kapernaum; und am folgenden Sabbat </a:t>
            </a:r>
            <a:br>
              <a:rPr lang="de-DE"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br>
            <a:r>
              <a:rPr lang="de-DE"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ging Er in die Synagoge und lehrte.</a:t>
            </a: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(Mark 1:21).</a:t>
            </a:r>
          </a:p>
        </p:txBody>
      </p:sp>
      <p:sp>
        <p:nvSpPr>
          <p:cNvPr id="23" name="Textfeld 22">
            <a:extLst>
              <a:ext uri="{FF2B5EF4-FFF2-40B4-BE49-F238E27FC236}">
                <a16:creationId xmlns:a16="http://schemas.microsoft.com/office/drawing/2014/main" id="{F6D465DB-614D-56B2-6192-2A1F5821415A}"/>
              </a:ext>
            </a:extLst>
          </p:cNvPr>
          <p:cNvSpPr txBox="1"/>
          <p:nvPr/>
        </p:nvSpPr>
        <p:spPr>
          <a:xfrm>
            <a:off x="1503829" y="1495977"/>
            <a:ext cx="10229850" cy="584775"/>
          </a:xfrm>
          <a:prstGeom prst="rect">
            <a:avLst/>
          </a:prstGeom>
          <a:noFill/>
        </p:spPr>
        <p:txBody>
          <a:bodyPr wrap="square">
            <a:spAutoFit/>
          </a:bodyPr>
          <a:lstStyle/>
          <a:p>
            <a:r>
              <a:rPr lang="de-DE" sz="3200" b="1" dirty="0">
                <a:solidFill>
                  <a:schemeClr val="bg1"/>
                </a:solidFill>
                <a:effectLst>
                  <a:glow rad="101600">
                    <a:srgbClr val="3F211A"/>
                  </a:glow>
                  <a:outerShdw blurRad="38100" dist="38100" dir="2700000" algn="tl">
                    <a:srgbClr val="000000">
                      <a:alpha val="43137"/>
                    </a:srgbClr>
                  </a:outerShdw>
                </a:effectLst>
              </a:rPr>
              <a:t>Drei Fakten sind in dieser Geschichte herausragend:</a:t>
            </a:r>
            <a:endParaRPr lang="de-DE" sz="3200" dirty="0"/>
          </a:p>
        </p:txBody>
      </p:sp>
    </p:spTree>
    <p:extLst>
      <p:ext uri="{BB962C8B-B14F-4D97-AF65-F5344CB8AC3E}">
        <p14:creationId xmlns:p14="http://schemas.microsoft.com/office/powerpoint/2010/main" val="8207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12" dur="1000"/>
                                        <p:tgtEl>
                                          <p:spTgt spid="18">
                                            <p:graphicEl>
                                              <a:dgm id="{78E2A81B-2DB6-4EA6-BFA5-CECBC545C4AD}"/>
                                            </p:graphicEl>
                                          </p:spTgt>
                                        </p:tgtEl>
                                      </p:cBhvr>
                                    </p:animEffect>
                                    <p:anim calcmode="lin" valueType="num">
                                      <p:cBhvr>
                                        <p:cTn id="13"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14"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19" dur="500"/>
                                        <p:tgtEl>
                                          <p:spTgt spid="18">
                                            <p:graphicEl>
                                              <a:dgm id="{1F1B129A-2439-447A-96BB-D71F763F95D4}"/>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24" dur="1000"/>
                                        <p:tgtEl>
                                          <p:spTgt spid="18">
                                            <p:graphicEl>
                                              <a:dgm id="{348BA8F0-75E9-46E8-9DDA-F69576D26EBF}"/>
                                            </p:graphicEl>
                                          </p:spTgt>
                                        </p:tgtEl>
                                      </p:cBhvr>
                                    </p:animEffect>
                                    <p:anim calcmode="lin" valueType="num">
                                      <p:cBhvr>
                                        <p:cTn id="25"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26"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31" dur="500"/>
                                        <p:tgtEl>
                                          <p:spTgt spid="18">
                                            <p:graphicEl>
                                              <a:dgm id="{05BAB352-7CE5-4613-9F54-717DF064B95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36" dur="1000"/>
                                        <p:tgtEl>
                                          <p:spTgt spid="18">
                                            <p:graphicEl>
                                              <a:dgm id="{6FF5312E-9F45-469A-AF3A-453531A07A51}"/>
                                            </p:graphicEl>
                                          </p:spTgt>
                                        </p:tgtEl>
                                      </p:cBhvr>
                                    </p:animEffect>
                                    <p:anim calcmode="lin" valueType="num">
                                      <p:cBhvr>
                                        <p:cTn id="37"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38"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43"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1">
                <a:lumMod val="5000"/>
                <a:lumOff val="95000"/>
              </a:schemeClr>
            </a:gs>
            <a:gs pos="13000">
              <a:schemeClr val="bg1"/>
            </a:gs>
            <a:gs pos="99130">
              <a:schemeClr val="bg1"/>
            </a:gs>
            <a:gs pos="86000">
              <a:schemeClr val="accent5">
                <a:lumMod val="50000"/>
              </a:schemeClr>
            </a:gs>
            <a:gs pos="35000">
              <a:schemeClr val="accent3">
                <a:lumMod val="75000"/>
              </a:schemeClr>
            </a:gs>
            <a:gs pos="60000">
              <a:schemeClr val="accent4">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7200E173-3517-5A58-174A-2AFA06800B47}"/>
              </a:ext>
            </a:extLst>
          </p:cNvPr>
          <p:cNvSpPr txBox="1"/>
          <p:nvPr/>
        </p:nvSpPr>
        <p:spPr>
          <a:xfrm>
            <a:off x="4740723" y="1389404"/>
            <a:ext cx="7322358" cy="1938992"/>
          </a:xfrm>
          <a:prstGeom prst="rect">
            <a:avLst/>
          </a:prstGeom>
          <a:noFill/>
        </p:spPr>
        <p:txBody>
          <a:bodyPr wrap="square" rtlCol="0">
            <a:spAutoFit/>
          </a:bodyPr>
          <a:lstStyle/>
          <a:p>
            <a:pPr algn="ctr">
              <a:spcBef>
                <a:spcPts val="600"/>
              </a:spcBef>
            </a:pPr>
            <a:r>
              <a:rPr lang="de-DE" sz="2400" b="1" dirty="0"/>
              <a:t>Am Ende des Gottesdienstes in der Synagoge </a:t>
            </a:r>
            <a:br>
              <a:rPr lang="de-DE" sz="2400" b="1" dirty="0"/>
            </a:br>
            <a:r>
              <a:rPr lang="de-DE" sz="2400" b="1" dirty="0"/>
              <a:t>zog sich Jesus mit Seinen vier Jüngern </a:t>
            </a:r>
            <a:br>
              <a:rPr lang="de-DE" sz="2400" b="1" dirty="0"/>
            </a:br>
            <a:r>
              <a:rPr lang="de-DE" sz="2400" b="1" dirty="0"/>
              <a:t>in das Haus des Petrus zurück, </a:t>
            </a:r>
            <a:br>
              <a:rPr lang="de-DE" sz="2400" b="1" dirty="0"/>
            </a:br>
            <a:r>
              <a:rPr lang="de-DE" sz="2400" b="1" dirty="0"/>
              <a:t>um dort in Ruhe essen zu können </a:t>
            </a:r>
            <a:br>
              <a:rPr lang="de-DE" sz="2400" b="1" dirty="0"/>
            </a:br>
            <a:r>
              <a:rPr lang="de-DE" sz="2400" b="1" dirty="0"/>
              <a:t>(Markus 1,29).</a:t>
            </a:r>
            <a:endParaRPr lang="en" sz="2400" b="1" dirty="0"/>
          </a:p>
        </p:txBody>
      </p:sp>
      <p:sp>
        <p:nvSpPr>
          <p:cNvPr id="3" name="CuadroTexto 2">
            <a:extLst>
              <a:ext uri="{FF2B5EF4-FFF2-40B4-BE49-F238E27FC236}">
                <a16:creationId xmlns:a16="http://schemas.microsoft.com/office/drawing/2014/main" id="{D0C93E01-7D64-B267-D5F3-3852EE6CAC4B}"/>
              </a:ext>
            </a:extLst>
          </p:cNvPr>
          <p:cNvSpPr txBox="1"/>
          <p:nvPr/>
        </p:nvSpPr>
        <p:spPr>
          <a:xfrm>
            <a:off x="5244353" y="-102163"/>
            <a:ext cx="4352924"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solidFill>
                  <a:srgbClr val="E6B320"/>
                </a:solidFill>
                <a:effectLst>
                  <a:outerShdw dist="38100" dir="2640000" algn="bl" rotWithShape="0">
                    <a:schemeClr val="accent3">
                      <a:lumMod val="60000"/>
                      <a:lumOff val="40000"/>
                    </a:schemeClr>
                  </a:outerShdw>
                </a:effectLst>
              </a:rPr>
              <a:t>HEILUNG</a:t>
            </a:r>
          </a:p>
        </p:txBody>
      </p:sp>
      <p:sp>
        <p:nvSpPr>
          <p:cNvPr id="5" name="CuadroTexto 4">
            <a:extLst>
              <a:ext uri="{FF2B5EF4-FFF2-40B4-BE49-F238E27FC236}">
                <a16:creationId xmlns:a16="http://schemas.microsoft.com/office/drawing/2014/main" id="{665AADC8-DC39-9635-D099-39AB13EAC37C}"/>
              </a:ext>
            </a:extLst>
          </p:cNvPr>
          <p:cNvSpPr txBox="1"/>
          <p:nvPr/>
        </p:nvSpPr>
        <p:spPr>
          <a:xfrm>
            <a:off x="3980860" y="715671"/>
            <a:ext cx="8211140" cy="646331"/>
          </a:xfrm>
          <a:prstGeom prst="rect">
            <a:avLst/>
          </a:prstGeom>
          <a:solidFill>
            <a:schemeClr val="bg2">
              <a:alpha val="51000"/>
            </a:schemeClr>
          </a:solidFill>
          <a:effectLst>
            <a:softEdge rad="38100"/>
          </a:effectLst>
        </p:spPr>
        <p:txBody>
          <a:bodyPr wrap="square">
            <a:spAutoFit/>
          </a:bodyPr>
          <a:lstStyle/>
          <a:p>
            <a:pPr algn="ct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a:t>
            </a:r>
            <a: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Nachdem Jesus die Synagoge verlassen hatte, ging ER mit Jakobus und Johannes </a:t>
            </a:r>
            <a:b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br>
            <a: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in Simons Haus, in dem auch Andreas wohnte.</a:t>
            </a: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 </a:t>
            </a:r>
            <a:r>
              <a:rPr lang="en" sz="14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(Mark 1:32)</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5642" y="892551"/>
            <a:ext cx="4712698" cy="5875070"/>
          </a:xfrm>
          <a:prstGeom prst="rect">
            <a:avLst/>
          </a:prstGeom>
          <a:effectLst>
            <a:softEdge rad="317500"/>
          </a:effectLst>
        </p:spPr>
      </p:pic>
      <p:sp>
        <p:nvSpPr>
          <p:cNvPr id="4" name="CuadroTexto 3">
            <a:extLst>
              <a:ext uri="{FF2B5EF4-FFF2-40B4-BE49-F238E27FC236}">
                <a16:creationId xmlns:a16="http://schemas.microsoft.com/office/drawing/2014/main" id="{8B359EFF-7FCC-8C11-FF89-C82FCA627DF8}"/>
              </a:ext>
            </a:extLst>
          </p:cNvPr>
          <p:cNvSpPr txBox="1"/>
          <p:nvPr/>
        </p:nvSpPr>
        <p:spPr>
          <a:xfrm>
            <a:off x="5205962" y="3361765"/>
            <a:ext cx="6412992" cy="3493264"/>
          </a:xfrm>
          <a:prstGeom prst="rect">
            <a:avLst/>
          </a:prstGeom>
          <a:noFill/>
        </p:spPr>
        <p:txBody>
          <a:bodyPr wrap="square">
            <a:spAutoFit/>
          </a:bodyPr>
          <a:lstStyle/>
          <a:p>
            <a:pPr>
              <a:spcBef>
                <a:spcPts val="600"/>
              </a:spcBef>
            </a:pPr>
            <a:r>
              <a:rPr lang="de-DE" sz="2400" b="1" dirty="0"/>
              <a:t>Während sie den Tisch deckten, erzählten sie JESUS von der Schwiegermutter des Petrus, die vom Fieber angegriffen war (Mk 1,30). Nachdem sie geheilt war, widmete sich </a:t>
            </a:r>
            <a:br>
              <a:rPr lang="de-DE" sz="2400" b="1" dirty="0"/>
            </a:br>
            <a:r>
              <a:rPr lang="de-DE" sz="2400" b="1" dirty="0"/>
              <a:t>diese Frau dem Dienst an den Gästen </a:t>
            </a:r>
            <a:br>
              <a:rPr lang="de-DE" sz="2400" b="1" dirty="0"/>
            </a:br>
            <a:r>
              <a:rPr lang="de-DE" sz="2400" b="1" dirty="0"/>
              <a:t>(Mk 1,31). </a:t>
            </a:r>
          </a:p>
          <a:p>
            <a:pPr>
              <a:spcBef>
                <a:spcPts val="600"/>
              </a:spcBef>
            </a:pPr>
            <a:r>
              <a:rPr lang="de-DE" sz="2400" b="1" dirty="0"/>
              <a:t>Die Wohltaten, die JESUS uns zuteilwerden lässt, wecken in uns den Wunsch, </a:t>
            </a:r>
            <a:br>
              <a:rPr lang="de-DE" sz="2400" b="1" dirty="0"/>
            </a:br>
            <a:r>
              <a:rPr lang="de-DE" sz="2400" b="1" dirty="0"/>
              <a:t>sie mit anderen zu teilen</a:t>
            </a:r>
            <a:r>
              <a:rPr lang="en" sz="2400" b="1" dirty="0"/>
              <a:t>.</a:t>
            </a:r>
          </a:p>
        </p:txBody>
      </p:sp>
      <p:grpSp>
        <p:nvGrpSpPr>
          <p:cNvPr id="2" name="Gruppieren 1">
            <a:extLst>
              <a:ext uri="{FF2B5EF4-FFF2-40B4-BE49-F238E27FC236}">
                <a16:creationId xmlns:a16="http://schemas.microsoft.com/office/drawing/2014/main" id="{2D66C1D5-402A-B930-3753-3986FF01A632}"/>
              </a:ext>
            </a:extLst>
          </p:cNvPr>
          <p:cNvGrpSpPr/>
          <p:nvPr/>
        </p:nvGrpSpPr>
        <p:grpSpPr>
          <a:xfrm>
            <a:off x="128919" y="162823"/>
            <a:ext cx="3886674" cy="750677"/>
            <a:chOff x="128919" y="162823"/>
            <a:chExt cx="3886674" cy="750677"/>
          </a:xfrm>
        </p:grpSpPr>
        <p:sp>
          <p:nvSpPr>
            <p:cNvPr id="7" name="Rechteck 6">
              <a:extLst>
                <a:ext uri="{FF2B5EF4-FFF2-40B4-BE49-F238E27FC236}">
                  <a16:creationId xmlns:a16="http://schemas.microsoft.com/office/drawing/2014/main" id="{0352F77A-207F-3BFC-6CFF-449E2D72FC1C}"/>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04BC9A68-9930-0BB2-9A72-B3C2D78B32BE}"/>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Di, 09. Juli – </a:t>
              </a:r>
            </a:p>
            <a:p>
              <a:pPr marL="0" lvl="1">
                <a:spcBef>
                  <a:spcPts val="600"/>
                </a:spcBef>
              </a:pPr>
              <a:r>
                <a:rPr lang="de-DE" b="1" dirty="0"/>
                <a:t>Mehr Dienst am Sabbat </a:t>
              </a:r>
              <a:endParaRPr lang="en" sz="1800" b="1" dirty="0"/>
            </a:p>
          </p:txBody>
        </p:sp>
      </p:grpSp>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5"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1">
                <a:lumMod val="5000"/>
                <a:lumOff val="95000"/>
              </a:schemeClr>
            </a:gs>
            <a:gs pos="13000">
              <a:schemeClr val="bg1"/>
            </a:gs>
            <a:gs pos="99130">
              <a:schemeClr val="bg1"/>
            </a:gs>
            <a:gs pos="86000">
              <a:schemeClr val="accent5">
                <a:lumMod val="50000"/>
              </a:schemeClr>
            </a:gs>
            <a:gs pos="35000">
              <a:schemeClr val="accent3">
                <a:lumMod val="75000"/>
              </a:schemeClr>
            </a:gs>
            <a:gs pos="60000">
              <a:schemeClr val="accent4">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C93E01-7D64-B267-D5F3-3852EE6CAC4B}"/>
              </a:ext>
            </a:extLst>
          </p:cNvPr>
          <p:cNvSpPr txBox="1"/>
          <p:nvPr/>
        </p:nvSpPr>
        <p:spPr>
          <a:xfrm>
            <a:off x="5244353" y="-102163"/>
            <a:ext cx="4352924"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solidFill>
                  <a:srgbClr val="E6B320"/>
                </a:solidFill>
                <a:effectLst>
                  <a:outerShdw dist="38100" dir="2640000" algn="bl" rotWithShape="0">
                    <a:schemeClr val="accent3">
                      <a:lumMod val="60000"/>
                      <a:lumOff val="40000"/>
                    </a:schemeClr>
                  </a:outerShdw>
                </a:effectLst>
              </a:rPr>
              <a:t>HEILUNG</a:t>
            </a:r>
          </a:p>
        </p:txBody>
      </p:sp>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063132" y="913500"/>
            <a:ext cx="6021672" cy="6230353"/>
          </a:xfrm>
          <a:prstGeom prst="rect">
            <a:avLst/>
          </a:prstGeom>
          <a:effectLst>
            <a:softEdge rad="317500"/>
          </a:effectLst>
        </p:spPr>
      </p:pic>
      <p:sp>
        <p:nvSpPr>
          <p:cNvPr id="12" name="CuadroTexto 11">
            <a:extLst>
              <a:ext uri="{FF2B5EF4-FFF2-40B4-BE49-F238E27FC236}">
                <a16:creationId xmlns:a16="http://schemas.microsoft.com/office/drawing/2014/main" id="{9FD9E45C-460A-2CE4-C1CA-06D5CEC137CA}"/>
              </a:ext>
            </a:extLst>
          </p:cNvPr>
          <p:cNvSpPr txBox="1"/>
          <p:nvPr/>
        </p:nvSpPr>
        <p:spPr>
          <a:xfrm>
            <a:off x="282468" y="1490197"/>
            <a:ext cx="5494248" cy="1569660"/>
          </a:xfrm>
          <a:prstGeom prst="rect">
            <a:avLst/>
          </a:prstGeom>
          <a:noFill/>
        </p:spPr>
        <p:txBody>
          <a:bodyPr wrap="square">
            <a:spAutoFit/>
          </a:bodyPr>
          <a:lstStyle/>
          <a:p>
            <a:pPr>
              <a:spcBef>
                <a:spcPts val="600"/>
              </a:spcBef>
            </a:pPr>
            <a:r>
              <a:rPr lang="de-DE" sz="2400" b="1" dirty="0"/>
              <a:t>Das Wunder der Heilung </a:t>
            </a:r>
            <a:br>
              <a:rPr lang="de-DE" sz="2400" b="1" dirty="0"/>
            </a:br>
            <a:r>
              <a:rPr lang="de-DE" sz="2400" b="1" dirty="0"/>
              <a:t>des von Dämonen Besessenen </a:t>
            </a:r>
            <a:br>
              <a:rPr lang="de-DE" sz="2400" b="1" dirty="0"/>
            </a:br>
            <a:r>
              <a:rPr lang="de-DE" sz="2400" b="1" dirty="0"/>
              <a:t>war in vielen Häusern in Kapernaum Gesprächsthema. </a:t>
            </a:r>
            <a:endParaRPr lang="en" sz="2400" b="1" dirty="0"/>
          </a:p>
        </p:txBody>
      </p:sp>
      <p:grpSp>
        <p:nvGrpSpPr>
          <p:cNvPr id="2" name="Gruppieren 1">
            <a:extLst>
              <a:ext uri="{FF2B5EF4-FFF2-40B4-BE49-F238E27FC236}">
                <a16:creationId xmlns:a16="http://schemas.microsoft.com/office/drawing/2014/main" id="{2D66C1D5-402A-B930-3753-3986FF01A632}"/>
              </a:ext>
            </a:extLst>
          </p:cNvPr>
          <p:cNvGrpSpPr/>
          <p:nvPr/>
        </p:nvGrpSpPr>
        <p:grpSpPr>
          <a:xfrm>
            <a:off x="128919" y="162823"/>
            <a:ext cx="3886674" cy="750677"/>
            <a:chOff x="128919" y="162823"/>
            <a:chExt cx="3886674" cy="750677"/>
          </a:xfrm>
        </p:grpSpPr>
        <p:sp>
          <p:nvSpPr>
            <p:cNvPr id="7" name="Rechteck 6">
              <a:extLst>
                <a:ext uri="{FF2B5EF4-FFF2-40B4-BE49-F238E27FC236}">
                  <a16:creationId xmlns:a16="http://schemas.microsoft.com/office/drawing/2014/main" id="{0352F77A-207F-3BFC-6CFF-449E2D72FC1C}"/>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04BC9A68-9930-0BB2-9A72-B3C2D78B32BE}"/>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Di, 09. Juli – </a:t>
              </a:r>
            </a:p>
            <a:p>
              <a:pPr marL="0" lvl="1">
                <a:spcBef>
                  <a:spcPts val="600"/>
                </a:spcBef>
              </a:pPr>
              <a:r>
                <a:rPr lang="de-DE" b="1" dirty="0"/>
                <a:t>Mehr Dienst am Sabbat </a:t>
              </a:r>
              <a:endParaRPr lang="en" sz="1800" b="1" dirty="0"/>
            </a:p>
          </p:txBody>
        </p:sp>
      </p:grpSp>
      <p:sp>
        <p:nvSpPr>
          <p:cNvPr id="13" name="CuadroTexto 4">
            <a:extLst>
              <a:ext uri="{FF2B5EF4-FFF2-40B4-BE49-F238E27FC236}">
                <a16:creationId xmlns:a16="http://schemas.microsoft.com/office/drawing/2014/main" id="{6C4DF63D-B026-803F-D026-713604054561}"/>
              </a:ext>
            </a:extLst>
          </p:cNvPr>
          <p:cNvSpPr txBox="1"/>
          <p:nvPr/>
        </p:nvSpPr>
        <p:spPr>
          <a:xfrm>
            <a:off x="3980860" y="724833"/>
            <a:ext cx="8211140" cy="646331"/>
          </a:xfrm>
          <a:prstGeom prst="rect">
            <a:avLst/>
          </a:prstGeom>
          <a:solidFill>
            <a:schemeClr val="bg2">
              <a:alpha val="51000"/>
            </a:schemeClr>
          </a:solidFill>
          <a:effectLst>
            <a:softEdge rad="38100"/>
          </a:effectLst>
        </p:spPr>
        <p:txBody>
          <a:bodyPr wrap="square">
            <a:spAutoFit/>
          </a:bodyPr>
          <a:lstStyle/>
          <a:p>
            <a:pPr algn="ct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a:t>
            </a:r>
            <a: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Nachdem Jesus die Synagoge verlassen hatte, ging er mit Jakobus und Johannes </a:t>
            </a:r>
            <a:b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br>
            <a:r>
              <a:rPr lang="de-DE"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in Simons Haus, in dem auch Andreas wohnte.</a:t>
            </a: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 </a:t>
            </a:r>
            <a:r>
              <a:rPr lang="en" sz="14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(Mark 1:32)</a:t>
            </a:r>
          </a:p>
        </p:txBody>
      </p:sp>
      <p:sp>
        <p:nvSpPr>
          <p:cNvPr id="15" name="CuadroTexto 11">
            <a:extLst>
              <a:ext uri="{FF2B5EF4-FFF2-40B4-BE49-F238E27FC236}">
                <a16:creationId xmlns:a16="http://schemas.microsoft.com/office/drawing/2014/main" id="{DE6AEBE7-539C-7321-87B7-967A18C6228E}"/>
              </a:ext>
            </a:extLst>
          </p:cNvPr>
          <p:cNvSpPr txBox="1"/>
          <p:nvPr/>
        </p:nvSpPr>
        <p:spPr>
          <a:xfrm>
            <a:off x="1323333" y="3922974"/>
            <a:ext cx="5494248" cy="2754600"/>
          </a:xfrm>
          <a:prstGeom prst="rect">
            <a:avLst/>
          </a:prstGeom>
          <a:noFill/>
        </p:spPr>
        <p:txBody>
          <a:bodyPr wrap="square">
            <a:spAutoFit/>
          </a:bodyPr>
          <a:lstStyle/>
          <a:p>
            <a:pPr>
              <a:spcBef>
                <a:spcPts val="600"/>
              </a:spcBef>
            </a:pPr>
            <a:r>
              <a:rPr lang="de-DE" sz="2400" b="1" dirty="0"/>
              <a:t>So brachten sie am Ende </a:t>
            </a:r>
            <a:br>
              <a:rPr lang="de-DE" sz="2400" b="1" dirty="0"/>
            </a:br>
            <a:r>
              <a:rPr lang="de-DE" sz="2400" b="1" dirty="0"/>
              <a:t>der heiligen Stunden des Sabbats, </a:t>
            </a:r>
            <a:br>
              <a:rPr lang="de-DE" sz="2400" b="1" dirty="0"/>
            </a:br>
            <a:r>
              <a:rPr lang="de-DE" sz="2400" b="1" dirty="0"/>
              <a:t>als die Sonne untergegangen war, </a:t>
            </a:r>
            <a:r>
              <a:rPr lang="de-DE" sz="2400" b="1" u="sng" dirty="0"/>
              <a:t>viele Kranke zu JESUS, </a:t>
            </a:r>
            <a:br>
              <a:rPr lang="de-DE" sz="2400" b="1" u="sng" dirty="0"/>
            </a:br>
            <a:r>
              <a:rPr lang="de-DE" sz="2400" b="1" dirty="0"/>
              <a:t>damit </a:t>
            </a:r>
            <a:r>
              <a:rPr lang="de-DE" sz="2400" b="1" u="sng" dirty="0"/>
              <a:t>Er sie heilte.</a:t>
            </a:r>
            <a:br>
              <a:rPr lang="de-DE" sz="2400" b="1" u="sng" dirty="0"/>
            </a:br>
            <a:endParaRPr lang="de-DE" sz="2400" b="1" u="sng" dirty="0"/>
          </a:p>
          <a:p>
            <a:pPr>
              <a:spcBef>
                <a:spcPts val="600"/>
              </a:spcBef>
            </a:pPr>
            <a:r>
              <a:rPr lang="de-DE" sz="2400" b="1" dirty="0"/>
              <a:t>(Markus 1,32-34)</a:t>
            </a:r>
            <a:endParaRPr lang="en" sz="2400" b="1" dirty="0"/>
          </a:p>
        </p:txBody>
      </p:sp>
    </p:spTree>
    <p:extLst>
      <p:ext uri="{BB962C8B-B14F-4D97-AF65-F5344CB8AC3E}">
        <p14:creationId xmlns:p14="http://schemas.microsoft.com/office/powerpoint/2010/main" val="3808675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5000">
              <a:schemeClr val="accent1">
                <a:lumMod val="5000"/>
                <a:lumOff val="95000"/>
              </a:schemeClr>
            </a:gs>
            <a:gs pos="13000">
              <a:schemeClr val="bg1"/>
            </a:gs>
            <a:gs pos="99130">
              <a:schemeClr val="bg1"/>
            </a:gs>
            <a:gs pos="86000">
              <a:schemeClr val="accent5">
                <a:lumMod val="50000"/>
              </a:schemeClr>
            </a:gs>
            <a:gs pos="35000">
              <a:schemeClr val="accent3">
                <a:lumMod val="75000"/>
              </a:schemeClr>
            </a:gs>
            <a:gs pos="60000">
              <a:schemeClr val="accent4">
                <a:lumMod val="7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0C93E01-7D64-B267-D5F3-3852EE6CAC4B}"/>
              </a:ext>
            </a:extLst>
          </p:cNvPr>
          <p:cNvSpPr txBox="1"/>
          <p:nvPr/>
        </p:nvSpPr>
        <p:spPr>
          <a:xfrm>
            <a:off x="4015593" y="-158796"/>
            <a:ext cx="4352924" cy="1015663"/>
          </a:xfrm>
          <a:prstGeom prst="rect">
            <a:avLst/>
          </a:prstGeom>
          <a:noFill/>
        </p:spPr>
        <p:txBody>
          <a:bodyPr wrap="square">
            <a:spAutoFit/>
          </a:bodyPr>
          <a:lstStyle/>
          <a:p>
            <a:pPr algn="ctr"/>
            <a:r>
              <a:rPr lang="en" sz="6000" b="1" spc="600" dirty="0">
                <a:ln w="12700">
                  <a:solidFill>
                    <a:schemeClr val="accent1">
                      <a:lumMod val="50000"/>
                    </a:schemeClr>
                  </a:solidFill>
                  <a:prstDash val="solid"/>
                </a:ln>
                <a:solidFill>
                  <a:srgbClr val="E6B320"/>
                </a:solidFill>
                <a:effectLst>
                  <a:outerShdw dist="38100" dir="2640000" algn="bl" rotWithShape="0">
                    <a:schemeClr val="accent3">
                      <a:lumMod val="60000"/>
                      <a:lumOff val="40000"/>
                    </a:schemeClr>
                  </a:outerShdw>
                </a:effectLst>
              </a:rPr>
              <a:t>HEILUNG</a:t>
            </a:r>
          </a:p>
        </p:txBody>
      </p:sp>
      <p:sp>
        <p:nvSpPr>
          <p:cNvPr id="14" name="CuadroTexto 13">
            <a:extLst>
              <a:ext uri="{FF2B5EF4-FFF2-40B4-BE49-F238E27FC236}">
                <a16:creationId xmlns:a16="http://schemas.microsoft.com/office/drawing/2014/main" id="{8733D0A9-D58D-463E-15AF-6AFE7B54576F}"/>
              </a:ext>
            </a:extLst>
          </p:cNvPr>
          <p:cNvSpPr txBox="1"/>
          <p:nvPr/>
        </p:nvSpPr>
        <p:spPr>
          <a:xfrm>
            <a:off x="6311429" y="2520595"/>
            <a:ext cx="5191723" cy="3693319"/>
          </a:xfrm>
          <a:prstGeom prst="rect">
            <a:avLst/>
          </a:prstGeom>
          <a:noFill/>
        </p:spPr>
        <p:txBody>
          <a:bodyPr wrap="square">
            <a:spAutoFit/>
          </a:bodyPr>
          <a:lstStyle/>
          <a:p>
            <a:pPr algn="ctr">
              <a:spcBef>
                <a:spcPts val="600"/>
              </a:spcBef>
            </a:pPr>
            <a:r>
              <a:rPr lang="de-DE" sz="2800" b="1" dirty="0"/>
              <a:t>Welch eine Freude! </a:t>
            </a:r>
          </a:p>
          <a:p>
            <a:pPr algn="ctr">
              <a:spcBef>
                <a:spcPts val="600"/>
              </a:spcBef>
            </a:pPr>
            <a:r>
              <a:rPr lang="de-DE" sz="2800" b="1" dirty="0"/>
              <a:t>Welch ein Jubelschrei </a:t>
            </a:r>
            <a:br>
              <a:rPr lang="de-DE" sz="2800" b="1" dirty="0"/>
            </a:br>
            <a:r>
              <a:rPr lang="de-DE" sz="2800" b="1" dirty="0"/>
              <a:t>ertönte in Simons Haus! </a:t>
            </a:r>
          </a:p>
          <a:p>
            <a:pPr algn="ctr">
              <a:spcBef>
                <a:spcPts val="600"/>
              </a:spcBef>
            </a:pPr>
            <a:r>
              <a:rPr lang="de-DE" sz="2800" b="1" dirty="0"/>
              <a:t>Und nicht nur die </a:t>
            </a:r>
            <a:r>
              <a:rPr lang="de-DE" sz="2800" b="1" u="sng" dirty="0"/>
              <a:t>Geheilten </a:t>
            </a:r>
            <a:br>
              <a:rPr lang="de-DE" sz="2800" b="1" u="sng" dirty="0"/>
            </a:br>
            <a:r>
              <a:rPr lang="de-DE" sz="2800" b="1" u="sng" dirty="0"/>
              <a:t>lobten Gott, </a:t>
            </a:r>
            <a:br>
              <a:rPr lang="de-DE" sz="2800" b="1" dirty="0"/>
            </a:br>
            <a:r>
              <a:rPr lang="de-DE" sz="2800" b="1" dirty="0"/>
              <a:t>auch </a:t>
            </a:r>
            <a:r>
              <a:rPr lang="de-DE" sz="2800" b="1" u="sng" dirty="0"/>
              <a:t>JESUS selbst freute sich </a:t>
            </a:r>
            <a:br>
              <a:rPr lang="de-DE" sz="2800" b="1" dirty="0"/>
            </a:br>
            <a:r>
              <a:rPr lang="de-DE" sz="2800" b="1" dirty="0"/>
              <a:t>über die Heilung, </a:t>
            </a:r>
            <a:br>
              <a:rPr lang="de-DE" sz="2800" b="1" dirty="0"/>
            </a:br>
            <a:r>
              <a:rPr lang="de-DE" sz="2800" b="1" dirty="0"/>
              <a:t>die Er ihnen gebracht hatte.</a:t>
            </a:r>
            <a:endParaRPr lang="en" sz="2800" b="1" dirty="0"/>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128919" y="953399"/>
            <a:ext cx="6420254" cy="6335269"/>
          </a:xfrm>
          <a:prstGeom prst="rect">
            <a:avLst/>
          </a:prstGeom>
          <a:effectLst>
            <a:softEdge rad="635000"/>
          </a:effectLst>
        </p:spPr>
      </p:pic>
      <p:grpSp>
        <p:nvGrpSpPr>
          <p:cNvPr id="2" name="Gruppieren 1">
            <a:extLst>
              <a:ext uri="{FF2B5EF4-FFF2-40B4-BE49-F238E27FC236}">
                <a16:creationId xmlns:a16="http://schemas.microsoft.com/office/drawing/2014/main" id="{2D66C1D5-402A-B930-3753-3986FF01A632}"/>
              </a:ext>
            </a:extLst>
          </p:cNvPr>
          <p:cNvGrpSpPr/>
          <p:nvPr/>
        </p:nvGrpSpPr>
        <p:grpSpPr>
          <a:xfrm>
            <a:off x="128919" y="162823"/>
            <a:ext cx="3886674" cy="750677"/>
            <a:chOff x="128919" y="162823"/>
            <a:chExt cx="3886674" cy="750677"/>
          </a:xfrm>
        </p:grpSpPr>
        <p:sp>
          <p:nvSpPr>
            <p:cNvPr id="7" name="Rechteck 6">
              <a:extLst>
                <a:ext uri="{FF2B5EF4-FFF2-40B4-BE49-F238E27FC236}">
                  <a16:creationId xmlns:a16="http://schemas.microsoft.com/office/drawing/2014/main" id="{0352F77A-207F-3BFC-6CFF-449E2D72FC1C}"/>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04BC9A68-9930-0BB2-9A72-B3C2D78B32BE}"/>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Di, 09. Juli – </a:t>
              </a:r>
            </a:p>
            <a:p>
              <a:pPr marL="0" lvl="1">
                <a:spcBef>
                  <a:spcPts val="600"/>
                </a:spcBef>
              </a:pPr>
              <a:r>
                <a:rPr lang="de-DE" b="1" dirty="0"/>
                <a:t>Mehr Dienst am Sabbat</a:t>
              </a:r>
              <a:endParaRPr lang="en" sz="1800" b="1" dirty="0"/>
            </a:p>
          </p:txBody>
        </p:sp>
      </p:grpSp>
      <p:sp>
        <p:nvSpPr>
          <p:cNvPr id="13" name="CuadroTexto 4">
            <a:extLst>
              <a:ext uri="{FF2B5EF4-FFF2-40B4-BE49-F238E27FC236}">
                <a16:creationId xmlns:a16="http://schemas.microsoft.com/office/drawing/2014/main" id="{6C4DF63D-B026-803F-D026-713604054561}"/>
              </a:ext>
            </a:extLst>
          </p:cNvPr>
          <p:cNvSpPr txBox="1"/>
          <p:nvPr/>
        </p:nvSpPr>
        <p:spPr>
          <a:xfrm>
            <a:off x="6311428" y="724833"/>
            <a:ext cx="5880571" cy="1015663"/>
          </a:xfrm>
          <a:prstGeom prst="rect">
            <a:avLst/>
          </a:prstGeom>
          <a:solidFill>
            <a:schemeClr val="bg2">
              <a:alpha val="51000"/>
            </a:schemeClr>
          </a:solidFill>
          <a:effectLst>
            <a:softEdge rad="38100"/>
          </a:effectLst>
        </p:spPr>
        <p:txBody>
          <a:bodyPr wrap="square">
            <a:spAutoFit/>
          </a:bodyPr>
          <a:lstStyle/>
          <a:p>
            <a:pPr algn="ct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a:t>
            </a:r>
            <a:r>
              <a:rPr lang="de-DE"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Nachdem Jesus die Synagoge verlassen hatte, </a:t>
            </a:r>
            <a:br>
              <a:rPr lang="de-DE"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br>
            <a:r>
              <a:rPr lang="de-DE"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ging er mit Jakobus und Johannes in Simons Haus, </a:t>
            </a:r>
            <a:br>
              <a:rPr lang="de-DE"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br>
            <a:r>
              <a:rPr lang="de-DE"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in dem auch Andreas wohnte.</a:t>
            </a:r>
            <a:r>
              <a:rPr lang="en" sz="20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a:t>
            </a:r>
            <a:r>
              <a:rPr lang="en"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 </a:t>
            </a:r>
            <a:r>
              <a:rPr lang="en" sz="1400" b="1" dirty="0">
                <a:solidFill>
                  <a:schemeClr val="accent5">
                    <a:lumMod val="75000"/>
                  </a:schemeClr>
                </a:solidFill>
                <a:effectLst>
                  <a:outerShdw blurRad="50800" dist="50800" dir="5400000" algn="ctr" rotWithShape="0">
                    <a:schemeClr val="tx1">
                      <a:lumMod val="75000"/>
                      <a:lumOff val="25000"/>
                    </a:schemeClr>
                  </a:outerShdw>
                </a:effectLst>
                <a:latin typeface="Candara" panose="020E0502030303020204" pitchFamily="34" charset="0"/>
              </a:rPr>
              <a:t>(Mark 1:32)</a:t>
            </a:r>
          </a:p>
        </p:txBody>
      </p:sp>
    </p:spTree>
    <p:extLst>
      <p:ext uri="{BB962C8B-B14F-4D97-AF65-F5344CB8AC3E}">
        <p14:creationId xmlns:p14="http://schemas.microsoft.com/office/powerpoint/2010/main" val="806807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6">
                      <a:lumMod val="50000"/>
                    </a:schemeClr>
                  </a:solidFill>
                  <a:prstDash val="solid"/>
                </a:ln>
                <a:solidFill>
                  <a:srgbClr val="00B050">
                    <a:alpha val="55000"/>
                  </a:srgbClr>
                </a:solidFill>
                <a:effectLst>
                  <a:outerShdw dist="38100" dir="2700000" algn="tl" rotWithShape="0">
                    <a:schemeClr val="accent6">
                      <a:lumMod val="50000"/>
                    </a:schemeClr>
                  </a:outerShdw>
                </a:effectLst>
              </a:rPr>
              <a:t>TÄGLICHE AKTIVITÄTEN</a:t>
            </a: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BETEN UND PREDIGEN</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4399843" y="613368"/>
            <a:ext cx="6721672" cy="1015663"/>
          </a:xfrm>
          <a:prstGeom prst="rect">
            <a:avLst/>
          </a:prstGeom>
          <a:solidFill>
            <a:schemeClr val="bg1">
              <a:alpha val="41000"/>
            </a:schemeClr>
          </a:solidFill>
          <a:effectLst>
            <a:softEdge rad="76200"/>
          </a:effectLst>
        </p:spPr>
        <p:txBody>
          <a:bodyPr wrap="square">
            <a:spAutoFit/>
          </a:bodyPr>
          <a:lstStyle/>
          <a:p>
            <a:pPr algn="ctr"/>
            <a:r>
              <a:rPr lang="en" sz="2000" b="1" dirty="0">
                <a:solidFill>
                  <a:schemeClr val="bg1"/>
                </a:solidFill>
                <a:latin typeface="Candara" panose="020E0502030303020204" pitchFamily="34" charset="0"/>
              </a:rPr>
              <a:t>“</a:t>
            </a:r>
            <a:r>
              <a:rPr lang="de-DE" sz="2000" b="1" dirty="0">
                <a:solidFill>
                  <a:schemeClr val="bg1"/>
                </a:solidFill>
                <a:latin typeface="Candara" panose="020E0502030303020204" pitchFamily="34" charset="0"/>
              </a:rPr>
              <a:t>In aller Frühe, als es noch dunkel war, stand Er auf,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verließ das Haus und ging an einen einsamen Ort,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um zu beten.</a:t>
            </a:r>
            <a:r>
              <a:rPr lang="en" sz="2000" b="1" dirty="0">
                <a:solidFill>
                  <a:schemeClr val="bg1"/>
                </a:solidFill>
                <a:latin typeface="Candara" panose="020E0502030303020204" pitchFamily="34" charset="0"/>
              </a:rPr>
              <a:t>” </a:t>
            </a:r>
            <a:r>
              <a:rPr lang="en" b="1" dirty="0">
                <a:solidFill>
                  <a:schemeClr val="bg1"/>
                </a:solidFill>
                <a:latin typeface="Candara" panose="020E0502030303020204" pitchFamily="34" charset="0"/>
              </a:rPr>
              <a:t>(Mark 1:35)</a:t>
            </a:r>
          </a:p>
        </p:txBody>
      </p:sp>
      <p:grpSp>
        <p:nvGrpSpPr>
          <p:cNvPr id="2" name="Gruppieren 1">
            <a:extLst>
              <a:ext uri="{FF2B5EF4-FFF2-40B4-BE49-F238E27FC236}">
                <a16:creationId xmlns:a16="http://schemas.microsoft.com/office/drawing/2014/main" id="{A4CC29BC-E67F-99A5-1EE6-96D09A7CA306}"/>
              </a:ext>
            </a:extLst>
          </p:cNvPr>
          <p:cNvGrpSpPr/>
          <p:nvPr/>
        </p:nvGrpSpPr>
        <p:grpSpPr>
          <a:xfrm>
            <a:off x="128919" y="162823"/>
            <a:ext cx="4302404" cy="750677"/>
            <a:chOff x="128919" y="162823"/>
            <a:chExt cx="3886674" cy="750677"/>
          </a:xfrm>
        </p:grpSpPr>
        <p:sp>
          <p:nvSpPr>
            <p:cNvPr id="7" name="Rechteck 6">
              <a:extLst>
                <a:ext uri="{FF2B5EF4-FFF2-40B4-BE49-F238E27FC236}">
                  <a16:creationId xmlns:a16="http://schemas.microsoft.com/office/drawing/2014/main" id="{80668691-0538-7C25-41E2-E66F5A2C93D5}"/>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24665FC-1922-FB3A-2E37-3F90557D60CB}"/>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Mi, 10. Juli – </a:t>
              </a:r>
            </a:p>
            <a:p>
              <a:pPr marL="0" lvl="1">
                <a:spcBef>
                  <a:spcPts val="600"/>
                </a:spcBef>
              </a:pPr>
              <a:r>
                <a:rPr lang="de-DE" b="1" dirty="0"/>
                <a:t>Das Geheimnis des Dienstes JESU</a:t>
              </a:r>
              <a:endParaRPr lang="en" sz="1800" b="1" dirty="0"/>
            </a:p>
          </p:txBody>
        </p:sp>
      </p:grpSp>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5942" r="15697"/>
          <a:stretch/>
        </p:blipFill>
        <p:spPr>
          <a:xfrm>
            <a:off x="2558365" y="2994185"/>
            <a:ext cx="8265604" cy="3931897"/>
          </a:xfrm>
          <a:prstGeom prst="rect">
            <a:avLst/>
          </a:prstGeom>
          <a:ln>
            <a:noFill/>
          </a:ln>
          <a:effectLst>
            <a:outerShdw blurRad="190500" algn="tl" rotWithShape="0">
              <a:srgbClr val="000000">
                <a:alpha val="70000"/>
              </a:srgbClr>
            </a:outerShdw>
            <a:softEdge rad="635000"/>
          </a:effectLst>
        </p:spPr>
      </p:pic>
      <p:sp>
        <p:nvSpPr>
          <p:cNvPr id="6" name="CuadroTexto 5">
            <a:extLst>
              <a:ext uri="{FF2B5EF4-FFF2-40B4-BE49-F238E27FC236}">
                <a16:creationId xmlns:a16="http://schemas.microsoft.com/office/drawing/2014/main" id="{F52D6BAE-4424-E26C-54A8-53385FA0DDB9}"/>
              </a:ext>
            </a:extLst>
          </p:cNvPr>
          <p:cNvSpPr txBox="1"/>
          <p:nvPr/>
        </p:nvSpPr>
        <p:spPr>
          <a:xfrm>
            <a:off x="9290270" y="2399128"/>
            <a:ext cx="2628486" cy="3862596"/>
          </a:xfrm>
          <a:prstGeom prst="rect">
            <a:avLst/>
          </a:prstGeom>
          <a:noFill/>
        </p:spPr>
        <p:txBody>
          <a:bodyPr wrap="square" rtlCol="0">
            <a:spAutoFit/>
          </a:bodyPr>
          <a:lstStyle/>
          <a:p>
            <a:pPr algn="r">
              <a:spcBef>
                <a:spcPts val="600"/>
              </a:spcBef>
            </a:pPr>
            <a:r>
              <a:rPr lang="de-DE" sz="2000" b="1" dirty="0">
                <a:solidFill>
                  <a:schemeClr val="bg1"/>
                </a:solidFill>
              </a:rPr>
              <a:t>Am 1. Tag der Woche, warteten die Jünger darauf, dass JESUS in der Stadt predigte. Aber JESUS hatte andere Pläne. </a:t>
            </a:r>
          </a:p>
          <a:p>
            <a:pPr algn="r">
              <a:spcBef>
                <a:spcPts val="600"/>
              </a:spcBef>
            </a:pPr>
            <a:r>
              <a:rPr lang="de-DE" sz="2000" b="1" dirty="0">
                <a:solidFill>
                  <a:schemeClr val="bg1"/>
                </a:solidFill>
              </a:rPr>
              <a:t>Er musste </a:t>
            </a:r>
            <a:br>
              <a:rPr lang="de-DE" sz="2000" b="1" dirty="0">
                <a:solidFill>
                  <a:schemeClr val="bg1"/>
                </a:solidFill>
              </a:rPr>
            </a:br>
            <a:r>
              <a:rPr lang="de-DE" sz="2000" b="1" dirty="0">
                <a:solidFill>
                  <a:schemeClr val="bg1"/>
                </a:solidFill>
              </a:rPr>
              <a:t>für viele andere </a:t>
            </a:r>
            <a:br>
              <a:rPr lang="de-DE" sz="2000" b="1" dirty="0">
                <a:solidFill>
                  <a:schemeClr val="bg1"/>
                </a:solidFill>
              </a:rPr>
            </a:br>
            <a:r>
              <a:rPr lang="de-DE" sz="2000" b="1" dirty="0">
                <a:solidFill>
                  <a:schemeClr val="bg1"/>
                </a:solidFill>
              </a:rPr>
              <a:t>mit Seinen Worten und Taten </a:t>
            </a:r>
            <a:br>
              <a:rPr lang="de-DE" sz="2000" b="1" dirty="0">
                <a:solidFill>
                  <a:schemeClr val="bg1"/>
                </a:solidFill>
              </a:rPr>
            </a:br>
            <a:r>
              <a:rPr lang="de-DE" sz="2000" b="1" dirty="0">
                <a:solidFill>
                  <a:schemeClr val="bg1"/>
                </a:solidFill>
              </a:rPr>
              <a:t>von Nutzen sein </a:t>
            </a:r>
            <a:r>
              <a:rPr lang="en" sz="2000" b="1" dirty="0">
                <a:solidFill>
                  <a:schemeClr val="bg1"/>
                </a:solidFill>
              </a:rPr>
              <a:t>(Mark 1:36-39).</a:t>
            </a:r>
          </a:p>
        </p:txBody>
      </p:sp>
      <p:sp>
        <p:nvSpPr>
          <p:cNvPr id="4" name="CuadroTexto 3">
            <a:extLst>
              <a:ext uri="{FF2B5EF4-FFF2-40B4-BE49-F238E27FC236}">
                <a16:creationId xmlns:a16="http://schemas.microsoft.com/office/drawing/2014/main" id="{929AFE0D-08EE-7682-A9BC-C18530A565EC}"/>
              </a:ext>
            </a:extLst>
          </p:cNvPr>
          <p:cNvSpPr txBox="1"/>
          <p:nvPr/>
        </p:nvSpPr>
        <p:spPr>
          <a:xfrm>
            <a:off x="128920" y="1554109"/>
            <a:ext cx="8310322" cy="5170646"/>
          </a:xfrm>
          <a:prstGeom prst="rect">
            <a:avLst/>
          </a:prstGeom>
          <a:noFill/>
        </p:spPr>
        <p:txBody>
          <a:bodyPr wrap="square">
            <a:spAutoFit/>
          </a:bodyPr>
          <a:lstStyle/>
          <a:p>
            <a:pPr>
              <a:spcBef>
                <a:spcPts val="600"/>
              </a:spcBef>
            </a:pPr>
            <a:r>
              <a:rPr lang="de-DE" sz="2000" b="1" dirty="0">
                <a:solidFill>
                  <a:schemeClr val="bg1"/>
                </a:solidFill>
              </a:rPr>
              <a:t>Aber JESUS handelte nicht aus eigenem Antrieb. </a:t>
            </a:r>
            <a:br>
              <a:rPr lang="de-DE" sz="2000" b="1" dirty="0">
                <a:solidFill>
                  <a:schemeClr val="bg1"/>
                </a:solidFill>
              </a:rPr>
            </a:br>
            <a:r>
              <a:rPr lang="de-DE" sz="2000" b="1" dirty="0">
                <a:solidFill>
                  <a:schemeClr val="bg1"/>
                </a:solidFill>
              </a:rPr>
              <a:t>Wie üblich hatte ER sich zuvor an SEINEN VATER gewandt, </a:t>
            </a:r>
            <a:br>
              <a:rPr lang="de-DE" sz="2000" b="1" dirty="0">
                <a:solidFill>
                  <a:schemeClr val="bg1"/>
                </a:solidFill>
              </a:rPr>
            </a:br>
            <a:r>
              <a:rPr lang="de-DE" sz="2000" b="1" dirty="0">
                <a:solidFill>
                  <a:schemeClr val="bg1"/>
                </a:solidFill>
              </a:rPr>
              <a:t>damit Dieser IHM sagen konnte, was ER an diesem Tag zu tun hatte :</a:t>
            </a:r>
          </a:p>
          <a:p>
            <a:pPr>
              <a:spcBef>
                <a:spcPts val="600"/>
              </a:spcBef>
            </a:pPr>
            <a:r>
              <a:rPr lang="de-DE" sz="2000" b="1" dirty="0">
                <a:solidFill>
                  <a:schemeClr val="bg1"/>
                </a:solidFill>
              </a:rPr>
              <a:t>Joh. 8,28f:</a:t>
            </a:r>
          </a:p>
          <a:p>
            <a:pPr>
              <a:spcBef>
                <a:spcPts val="600"/>
              </a:spcBef>
            </a:pPr>
            <a:r>
              <a:rPr lang="de-DE" sz="2000" b="1" dirty="0">
                <a:solidFill>
                  <a:schemeClr val="bg1"/>
                </a:solidFill>
              </a:rPr>
              <a:t>„Da fuhr nun Jesus fort: </a:t>
            </a:r>
            <a:br>
              <a:rPr lang="de-DE" sz="2000" b="1" dirty="0">
                <a:solidFill>
                  <a:schemeClr val="bg1"/>
                </a:solidFill>
              </a:rPr>
            </a:br>
            <a:r>
              <a:rPr lang="de-DE" sz="2000" b="1" dirty="0">
                <a:solidFill>
                  <a:schemeClr val="bg1"/>
                </a:solidFill>
              </a:rPr>
              <a:t>»Wenn ihr den Menschensohn </a:t>
            </a:r>
            <a:br>
              <a:rPr lang="de-DE" sz="2000" b="1" dirty="0">
                <a:solidFill>
                  <a:schemeClr val="bg1"/>
                </a:solidFill>
              </a:rPr>
            </a:br>
            <a:r>
              <a:rPr lang="de-DE" sz="2000" b="1" dirty="0">
                <a:solidFill>
                  <a:schemeClr val="bg1"/>
                </a:solidFill>
              </a:rPr>
              <a:t>erhöht haben werdet, </a:t>
            </a:r>
            <a:br>
              <a:rPr lang="de-DE" sz="2000" b="1" dirty="0">
                <a:solidFill>
                  <a:schemeClr val="bg1"/>
                </a:solidFill>
              </a:rPr>
            </a:br>
            <a:r>
              <a:rPr lang="de-DE" sz="2000" b="1" dirty="0">
                <a:solidFill>
                  <a:schemeClr val="bg1"/>
                </a:solidFill>
              </a:rPr>
              <a:t>dann werdet ihr erkennen, </a:t>
            </a:r>
            <a:br>
              <a:rPr lang="de-DE" sz="2000" b="1" dirty="0">
                <a:solidFill>
                  <a:schemeClr val="bg1"/>
                </a:solidFill>
              </a:rPr>
            </a:br>
            <a:r>
              <a:rPr lang="de-DE" sz="2000" b="1" dirty="0" err="1">
                <a:solidFill>
                  <a:schemeClr val="bg1"/>
                </a:solidFill>
              </a:rPr>
              <a:t>daß</a:t>
            </a:r>
            <a:r>
              <a:rPr lang="de-DE" sz="2000" b="1" dirty="0">
                <a:solidFill>
                  <a:schemeClr val="bg1"/>
                </a:solidFill>
              </a:rPr>
              <a:t> Ich es bin </a:t>
            </a:r>
            <a:br>
              <a:rPr lang="de-DE" sz="2000" b="1" dirty="0">
                <a:solidFill>
                  <a:schemeClr val="bg1"/>
                </a:solidFill>
              </a:rPr>
            </a:br>
            <a:r>
              <a:rPr lang="de-DE" sz="2000" b="1" dirty="0">
                <a:solidFill>
                  <a:schemeClr val="bg1"/>
                </a:solidFill>
              </a:rPr>
              <a:t>und </a:t>
            </a:r>
            <a:r>
              <a:rPr lang="de-DE" sz="2000" b="1" dirty="0" err="1">
                <a:solidFill>
                  <a:schemeClr val="bg1"/>
                </a:solidFill>
              </a:rPr>
              <a:t>daß</a:t>
            </a:r>
            <a:r>
              <a:rPr lang="de-DE" sz="2000" b="1" dirty="0">
                <a:solidFill>
                  <a:schemeClr val="bg1"/>
                </a:solidFill>
              </a:rPr>
              <a:t> Ich nichts </a:t>
            </a:r>
            <a:br>
              <a:rPr lang="de-DE" sz="2000" b="1" dirty="0">
                <a:solidFill>
                  <a:schemeClr val="bg1"/>
                </a:solidFill>
              </a:rPr>
            </a:br>
            <a:r>
              <a:rPr lang="de-DE" sz="2000" b="1" dirty="0">
                <a:solidFill>
                  <a:schemeClr val="bg1"/>
                </a:solidFill>
              </a:rPr>
              <a:t>von mir selbst aus tue, </a:t>
            </a:r>
            <a:br>
              <a:rPr lang="de-DE" sz="2000" b="1" dirty="0">
                <a:solidFill>
                  <a:schemeClr val="bg1"/>
                </a:solidFill>
              </a:rPr>
            </a:br>
            <a:r>
              <a:rPr lang="de-DE" sz="2000" b="1" dirty="0">
                <a:solidFill>
                  <a:schemeClr val="bg1"/>
                </a:solidFill>
              </a:rPr>
              <a:t>sondern so rede, </a:t>
            </a:r>
            <a:br>
              <a:rPr lang="de-DE" sz="2000" b="1" dirty="0">
                <a:solidFill>
                  <a:schemeClr val="bg1"/>
                </a:solidFill>
              </a:rPr>
            </a:br>
            <a:r>
              <a:rPr lang="de-DE" sz="2000" b="1" dirty="0">
                <a:solidFill>
                  <a:schemeClr val="bg1"/>
                </a:solidFill>
              </a:rPr>
              <a:t>wie der Vater </a:t>
            </a:r>
            <a:br>
              <a:rPr lang="de-DE" sz="2000" b="1" dirty="0">
                <a:solidFill>
                  <a:schemeClr val="bg1"/>
                </a:solidFill>
              </a:rPr>
            </a:br>
            <a:r>
              <a:rPr lang="de-DE" sz="2000" b="1" dirty="0">
                <a:solidFill>
                  <a:schemeClr val="bg1"/>
                </a:solidFill>
              </a:rPr>
              <a:t>Mich gelehrt hat.</a:t>
            </a:r>
            <a:br>
              <a:rPr lang="de-DE" sz="2000" b="1" dirty="0">
                <a:solidFill>
                  <a:schemeClr val="bg1"/>
                </a:solidFill>
              </a:rPr>
            </a:br>
            <a:r>
              <a:rPr lang="de-DE" sz="2000" b="1" dirty="0">
                <a:solidFill>
                  <a:schemeClr val="bg1"/>
                </a:solidFill>
              </a:rPr>
              <a:t>Und der Mich gesandt hat, </a:t>
            </a:r>
            <a:br>
              <a:rPr lang="de-DE" sz="2000" b="1" dirty="0">
                <a:solidFill>
                  <a:schemeClr val="bg1"/>
                </a:solidFill>
              </a:rPr>
            </a:br>
            <a:r>
              <a:rPr lang="de-DE" sz="2000" b="1" dirty="0">
                <a:solidFill>
                  <a:schemeClr val="bg1"/>
                </a:solidFill>
              </a:rPr>
              <a:t>ist mit Mir;“</a:t>
            </a:r>
            <a:endParaRPr lang="en" sz="2000" b="1" dirty="0">
              <a:solidFill>
                <a:schemeClr val="bg1"/>
              </a:solidFill>
            </a:endParaRP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900" decel="100000" fill="hold"/>
                                        <p:tgtEl>
                                          <p:spTgt spid="1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flipH="1">
            <a:off x="0" y="705889"/>
            <a:ext cx="8484159" cy="6261424"/>
          </a:xfrm>
          <a:prstGeom prst="rect">
            <a:avLst/>
          </a:prstGeom>
          <a:effectLst>
            <a:softEdge rad="317500"/>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BETEN UND PREDIGEN</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4589085" y="615628"/>
            <a:ext cx="6721672" cy="1015663"/>
          </a:xfrm>
          <a:prstGeom prst="rect">
            <a:avLst/>
          </a:prstGeom>
          <a:solidFill>
            <a:schemeClr val="bg1">
              <a:alpha val="41000"/>
            </a:schemeClr>
          </a:solidFill>
          <a:effectLst>
            <a:softEdge rad="76200"/>
          </a:effectLst>
        </p:spPr>
        <p:txBody>
          <a:bodyPr wrap="square">
            <a:spAutoFit/>
          </a:bodyPr>
          <a:lstStyle/>
          <a:p>
            <a:pPr algn="ctr"/>
            <a:r>
              <a:rPr lang="en" sz="2000" b="1" dirty="0">
                <a:solidFill>
                  <a:schemeClr val="bg1"/>
                </a:solidFill>
                <a:latin typeface="Candara" panose="020E0502030303020204" pitchFamily="34" charset="0"/>
              </a:rPr>
              <a:t>“</a:t>
            </a:r>
            <a:r>
              <a:rPr lang="de-DE" sz="2000" b="1" dirty="0">
                <a:solidFill>
                  <a:schemeClr val="bg1"/>
                </a:solidFill>
                <a:latin typeface="Candara" panose="020E0502030303020204" pitchFamily="34" charset="0"/>
              </a:rPr>
              <a:t>In aller Frühe, als es noch dunkel war, stand Er auf,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verließ das Haus und ging an einen einsamen Ort,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um zu beten.</a:t>
            </a:r>
            <a:r>
              <a:rPr lang="en" sz="2000" b="1" dirty="0">
                <a:solidFill>
                  <a:schemeClr val="bg1"/>
                </a:solidFill>
                <a:latin typeface="Candara" panose="020E0502030303020204" pitchFamily="34" charset="0"/>
              </a:rPr>
              <a:t>” </a:t>
            </a:r>
            <a:r>
              <a:rPr lang="en" b="1" dirty="0">
                <a:solidFill>
                  <a:schemeClr val="bg1"/>
                </a:solidFill>
                <a:latin typeface="Candara" panose="020E0502030303020204" pitchFamily="34" charset="0"/>
              </a:rPr>
              <a:t>(Mark 1:35)</a:t>
            </a:r>
          </a:p>
        </p:txBody>
      </p:sp>
      <p:sp>
        <p:nvSpPr>
          <p:cNvPr id="14" name="CuadroTexto 13">
            <a:extLst>
              <a:ext uri="{FF2B5EF4-FFF2-40B4-BE49-F238E27FC236}">
                <a16:creationId xmlns:a16="http://schemas.microsoft.com/office/drawing/2014/main" id="{5CAF4E11-6B06-5621-12BF-F01384C0A896}"/>
              </a:ext>
            </a:extLst>
          </p:cNvPr>
          <p:cNvSpPr txBox="1"/>
          <p:nvPr/>
        </p:nvSpPr>
        <p:spPr>
          <a:xfrm>
            <a:off x="8578288" y="2317255"/>
            <a:ext cx="3190945" cy="3416320"/>
          </a:xfrm>
          <a:prstGeom prst="rect">
            <a:avLst/>
          </a:prstGeom>
          <a:noFill/>
        </p:spPr>
        <p:txBody>
          <a:bodyPr wrap="square">
            <a:spAutoFit/>
          </a:bodyPr>
          <a:lstStyle/>
          <a:p>
            <a:pPr algn="ctr">
              <a:spcBef>
                <a:spcPts val="600"/>
              </a:spcBef>
            </a:pPr>
            <a:r>
              <a:rPr lang="en" sz="3600" b="1" dirty="0">
                <a:solidFill>
                  <a:schemeClr val="bg1"/>
                </a:solidFill>
              </a:rPr>
              <a:t>Es war </a:t>
            </a:r>
            <a:br>
              <a:rPr lang="en" sz="3600" b="1" dirty="0">
                <a:solidFill>
                  <a:schemeClr val="bg1"/>
                </a:solidFill>
              </a:rPr>
            </a:br>
            <a:r>
              <a:rPr lang="en" sz="3600" b="1" dirty="0">
                <a:solidFill>
                  <a:schemeClr val="bg1"/>
                </a:solidFill>
              </a:rPr>
              <a:t>JESU Gewohnheit, </a:t>
            </a:r>
            <a:br>
              <a:rPr lang="en" sz="3600" b="1" dirty="0">
                <a:solidFill>
                  <a:schemeClr val="bg1"/>
                </a:solidFill>
              </a:rPr>
            </a:br>
            <a:r>
              <a:rPr lang="en" sz="3600" b="1" dirty="0">
                <a:solidFill>
                  <a:schemeClr val="bg1"/>
                </a:solidFill>
              </a:rPr>
              <a:t>GOTT </a:t>
            </a:r>
            <a:br>
              <a:rPr lang="en" sz="3600" b="1" dirty="0">
                <a:solidFill>
                  <a:schemeClr val="bg1"/>
                </a:solidFill>
              </a:rPr>
            </a:br>
            <a:r>
              <a:rPr lang="en" sz="3600" b="1" dirty="0">
                <a:solidFill>
                  <a:schemeClr val="bg1"/>
                </a:solidFill>
              </a:rPr>
              <a:t>im Gebet </a:t>
            </a:r>
            <a:br>
              <a:rPr lang="en" sz="3600" b="1" dirty="0">
                <a:solidFill>
                  <a:schemeClr val="bg1"/>
                </a:solidFill>
              </a:rPr>
            </a:br>
            <a:r>
              <a:rPr lang="en" sz="3600" b="1" dirty="0">
                <a:solidFill>
                  <a:schemeClr val="bg1"/>
                </a:solidFill>
              </a:rPr>
              <a:t>aufzusuchen!</a:t>
            </a:r>
          </a:p>
        </p:txBody>
      </p:sp>
      <p:grpSp>
        <p:nvGrpSpPr>
          <p:cNvPr id="2" name="Gruppieren 1">
            <a:extLst>
              <a:ext uri="{FF2B5EF4-FFF2-40B4-BE49-F238E27FC236}">
                <a16:creationId xmlns:a16="http://schemas.microsoft.com/office/drawing/2014/main" id="{A4CC29BC-E67F-99A5-1EE6-96D09A7CA306}"/>
              </a:ext>
            </a:extLst>
          </p:cNvPr>
          <p:cNvGrpSpPr/>
          <p:nvPr/>
        </p:nvGrpSpPr>
        <p:grpSpPr>
          <a:xfrm>
            <a:off x="128919" y="162823"/>
            <a:ext cx="4302404" cy="750677"/>
            <a:chOff x="128919" y="162823"/>
            <a:chExt cx="3886674" cy="750677"/>
          </a:xfrm>
        </p:grpSpPr>
        <p:sp>
          <p:nvSpPr>
            <p:cNvPr id="7" name="Rechteck 6">
              <a:extLst>
                <a:ext uri="{FF2B5EF4-FFF2-40B4-BE49-F238E27FC236}">
                  <a16:creationId xmlns:a16="http://schemas.microsoft.com/office/drawing/2014/main" id="{80668691-0538-7C25-41E2-E66F5A2C93D5}"/>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24665FC-1922-FB3A-2E37-3F90557D60CB}"/>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Mi, 10. Juli – </a:t>
              </a:r>
            </a:p>
            <a:p>
              <a:pPr marL="0" lvl="1">
                <a:spcBef>
                  <a:spcPts val="600"/>
                </a:spcBef>
              </a:pPr>
              <a:r>
                <a:rPr lang="de-DE" b="1" dirty="0"/>
                <a:t>Das Geheimnis des Dienstes JESU</a:t>
              </a:r>
              <a:endParaRPr lang="en" sz="1800" b="1" dirty="0"/>
            </a:p>
          </p:txBody>
        </p:sp>
      </p:grpSp>
    </p:spTree>
    <p:extLst>
      <p:ext uri="{BB962C8B-B14F-4D97-AF65-F5344CB8AC3E}">
        <p14:creationId xmlns:p14="http://schemas.microsoft.com/office/powerpoint/2010/main" val="1273812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BETEN UND PREDIGEN</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4589085" y="615628"/>
            <a:ext cx="6721672" cy="1015663"/>
          </a:xfrm>
          <a:prstGeom prst="rect">
            <a:avLst/>
          </a:prstGeom>
          <a:solidFill>
            <a:schemeClr val="bg1">
              <a:alpha val="41000"/>
            </a:schemeClr>
          </a:solidFill>
          <a:effectLst>
            <a:softEdge rad="76200"/>
          </a:effectLst>
        </p:spPr>
        <p:txBody>
          <a:bodyPr wrap="square">
            <a:spAutoFit/>
          </a:bodyPr>
          <a:lstStyle/>
          <a:p>
            <a:pPr algn="ctr"/>
            <a:r>
              <a:rPr lang="en" sz="2000" b="1" dirty="0">
                <a:solidFill>
                  <a:schemeClr val="bg1"/>
                </a:solidFill>
                <a:latin typeface="Candara" panose="020E0502030303020204" pitchFamily="34" charset="0"/>
              </a:rPr>
              <a:t>“</a:t>
            </a:r>
            <a:r>
              <a:rPr lang="de-DE" sz="2000" b="1" dirty="0">
                <a:solidFill>
                  <a:schemeClr val="bg1"/>
                </a:solidFill>
                <a:latin typeface="Candara" panose="020E0502030303020204" pitchFamily="34" charset="0"/>
              </a:rPr>
              <a:t>In aller Frühe, als es noch dunkel war, stand Er auf,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verließ das Haus und ging an einen einsamen Ort,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um zu beten.</a:t>
            </a:r>
            <a:r>
              <a:rPr lang="en" sz="2000" b="1" dirty="0">
                <a:solidFill>
                  <a:schemeClr val="bg1"/>
                </a:solidFill>
                <a:latin typeface="Candara" panose="020E0502030303020204" pitchFamily="34" charset="0"/>
              </a:rPr>
              <a:t>” </a:t>
            </a:r>
            <a:r>
              <a:rPr lang="en" b="1" dirty="0">
                <a:solidFill>
                  <a:schemeClr val="bg1"/>
                </a:solidFill>
                <a:latin typeface="Candara" panose="020E0502030303020204" pitchFamily="34" charset="0"/>
              </a:rPr>
              <a:t>(Mark 1:35)</a:t>
            </a:r>
          </a:p>
        </p:txBody>
      </p:sp>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840134" y="1494152"/>
            <a:ext cx="4328608" cy="3314692"/>
          </a:xfrm>
          <a:prstGeom prst="rect">
            <a:avLst/>
          </a:prstGeom>
          <a:effectLst>
            <a:softEdge rad="317500"/>
          </a:effectLst>
        </p:spPr>
      </p:pic>
      <p:grpSp>
        <p:nvGrpSpPr>
          <p:cNvPr id="2" name="Gruppieren 1">
            <a:extLst>
              <a:ext uri="{FF2B5EF4-FFF2-40B4-BE49-F238E27FC236}">
                <a16:creationId xmlns:a16="http://schemas.microsoft.com/office/drawing/2014/main" id="{A4CC29BC-E67F-99A5-1EE6-96D09A7CA306}"/>
              </a:ext>
            </a:extLst>
          </p:cNvPr>
          <p:cNvGrpSpPr/>
          <p:nvPr/>
        </p:nvGrpSpPr>
        <p:grpSpPr>
          <a:xfrm>
            <a:off x="128919" y="162823"/>
            <a:ext cx="4302404" cy="750677"/>
            <a:chOff x="128919" y="162823"/>
            <a:chExt cx="3886674" cy="750677"/>
          </a:xfrm>
        </p:grpSpPr>
        <p:sp>
          <p:nvSpPr>
            <p:cNvPr id="7" name="Rechteck 6">
              <a:extLst>
                <a:ext uri="{FF2B5EF4-FFF2-40B4-BE49-F238E27FC236}">
                  <a16:creationId xmlns:a16="http://schemas.microsoft.com/office/drawing/2014/main" id="{80668691-0538-7C25-41E2-E66F5A2C93D5}"/>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24665FC-1922-FB3A-2E37-3F90557D60CB}"/>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Mi, 10. Juli – </a:t>
              </a:r>
            </a:p>
            <a:p>
              <a:pPr marL="0" lvl="1">
                <a:spcBef>
                  <a:spcPts val="600"/>
                </a:spcBef>
              </a:pPr>
              <a:r>
                <a:rPr lang="de-DE" b="1" dirty="0"/>
                <a:t>Das Geheimnis des Dienstes JESU</a:t>
              </a:r>
              <a:endParaRPr lang="en" sz="1800" b="1" dirty="0"/>
            </a:p>
          </p:txBody>
        </p:sp>
      </p:grpSp>
      <p:sp>
        <p:nvSpPr>
          <p:cNvPr id="11" name="CuadroTexto 13">
            <a:extLst>
              <a:ext uri="{FF2B5EF4-FFF2-40B4-BE49-F238E27FC236}">
                <a16:creationId xmlns:a16="http://schemas.microsoft.com/office/drawing/2014/main" id="{CB0E5C66-545B-0C94-27BE-B22876CEEE14}"/>
              </a:ext>
            </a:extLst>
          </p:cNvPr>
          <p:cNvSpPr txBox="1"/>
          <p:nvPr/>
        </p:nvSpPr>
        <p:spPr>
          <a:xfrm>
            <a:off x="238160" y="1105287"/>
            <a:ext cx="3778554" cy="2323713"/>
          </a:xfrm>
          <a:prstGeom prst="rect">
            <a:avLst/>
          </a:prstGeom>
          <a:noFill/>
        </p:spPr>
        <p:txBody>
          <a:bodyPr wrap="square">
            <a:spAutoFit/>
          </a:bodyPr>
          <a:lstStyle/>
          <a:p>
            <a:pPr>
              <a:spcBef>
                <a:spcPts val="600"/>
              </a:spcBef>
            </a:pPr>
            <a:r>
              <a:rPr lang="en" sz="2000" b="1" dirty="0">
                <a:solidFill>
                  <a:schemeClr val="bg1"/>
                </a:solidFill>
              </a:rPr>
              <a:t>JESUS lädt uns ein, </a:t>
            </a:r>
            <a:br>
              <a:rPr lang="en" sz="2000" b="1" dirty="0">
                <a:solidFill>
                  <a:schemeClr val="bg1"/>
                </a:solidFill>
              </a:rPr>
            </a:br>
            <a:r>
              <a:rPr lang="en" sz="2000" b="1" dirty="0">
                <a:solidFill>
                  <a:schemeClr val="bg1"/>
                </a:solidFill>
              </a:rPr>
              <a:t>es Ihm nachzumachen: </a:t>
            </a:r>
            <a:br>
              <a:rPr lang="en" sz="2000" b="1" dirty="0">
                <a:solidFill>
                  <a:schemeClr val="bg1"/>
                </a:solidFill>
              </a:rPr>
            </a:br>
            <a:r>
              <a:rPr lang="en" sz="2000" b="1" dirty="0">
                <a:solidFill>
                  <a:schemeClr val="bg1"/>
                </a:solidFill>
              </a:rPr>
              <a:t>Mark 6:46: </a:t>
            </a:r>
          </a:p>
          <a:p>
            <a:pPr>
              <a:spcBef>
                <a:spcPts val="600"/>
              </a:spcBef>
            </a:pPr>
            <a:r>
              <a:rPr lang="en" sz="2000" b="1" dirty="0">
                <a:solidFill>
                  <a:schemeClr val="bg1"/>
                </a:solidFill>
              </a:rPr>
              <a:t>“</a:t>
            </a:r>
            <a:r>
              <a:rPr lang="de-DE" sz="2000" b="1" dirty="0">
                <a:solidFill>
                  <a:schemeClr val="bg1"/>
                </a:solidFill>
              </a:rPr>
              <a:t>Nachdem Er sie dann verabschiedet hatte, </a:t>
            </a:r>
            <a:br>
              <a:rPr lang="de-DE" sz="2000" b="1" dirty="0">
                <a:solidFill>
                  <a:schemeClr val="bg1"/>
                </a:solidFill>
              </a:rPr>
            </a:br>
            <a:r>
              <a:rPr lang="de-DE" sz="2000" b="1" dirty="0">
                <a:solidFill>
                  <a:schemeClr val="bg1"/>
                </a:solidFill>
              </a:rPr>
              <a:t>ging Er auf den Berg </a:t>
            </a:r>
            <a:br>
              <a:rPr lang="de-DE" sz="2000" b="1" dirty="0">
                <a:solidFill>
                  <a:schemeClr val="bg1"/>
                </a:solidFill>
              </a:rPr>
            </a:br>
            <a:r>
              <a:rPr lang="de-DE" sz="2000" b="1" dirty="0">
                <a:solidFill>
                  <a:schemeClr val="bg1"/>
                </a:solidFill>
              </a:rPr>
              <a:t>hinauf, um zu beten.“</a:t>
            </a:r>
            <a:endParaRPr lang="en" sz="2000" b="1" dirty="0">
              <a:solidFill>
                <a:schemeClr val="bg1"/>
              </a:solidFill>
            </a:endParaRPr>
          </a:p>
        </p:txBody>
      </p:sp>
      <p:pic>
        <p:nvPicPr>
          <p:cNvPr id="6" name="Grafik 5">
            <a:extLst>
              <a:ext uri="{FF2B5EF4-FFF2-40B4-BE49-F238E27FC236}">
                <a16:creationId xmlns:a16="http://schemas.microsoft.com/office/drawing/2014/main" id="{F348CDA2-774F-9DE1-0AC9-4B372E3720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7831" y="987740"/>
            <a:ext cx="2156521" cy="4223821"/>
          </a:xfrm>
          <a:prstGeom prst="rect">
            <a:avLst/>
          </a:prstGeom>
          <a:effectLst>
            <a:softEdge rad="317500"/>
          </a:effectLst>
        </p:spPr>
      </p:pic>
      <p:sp>
        <p:nvSpPr>
          <p:cNvPr id="13" name="CuadroTexto 13">
            <a:extLst>
              <a:ext uri="{FF2B5EF4-FFF2-40B4-BE49-F238E27FC236}">
                <a16:creationId xmlns:a16="http://schemas.microsoft.com/office/drawing/2014/main" id="{FEBB19C8-C679-9239-1BCC-AE589F158B97}"/>
              </a:ext>
            </a:extLst>
          </p:cNvPr>
          <p:cNvSpPr txBox="1"/>
          <p:nvPr/>
        </p:nvSpPr>
        <p:spPr>
          <a:xfrm>
            <a:off x="128919" y="3934288"/>
            <a:ext cx="12039823" cy="2862322"/>
          </a:xfrm>
          <a:prstGeom prst="rect">
            <a:avLst/>
          </a:prstGeom>
          <a:solidFill>
            <a:schemeClr val="accent3">
              <a:lumMod val="50000"/>
              <a:alpha val="29000"/>
            </a:schemeClr>
          </a:solidFill>
          <a:effectLst>
            <a:softEdge rad="152400"/>
          </a:effectLst>
        </p:spPr>
        <p:txBody>
          <a:bodyPr wrap="square">
            <a:spAutoFit/>
          </a:bodyPr>
          <a:lstStyle/>
          <a:p>
            <a:pPr>
              <a:spcBef>
                <a:spcPts val="600"/>
              </a:spcBef>
            </a:pPr>
            <a:r>
              <a:rPr lang="en" sz="2000" b="1" dirty="0">
                <a:solidFill>
                  <a:schemeClr val="bg1"/>
                </a:solidFill>
              </a:rPr>
              <a:t>Luk 3:21: “</a:t>
            </a:r>
            <a:r>
              <a:rPr lang="de-DE" sz="2000" b="1" dirty="0">
                <a:solidFill>
                  <a:schemeClr val="bg1"/>
                </a:solidFill>
              </a:rPr>
              <a:t>und auch Jesus getauft wurde und betete, </a:t>
            </a:r>
            <a:br>
              <a:rPr lang="de-DE" sz="2000" b="1" dirty="0">
                <a:solidFill>
                  <a:schemeClr val="bg1"/>
                </a:solidFill>
              </a:rPr>
            </a:br>
            <a:r>
              <a:rPr lang="de-DE" sz="2000" b="1" dirty="0">
                <a:solidFill>
                  <a:schemeClr val="bg1"/>
                </a:solidFill>
              </a:rPr>
              <a:t>da tat sich der Himmel auf,“</a:t>
            </a:r>
            <a:endParaRPr lang="en" sz="2000" b="1" dirty="0">
              <a:solidFill>
                <a:schemeClr val="bg1"/>
              </a:solidFill>
            </a:endParaRPr>
          </a:p>
          <a:p>
            <a:pPr>
              <a:spcBef>
                <a:spcPts val="600"/>
              </a:spcBef>
            </a:pPr>
            <a:r>
              <a:rPr lang="en" sz="2000" b="1" dirty="0">
                <a:solidFill>
                  <a:schemeClr val="bg1"/>
                </a:solidFill>
              </a:rPr>
              <a:t>Luk 5:16:  “</a:t>
            </a:r>
            <a:r>
              <a:rPr lang="de-DE" sz="2000" b="1" dirty="0">
                <a:solidFill>
                  <a:schemeClr val="bg1"/>
                </a:solidFill>
              </a:rPr>
              <a:t>Er zog sich an einen einsamen Ort zurück, um zu beten.“</a:t>
            </a:r>
            <a:endParaRPr lang="en" sz="2000" b="1" dirty="0">
              <a:solidFill>
                <a:schemeClr val="bg1"/>
              </a:solidFill>
            </a:endParaRPr>
          </a:p>
          <a:p>
            <a:pPr>
              <a:spcBef>
                <a:spcPts val="600"/>
              </a:spcBef>
            </a:pPr>
            <a:r>
              <a:rPr lang="en" sz="2000" b="1" dirty="0">
                <a:solidFill>
                  <a:schemeClr val="bg1"/>
                </a:solidFill>
              </a:rPr>
              <a:t>Luk 9:18: “</a:t>
            </a:r>
            <a:r>
              <a:rPr lang="de-DE" sz="2000" b="1" dirty="0">
                <a:solidFill>
                  <a:schemeClr val="bg1"/>
                </a:solidFill>
              </a:rPr>
              <a:t>Jesus betete für sich allein und die Jünger waren bei Ihm“</a:t>
            </a:r>
            <a:endParaRPr lang="en" sz="2000" b="1" dirty="0">
              <a:solidFill>
                <a:schemeClr val="bg1"/>
              </a:solidFill>
            </a:endParaRPr>
          </a:p>
          <a:p>
            <a:pPr>
              <a:spcBef>
                <a:spcPts val="600"/>
              </a:spcBef>
            </a:pPr>
            <a:r>
              <a:rPr lang="en" sz="2000" b="1" dirty="0">
                <a:solidFill>
                  <a:schemeClr val="bg1"/>
                </a:solidFill>
              </a:rPr>
              <a:t>Luk 11:1: “J</a:t>
            </a:r>
            <a:r>
              <a:rPr lang="de-DE" sz="2000" b="1" dirty="0">
                <a:solidFill>
                  <a:schemeClr val="bg1"/>
                </a:solidFill>
              </a:rPr>
              <a:t>ESUS betete (einst unterwegs) irgendwo. Und als Er damit zu Ende war, </a:t>
            </a:r>
            <a:br>
              <a:rPr lang="de-DE" sz="2000" b="1" dirty="0">
                <a:solidFill>
                  <a:schemeClr val="bg1"/>
                </a:solidFill>
              </a:rPr>
            </a:br>
            <a:r>
              <a:rPr lang="de-DE" sz="2000" b="1" dirty="0">
                <a:solidFill>
                  <a:schemeClr val="bg1"/>
                </a:solidFill>
              </a:rPr>
              <a:t>sagte einer Seiner Jünger zu Ihm: »Herr, lehre uns beten, wie auch Johannes seine Jünger gelehrt hat!«</a:t>
            </a:r>
            <a:endParaRPr lang="en" sz="2000" b="1" dirty="0">
              <a:solidFill>
                <a:schemeClr val="bg1"/>
              </a:solidFill>
            </a:endParaRPr>
          </a:p>
          <a:p>
            <a:pPr>
              <a:spcBef>
                <a:spcPts val="600"/>
              </a:spcBef>
            </a:pPr>
            <a:r>
              <a:rPr lang="en" sz="2000" b="1" dirty="0">
                <a:solidFill>
                  <a:schemeClr val="bg1"/>
                </a:solidFill>
              </a:rPr>
              <a:t>Luk 18:1: “</a:t>
            </a:r>
            <a:r>
              <a:rPr lang="de-DE" sz="2000" b="1" dirty="0">
                <a:solidFill>
                  <a:schemeClr val="bg1"/>
                </a:solidFill>
              </a:rPr>
              <a:t>Er sagte ihnen aber auch […], dass es nötig ist, allezeit zu beten </a:t>
            </a:r>
            <a:br>
              <a:rPr lang="de-DE" sz="2000" b="1" dirty="0">
                <a:solidFill>
                  <a:schemeClr val="bg1"/>
                </a:solidFill>
              </a:rPr>
            </a:br>
            <a:r>
              <a:rPr lang="de-DE" sz="2000" b="1" dirty="0">
                <a:solidFill>
                  <a:schemeClr val="bg1"/>
                </a:solidFill>
              </a:rPr>
              <a:t>und nicht nachlässig zu werden;</a:t>
            </a:r>
            <a:endParaRPr lang="en" sz="2000" b="1" dirty="0">
              <a:solidFill>
                <a:schemeClr val="bg1"/>
              </a:solidFill>
            </a:endParaRPr>
          </a:p>
        </p:txBody>
      </p:sp>
    </p:spTree>
    <p:extLst>
      <p:ext uri="{BB962C8B-B14F-4D97-AF65-F5344CB8AC3E}">
        <p14:creationId xmlns:p14="http://schemas.microsoft.com/office/powerpoint/2010/main" val="9355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900" decel="100000" fill="hold"/>
                                        <p:tgtEl>
                                          <p:spTgt spid="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37"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900" decel="100000" fill="hold"/>
                                        <p:tgtEl>
                                          <p:spTgt spid="1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extLst>
              <a:ext uri="{BEBA8EAE-BF5A-486C-A8C5-ECC9F3942E4B}">
                <a14:imgProps xmlns:a14="http://schemas.microsoft.com/office/drawing/2010/main">
                  <a14:imgLayer r:embed="rId3">
                    <a14:imgEffect>
                      <a14:artisticPaintStrokes/>
                    </a14:imgEffect>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l="26830"/>
          <a:stretch/>
        </p:blipFill>
        <p:spPr>
          <a:xfrm rot="15070186" flipV="1">
            <a:off x="-1279165" y="1831792"/>
            <a:ext cx="6686954" cy="3468530"/>
          </a:xfrm>
          <a:prstGeom prst="rect">
            <a:avLst/>
          </a:prstGeom>
          <a:effectLst>
            <a:softEdge rad="317500"/>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BETEN UND PREDIGEN</a:t>
            </a:r>
          </a:p>
        </p:txBody>
      </p:sp>
      <p:sp>
        <p:nvSpPr>
          <p:cNvPr id="5" name="CuadroTexto 4">
            <a:extLst>
              <a:ext uri="{FF2B5EF4-FFF2-40B4-BE49-F238E27FC236}">
                <a16:creationId xmlns:a16="http://schemas.microsoft.com/office/drawing/2014/main" id="{013C1437-0A93-86C1-F92B-FAE394093D95}"/>
              </a:ext>
            </a:extLst>
          </p:cNvPr>
          <p:cNvSpPr txBox="1"/>
          <p:nvPr/>
        </p:nvSpPr>
        <p:spPr>
          <a:xfrm>
            <a:off x="4589085" y="615628"/>
            <a:ext cx="6721672" cy="1015663"/>
          </a:xfrm>
          <a:prstGeom prst="rect">
            <a:avLst/>
          </a:prstGeom>
          <a:solidFill>
            <a:schemeClr val="bg1">
              <a:alpha val="41000"/>
            </a:schemeClr>
          </a:solidFill>
          <a:effectLst>
            <a:softEdge rad="76200"/>
          </a:effectLst>
        </p:spPr>
        <p:txBody>
          <a:bodyPr wrap="square">
            <a:spAutoFit/>
          </a:bodyPr>
          <a:lstStyle/>
          <a:p>
            <a:pPr algn="ctr"/>
            <a:r>
              <a:rPr lang="en" sz="2000" b="1" dirty="0">
                <a:solidFill>
                  <a:schemeClr val="bg1"/>
                </a:solidFill>
                <a:latin typeface="Candara" panose="020E0502030303020204" pitchFamily="34" charset="0"/>
              </a:rPr>
              <a:t>“</a:t>
            </a:r>
            <a:r>
              <a:rPr lang="de-DE" sz="2000" b="1" dirty="0">
                <a:solidFill>
                  <a:schemeClr val="bg1"/>
                </a:solidFill>
                <a:latin typeface="Candara" panose="020E0502030303020204" pitchFamily="34" charset="0"/>
              </a:rPr>
              <a:t>In aller Frühe, als es noch dunkel war, stand Er auf,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verließ das Haus und ging an einen einsamen Ort, </a:t>
            </a:r>
            <a:br>
              <a:rPr lang="de-DE" sz="2000" b="1" dirty="0">
                <a:solidFill>
                  <a:schemeClr val="bg1"/>
                </a:solidFill>
                <a:latin typeface="Candara" panose="020E0502030303020204" pitchFamily="34" charset="0"/>
              </a:rPr>
            </a:br>
            <a:r>
              <a:rPr lang="de-DE" sz="2000" b="1" dirty="0">
                <a:solidFill>
                  <a:schemeClr val="bg1"/>
                </a:solidFill>
                <a:latin typeface="Candara" panose="020E0502030303020204" pitchFamily="34" charset="0"/>
              </a:rPr>
              <a:t>um zu beten.</a:t>
            </a:r>
            <a:r>
              <a:rPr lang="en" sz="2000" b="1" dirty="0">
                <a:solidFill>
                  <a:schemeClr val="bg1"/>
                </a:solidFill>
                <a:latin typeface="Candara" panose="020E0502030303020204" pitchFamily="34" charset="0"/>
              </a:rPr>
              <a:t>” </a:t>
            </a:r>
            <a:r>
              <a:rPr lang="en" b="1" dirty="0">
                <a:solidFill>
                  <a:schemeClr val="bg1"/>
                </a:solidFill>
                <a:latin typeface="Candara" panose="020E0502030303020204" pitchFamily="34" charset="0"/>
              </a:rPr>
              <a:t>(Mark 1:35)</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59363" y="5949822"/>
            <a:ext cx="11906199" cy="800219"/>
          </a:xfrm>
          <a:prstGeom prst="rect">
            <a:avLst/>
          </a:prstGeom>
          <a:solidFill>
            <a:schemeClr val="accent3">
              <a:lumMod val="50000"/>
            </a:schemeClr>
          </a:solidFill>
          <a:effectLst>
            <a:softEdge rad="88900"/>
          </a:effectLst>
        </p:spPr>
        <p:txBody>
          <a:bodyPr wrap="square">
            <a:spAutoFit/>
          </a:bodyPr>
          <a:lstStyle/>
          <a:p>
            <a:pPr algn="ctr">
              <a:spcBef>
                <a:spcPts val="600"/>
              </a:spcBef>
            </a:pPr>
            <a:r>
              <a:rPr lang="de-DE" sz="2300" b="1" dirty="0"/>
              <a:t>Sollten wir nicht auch, wie JESUS, jeden Tag GOTT im Gebet suchen, um Seinen Willen zu erfahren? Werden wir Ihn in besonderen Situationen nicht besonders im Gebet suchen?</a:t>
            </a:r>
            <a:endParaRPr lang="en" sz="2300" b="1" dirty="0"/>
          </a:p>
        </p:txBody>
      </p:sp>
      <p:grpSp>
        <p:nvGrpSpPr>
          <p:cNvPr id="2" name="Gruppieren 1">
            <a:extLst>
              <a:ext uri="{FF2B5EF4-FFF2-40B4-BE49-F238E27FC236}">
                <a16:creationId xmlns:a16="http://schemas.microsoft.com/office/drawing/2014/main" id="{A4CC29BC-E67F-99A5-1EE6-96D09A7CA306}"/>
              </a:ext>
            </a:extLst>
          </p:cNvPr>
          <p:cNvGrpSpPr/>
          <p:nvPr/>
        </p:nvGrpSpPr>
        <p:grpSpPr>
          <a:xfrm>
            <a:off x="128919" y="162823"/>
            <a:ext cx="4302404" cy="750677"/>
            <a:chOff x="128919" y="162823"/>
            <a:chExt cx="3886674" cy="750677"/>
          </a:xfrm>
        </p:grpSpPr>
        <p:sp>
          <p:nvSpPr>
            <p:cNvPr id="7" name="Rechteck 6">
              <a:extLst>
                <a:ext uri="{FF2B5EF4-FFF2-40B4-BE49-F238E27FC236}">
                  <a16:creationId xmlns:a16="http://schemas.microsoft.com/office/drawing/2014/main" id="{80668691-0538-7C25-41E2-E66F5A2C93D5}"/>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524665FC-1922-FB3A-2E37-3F90557D60CB}"/>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Mi, 10. Juli – </a:t>
              </a:r>
            </a:p>
            <a:p>
              <a:pPr marL="0" lvl="1">
                <a:spcBef>
                  <a:spcPts val="600"/>
                </a:spcBef>
              </a:pPr>
              <a:r>
                <a:rPr lang="de-DE" b="1" dirty="0"/>
                <a:t>Das Geheimnis des Dienstes JESU</a:t>
              </a:r>
              <a:endParaRPr lang="en" sz="1800" b="1" dirty="0"/>
            </a:p>
          </p:txBody>
        </p:sp>
      </p:grpSp>
      <p:sp>
        <p:nvSpPr>
          <p:cNvPr id="13" name="CuadroTexto 13">
            <a:extLst>
              <a:ext uri="{FF2B5EF4-FFF2-40B4-BE49-F238E27FC236}">
                <a16:creationId xmlns:a16="http://schemas.microsoft.com/office/drawing/2014/main" id="{FEBB19C8-C679-9239-1BCC-AE589F158B97}"/>
              </a:ext>
            </a:extLst>
          </p:cNvPr>
          <p:cNvSpPr txBox="1"/>
          <p:nvPr/>
        </p:nvSpPr>
        <p:spPr>
          <a:xfrm>
            <a:off x="4589085" y="1631291"/>
            <a:ext cx="7280881" cy="4170372"/>
          </a:xfrm>
          <a:prstGeom prst="rect">
            <a:avLst/>
          </a:prstGeom>
          <a:solidFill>
            <a:schemeClr val="accent3">
              <a:lumMod val="50000"/>
              <a:alpha val="29000"/>
            </a:schemeClr>
          </a:solidFill>
        </p:spPr>
        <p:txBody>
          <a:bodyPr wrap="square">
            <a:spAutoFit/>
          </a:bodyPr>
          <a:lstStyle/>
          <a:p>
            <a:pPr>
              <a:spcBef>
                <a:spcPts val="600"/>
              </a:spcBef>
            </a:pPr>
            <a:r>
              <a:rPr lang="de-DE" sz="2000" b="1" dirty="0">
                <a:solidFill>
                  <a:schemeClr val="bg1"/>
                </a:solidFill>
              </a:rPr>
              <a:t>In besonderen Situationen verbrachte Er sogar ganze Nächte im Gebet:</a:t>
            </a:r>
            <a:br>
              <a:rPr lang="de-DE" sz="2000" b="1" dirty="0">
                <a:solidFill>
                  <a:schemeClr val="bg1"/>
                </a:solidFill>
              </a:rPr>
            </a:br>
            <a:r>
              <a:rPr lang="en" sz="2000" b="1" dirty="0">
                <a:solidFill>
                  <a:schemeClr val="bg1"/>
                </a:solidFill>
              </a:rPr>
              <a:t>Lk . 6:12-13:</a:t>
            </a:r>
            <a:br>
              <a:rPr lang="en" sz="2000" b="1" dirty="0">
                <a:solidFill>
                  <a:schemeClr val="bg1"/>
                </a:solidFill>
              </a:rPr>
            </a:br>
            <a:r>
              <a:rPr lang="en" sz="2000" b="1" dirty="0">
                <a:solidFill>
                  <a:schemeClr val="bg1"/>
                </a:solidFill>
              </a:rPr>
              <a:t>“12 </a:t>
            </a:r>
            <a:r>
              <a:rPr lang="de-DE" sz="2000" b="1" dirty="0">
                <a:solidFill>
                  <a:schemeClr val="bg1"/>
                </a:solidFill>
              </a:rPr>
              <a:t>Es geschah aber in jenen Tagen, </a:t>
            </a:r>
            <a:br>
              <a:rPr lang="de-DE" sz="2000" b="1" dirty="0">
                <a:solidFill>
                  <a:schemeClr val="bg1"/>
                </a:solidFill>
              </a:rPr>
            </a:br>
            <a:r>
              <a:rPr lang="de-DE" sz="2000" b="1" dirty="0">
                <a:solidFill>
                  <a:schemeClr val="bg1"/>
                </a:solidFill>
              </a:rPr>
              <a:t>dass Er hinausging auf den Berg, um zu beten; </a:t>
            </a:r>
            <a:br>
              <a:rPr lang="de-DE" sz="2000" b="1" dirty="0">
                <a:solidFill>
                  <a:schemeClr val="bg1"/>
                </a:solidFill>
              </a:rPr>
            </a:br>
            <a:r>
              <a:rPr lang="de-DE" sz="2000" b="1" dirty="0">
                <a:solidFill>
                  <a:schemeClr val="bg1"/>
                </a:solidFill>
              </a:rPr>
              <a:t>und Er verharrte die Nacht hindurch im Gebet zu Gott.</a:t>
            </a:r>
            <a:br>
              <a:rPr lang="de-DE" sz="2000" b="1" dirty="0">
                <a:solidFill>
                  <a:schemeClr val="bg1"/>
                </a:solidFill>
              </a:rPr>
            </a:br>
            <a:r>
              <a:rPr lang="de-DE" sz="2000" b="1" dirty="0">
                <a:solidFill>
                  <a:schemeClr val="bg1"/>
                </a:solidFill>
              </a:rPr>
              <a:t>13 Und als es Tag wurde, rief Er Seine Jünger zu Sich </a:t>
            </a:r>
            <a:br>
              <a:rPr lang="de-DE" sz="2000" b="1" dirty="0">
                <a:solidFill>
                  <a:schemeClr val="bg1"/>
                </a:solidFill>
              </a:rPr>
            </a:br>
            <a:r>
              <a:rPr lang="de-DE" sz="2000" b="1" dirty="0">
                <a:solidFill>
                  <a:schemeClr val="bg1"/>
                </a:solidFill>
              </a:rPr>
              <a:t>und erwählte aus ihnen zwölf, </a:t>
            </a:r>
            <a:br>
              <a:rPr lang="de-DE" sz="2000" b="1" dirty="0">
                <a:solidFill>
                  <a:schemeClr val="bg1"/>
                </a:solidFill>
              </a:rPr>
            </a:br>
            <a:r>
              <a:rPr lang="de-DE" sz="2000" b="1" dirty="0">
                <a:solidFill>
                  <a:schemeClr val="bg1"/>
                </a:solidFill>
              </a:rPr>
              <a:t>die Er auch Apostel nannte.“</a:t>
            </a:r>
            <a:endParaRPr lang="en" sz="2000" b="1" dirty="0">
              <a:solidFill>
                <a:schemeClr val="bg1"/>
              </a:solidFill>
            </a:endParaRPr>
          </a:p>
          <a:p>
            <a:pPr>
              <a:spcBef>
                <a:spcPts val="600"/>
              </a:spcBef>
            </a:pPr>
            <a:r>
              <a:rPr lang="en" sz="2000" b="1" dirty="0">
                <a:solidFill>
                  <a:schemeClr val="bg1"/>
                </a:solidFill>
              </a:rPr>
              <a:t>Mt. 14:(21-)23:</a:t>
            </a:r>
            <a:br>
              <a:rPr lang="en" sz="2000" b="1" dirty="0">
                <a:solidFill>
                  <a:schemeClr val="bg1"/>
                </a:solidFill>
              </a:rPr>
            </a:br>
            <a:r>
              <a:rPr lang="en" sz="2000" b="1" dirty="0">
                <a:solidFill>
                  <a:schemeClr val="bg1"/>
                </a:solidFill>
              </a:rPr>
              <a:t>“</a:t>
            </a:r>
            <a:r>
              <a:rPr lang="de-DE" sz="2000" b="1" dirty="0">
                <a:solidFill>
                  <a:schemeClr val="bg1"/>
                </a:solidFill>
              </a:rPr>
              <a:t>Und nachdem Er die Menge entlassen hatte, </a:t>
            </a:r>
            <a:br>
              <a:rPr lang="de-DE" sz="2000" b="1" dirty="0">
                <a:solidFill>
                  <a:schemeClr val="bg1"/>
                </a:solidFill>
              </a:rPr>
            </a:br>
            <a:r>
              <a:rPr lang="de-DE" sz="2000" b="1" dirty="0">
                <a:solidFill>
                  <a:schemeClr val="bg1"/>
                </a:solidFill>
              </a:rPr>
              <a:t>stieg Er auf den Berg, um abseits zu beten; </a:t>
            </a:r>
            <a:br>
              <a:rPr lang="de-DE" sz="2000" b="1" dirty="0">
                <a:solidFill>
                  <a:schemeClr val="bg1"/>
                </a:solidFill>
              </a:rPr>
            </a:br>
            <a:r>
              <a:rPr lang="de-DE" sz="2000" b="1" dirty="0">
                <a:solidFill>
                  <a:schemeClr val="bg1"/>
                </a:solidFill>
              </a:rPr>
              <a:t>und als es Abend geworden war, war Er dort allein.“</a:t>
            </a:r>
            <a:endParaRPr lang="en" sz="2000" b="1" dirty="0">
              <a:solidFill>
                <a:schemeClr val="bg1"/>
              </a:solidFill>
            </a:endParaRPr>
          </a:p>
        </p:txBody>
      </p:sp>
    </p:spTree>
    <p:extLst>
      <p:ext uri="{BB962C8B-B14F-4D97-AF65-F5344CB8AC3E}">
        <p14:creationId xmlns:p14="http://schemas.microsoft.com/office/powerpoint/2010/main" val="256493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172599" y="132063"/>
            <a:ext cx="5662863" cy="6232925"/>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32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a:t>
            </a:r>
            <a:r>
              <a:rPr kumimoji="0" lang="de-DE" sz="32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Und JESUS sprach zu ihnen: </a:t>
            </a:r>
            <a:br>
              <a:rPr kumimoji="0" lang="de-DE" sz="32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b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,Kommt, </a:t>
            </a:r>
            <a:b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b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folgt </a:t>
            </a: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glow rad="228600">
                    <a:schemeClr val="accent4">
                      <a:satMod val="175000"/>
                      <a:alpha val="40000"/>
                    </a:schemeClr>
                  </a:glow>
                  <a:innerShdw blurRad="177800">
                    <a:srgbClr val="0A294E"/>
                  </a:innerShdw>
                  <a:reflection blurRad="6350" stA="50000" endA="300" endPos="50000" dist="29997" dir="5400000" sy="-100000" algn="bl" rotWithShape="0"/>
                </a:effectLst>
                <a:uLnTx/>
                <a:uFillTx/>
                <a:latin typeface="Candara" panose="020E0502030303020204" pitchFamily="34" charset="0"/>
              </a:rPr>
              <a:t>Mir</a:t>
            </a: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 nach; </a:t>
            </a:r>
            <a:b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b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Ich will euch zu </a:t>
            </a:r>
            <a:r>
              <a:rPr lang="de-DE" sz="3600" b="1" dirty="0">
                <a:ln w="12700">
                  <a:solidFill>
                    <a:srgbClr val="1453A0"/>
                  </a:solidFill>
                  <a:prstDash val="solid"/>
                </a:ln>
                <a:solidFill>
                  <a:schemeClr val="accent5">
                    <a:lumMod val="40000"/>
                    <a:lumOff val="60000"/>
                  </a:schemeClr>
                </a:solidFill>
                <a:effectLst>
                  <a:glow rad="228600">
                    <a:schemeClr val="accent4">
                      <a:satMod val="175000"/>
                      <a:alpha val="40000"/>
                    </a:schemeClr>
                  </a:glow>
                  <a:innerShdw blurRad="177800">
                    <a:srgbClr val="0A294E"/>
                  </a:innerShdw>
                  <a:reflection blurRad="6350" stA="50000" endA="300" endPos="50000" dist="60007" dir="5400000" sy="-100000" algn="bl" rotWithShape="0"/>
                </a:effectLst>
                <a:latin typeface="Candara" panose="020E0502030303020204" pitchFamily="34" charset="0"/>
              </a:rPr>
              <a:t>Menschenfischern</a:t>
            </a: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 </a:t>
            </a:r>
            <a:b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br>
            <a:r>
              <a:rPr kumimoji="0" lang="de-DE"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machen!</a:t>
            </a:r>
            <a:r>
              <a:rPr kumimoji="0" lang="en-US"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 </a:t>
            </a:r>
            <a:r>
              <a:rPr kumimoji="0" lang="es-ES" sz="36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4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rPr>
              <a:t>(Mark 1:17)</a:t>
            </a:r>
            <a:endParaRPr kumimoji="0" lang="es-ES" sz="3200" b="1" i="0" u="none" strike="noStrike" kern="1200" cap="none" spc="0" normalizeH="0" baseline="0" noProof="0" dirty="0">
              <a:ln w="12700">
                <a:solidFill>
                  <a:srgbClr val="1453A0"/>
                </a:solidFill>
                <a:prstDash val="solid"/>
              </a:ln>
              <a:solidFill>
                <a:schemeClr val="accent5">
                  <a:lumMod val="40000"/>
                  <a:lumOff val="60000"/>
                </a:schemeClr>
              </a:solidFill>
              <a:effectLst>
                <a:innerShdw blurRad="177800">
                  <a:srgbClr val="0A294E"/>
                </a:innerShdw>
              </a:effectLst>
              <a:uLnTx/>
              <a:uFillTx/>
              <a:latin typeface="Candara" panose="020E0502030303020204" pitchFamily="34" charset="0"/>
            </a:endParaRPr>
          </a:p>
        </p:txBody>
      </p:sp>
      <p:sp>
        <p:nvSpPr>
          <p:cNvPr id="2" name="Rechteck 1">
            <a:extLst>
              <a:ext uri="{FF2B5EF4-FFF2-40B4-BE49-F238E27FC236}">
                <a16:creationId xmlns:a16="http://schemas.microsoft.com/office/drawing/2014/main" id="{FABC7D0A-8351-0D96-7330-6B322181A45F}"/>
              </a:ext>
            </a:extLst>
          </p:cNvPr>
          <p:cNvSpPr/>
          <p:nvPr/>
        </p:nvSpPr>
        <p:spPr>
          <a:xfrm>
            <a:off x="8184558" y="132063"/>
            <a:ext cx="3770265" cy="83099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bodyPr>
          <a:lstStyle/>
          <a:p>
            <a:pPr algn="ctr"/>
            <a:r>
              <a:rPr lang="de-DE" sz="4800" b="1" dirty="0">
                <a:ln w="9525">
                  <a:solidFill>
                    <a:schemeClr val="bg1"/>
                  </a:solidFill>
                  <a:prstDash val="solid"/>
                </a:ln>
                <a:solidFill>
                  <a:srgbClr val="3C3F32"/>
                </a:solidFill>
                <a:effectLst>
                  <a:outerShdw blurRad="12700" dist="38100" dir="2700000" algn="tl" rotWithShape="0">
                    <a:schemeClr val="accent5">
                      <a:lumMod val="60000"/>
                      <a:lumOff val="40000"/>
                    </a:schemeClr>
                  </a:outerShdw>
                </a:effectLst>
              </a:rPr>
              <a:t>MERKTEXT</a:t>
            </a:r>
            <a:endParaRPr lang="de-DE" sz="4800" b="1" cap="none" spc="0" dirty="0">
              <a:ln w="9525">
                <a:solidFill>
                  <a:schemeClr val="bg1"/>
                </a:solidFill>
                <a:prstDash val="solid"/>
              </a:ln>
              <a:solidFill>
                <a:srgbClr val="3C3F32"/>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1526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3">
            <a:extLst>
              <a:ext uri="{28A0092B-C50C-407E-A947-70E740481C1C}">
                <a14:useLocalDpi xmlns:a14="http://schemas.microsoft.com/office/drawing/2010/main"/>
              </a:ext>
            </a:extLst>
          </a:blip>
          <a:srcRect l="6090" r="6090"/>
          <a:stretch/>
        </p:blipFill>
        <p:spPr>
          <a:xfrm>
            <a:off x="9180575" y="1773279"/>
            <a:ext cx="2982169" cy="4541339"/>
          </a:xfrm>
          <a:prstGeom prst="rect">
            <a:avLst/>
          </a:prstGeom>
          <a:effectLst>
            <a:softEdge rad="317500"/>
          </a:effectLst>
        </p:spPr>
      </p:pic>
      <p:sp>
        <p:nvSpPr>
          <p:cNvPr id="3" name="CuadroTexto 2">
            <a:extLst>
              <a:ext uri="{FF2B5EF4-FFF2-40B4-BE49-F238E27FC236}">
                <a16:creationId xmlns:a16="http://schemas.microsoft.com/office/drawing/2014/main" id="{6CC1CCC5-2FCC-4BDD-3EEB-4CD77A2E7F8F}"/>
              </a:ext>
            </a:extLst>
          </p:cNvPr>
          <p:cNvSpPr txBox="1"/>
          <p:nvPr/>
        </p:nvSpPr>
        <p:spPr>
          <a:xfrm>
            <a:off x="4239794" y="-57150"/>
            <a:ext cx="7952205" cy="1446550"/>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HEILUNG UND ACHTUNG VOR DEM GESETZ</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3815335" y="2249011"/>
            <a:ext cx="5493257" cy="1323439"/>
          </a:xfrm>
          <a:prstGeom prst="rect">
            <a:avLst/>
          </a:prstGeom>
          <a:noFill/>
        </p:spPr>
        <p:txBody>
          <a:bodyPr wrap="square" rtlCol="0">
            <a:spAutoFit/>
          </a:bodyPr>
          <a:lstStyle/>
          <a:p>
            <a:pPr algn="ctr">
              <a:spcBef>
                <a:spcPts val="600"/>
              </a:spcBef>
            </a:pPr>
            <a:r>
              <a:rPr lang="de-DE" sz="2000" b="1" dirty="0"/>
              <a:t>Der Aussätzige, der aufgrund seiner Krankheit </a:t>
            </a:r>
            <a:br>
              <a:rPr lang="de-DE" sz="2000" b="1" dirty="0"/>
            </a:br>
            <a:r>
              <a:rPr lang="de-DE" sz="2000" b="1" dirty="0"/>
              <a:t>von jeglichem menschlichen Kontakt ausgeschlossen war, kniete vor Jesus nieder </a:t>
            </a:r>
            <a:br>
              <a:rPr lang="de-DE" sz="2000" b="1" dirty="0"/>
            </a:br>
            <a:r>
              <a:rPr lang="de-DE" sz="2000" b="1" dirty="0"/>
              <a:t>und bat um Heilung (3. Mo. 13:45; Mk. 1:40</a:t>
            </a:r>
            <a:r>
              <a:rPr lang="en" sz="2000" b="1" dirty="0"/>
              <a:t>).</a:t>
            </a:r>
          </a:p>
        </p:txBody>
      </p:sp>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8160" y="1052800"/>
            <a:ext cx="3705191" cy="5642378"/>
          </a:xfrm>
          <a:prstGeom prst="rect">
            <a:avLst/>
          </a:prstGeom>
          <a:effectLst>
            <a:softEdge rad="317500"/>
          </a:effectLst>
        </p:spPr>
      </p:pic>
      <p:sp>
        <p:nvSpPr>
          <p:cNvPr id="7" name="CuadroTexto 6">
            <a:extLst>
              <a:ext uri="{FF2B5EF4-FFF2-40B4-BE49-F238E27FC236}">
                <a16:creationId xmlns:a16="http://schemas.microsoft.com/office/drawing/2014/main" id="{6DFAFD10-DC67-0E53-7360-F03FA11F5EE5}"/>
              </a:ext>
            </a:extLst>
          </p:cNvPr>
          <p:cNvSpPr txBox="1"/>
          <p:nvPr/>
        </p:nvSpPr>
        <p:spPr>
          <a:xfrm>
            <a:off x="350410" y="5722148"/>
            <a:ext cx="11603430" cy="1107996"/>
          </a:xfrm>
          <a:prstGeom prst="rect">
            <a:avLst/>
          </a:prstGeom>
          <a:noFill/>
        </p:spPr>
        <p:txBody>
          <a:bodyPr wrap="square">
            <a:spAutoFit/>
          </a:bodyPr>
          <a:lstStyle/>
          <a:p>
            <a:pPr algn="ctr">
              <a:spcBef>
                <a:spcPts val="600"/>
              </a:spcBef>
            </a:pPr>
            <a:r>
              <a:rPr lang="de-DE" sz="2200" b="1" dirty="0"/>
              <a:t>Wenn wir mit unseren Sünden und unserem Unrein-Sein zu JESUS kommen, </a:t>
            </a:r>
            <a:br>
              <a:rPr lang="de-DE" sz="2200" b="1" dirty="0"/>
            </a:br>
            <a:r>
              <a:rPr lang="de-DE" sz="2200" b="1" dirty="0"/>
              <a:t>wird Er sich nicht von uns entfernen. </a:t>
            </a:r>
            <a:br>
              <a:rPr lang="de-DE" sz="2200" b="1" dirty="0"/>
            </a:br>
            <a:r>
              <a:rPr lang="de-DE" sz="2200" b="1" dirty="0"/>
              <a:t>Er wird uns Vergebung und Heilung schenken und uns rein machen wie ER selbst rein ist!</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3943351" y="3469704"/>
            <a:ext cx="5493257" cy="2323713"/>
          </a:xfrm>
          <a:prstGeom prst="rect">
            <a:avLst/>
          </a:prstGeom>
          <a:noFill/>
        </p:spPr>
        <p:txBody>
          <a:bodyPr wrap="square">
            <a:spAutoFit/>
          </a:bodyPr>
          <a:lstStyle/>
          <a:p>
            <a:pPr algn="ctr">
              <a:spcBef>
                <a:spcPts val="600"/>
              </a:spcBef>
            </a:pPr>
            <a:r>
              <a:rPr lang="de-DE" sz="2000" b="1" dirty="0"/>
              <a:t>Vor den Augen der Menge tut JESUS etwas, </a:t>
            </a:r>
            <a:br>
              <a:rPr lang="de-DE" sz="2000" b="1" dirty="0"/>
            </a:br>
            <a:r>
              <a:rPr lang="de-DE" sz="2000" b="1" dirty="0"/>
              <a:t>das gegen das Gesetz verstößt: </a:t>
            </a:r>
            <a:br>
              <a:rPr lang="de-DE" sz="2000" b="1" dirty="0"/>
            </a:br>
            <a:r>
              <a:rPr lang="de-DE" sz="2000" b="1" dirty="0"/>
              <a:t>Er berührt den Aussätzigen </a:t>
            </a:r>
            <a:br>
              <a:rPr lang="de-DE" sz="2000" b="1" dirty="0"/>
            </a:br>
            <a:r>
              <a:rPr lang="de-DE" sz="2000" b="1" dirty="0"/>
              <a:t>und wird dadurch unrein. </a:t>
            </a:r>
          </a:p>
          <a:p>
            <a:pPr algn="ctr">
              <a:spcBef>
                <a:spcPts val="600"/>
              </a:spcBef>
            </a:pPr>
            <a:r>
              <a:rPr lang="de-DE" sz="2000" b="1" dirty="0"/>
              <a:t>Aber anstatt dass die Unreinheit des Aussätzigen auf Ihn übergreift, </a:t>
            </a:r>
            <a:br>
              <a:rPr lang="de-DE" sz="2000" b="1" dirty="0"/>
            </a:br>
            <a:r>
              <a:rPr lang="de-DE" sz="2000" b="1" dirty="0"/>
              <a:t>wird der Aussätzige von Jesus geheilt.</a:t>
            </a:r>
            <a:endParaRPr lang="en" sz="2000" b="1" dirty="0"/>
          </a:p>
        </p:txBody>
      </p:sp>
      <p:grpSp>
        <p:nvGrpSpPr>
          <p:cNvPr id="4" name="Gruppieren 3">
            <a:extLst>
              <a:ext uri="{FF2B5EF4-FFF2-40B4-BE49-F238E27FC236}">
                <a16:creationId xmlns:a16="http://schemas.microsoft.com/office/drawing/2014/main" id="{4FA62C91-76F1-7B9F-263E-4E8CE3088B14}"/>
              </a:ext>
            </a:extLst>
          </p:cNvPr>
          <p:cNvGrpSpPr/>
          <p:nvPr/>
        </p:nvGrpSpPr>
        <p:grpSpPr>
          <a:xfrm>
            <a:off x="128919" y="162823"/>
            <a:ext cx="4302404" cy="750677"/>
            <a:chOff x="128919" y="162823"/>
            <a:chExt cx="3886674" cy="750677"/>
          </a:xfrm>
        </p:grpSpPr>
        <p:sp>
          <p:nvSpPr>
            <p:cNvPr id="9" name="Rechteck 8">
              <a:extLst>
                <a:ext uri="{FF2B5EF4-FFF2-40B4-BE49-F238E27FC236}">
                  <a16:creationId xmlns:a16="http://schemas.microsoft.com/office/drawing/2014/main" id="{463F6AF5-FD6A-AA31-81A5-6DD9FE86B4F0}"/>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7A65704C-4FA4-C833-5026-57CAC72FD987}"/>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Do, 11. Juli – </a:t>
              </a:r>
            </a:p>
            <a:p>
              <a:pPr marL="0" lvl="1">
                <a:spcBef>
                  <a:spcPts val="600"/>
                </a:spcBef>
              </a:pPr>
              <a:r>
                <a:rPr lang="de-DE" b="1" dirty="0"/>
                <a:t>Kannst du ein Geheimnis wahren?</a:t>
              </a:r>
              <a:endParaRPr lang="en" sz="1800" b="1" dirty="0"/>
            </a:p>
          </p:txBody>
        </p:sp>
      </p:grpSp>
      <p:sp>
        <p:nvSpPr>
          <p:cNvPr id="5" name="CuadroTexto 4">
            <a:extLst>
              <a:ext uri="{FF2B5EF4-FFF2-40B4-BE49-F238E27FC236}">
                <a16:creationId xmlns:a16="http://schemas.microsoft.com/office/drawing/2014/main" id="{5597EA6D-9AC5-2835-324E-CCEF3A2715E3}"/>
              </a:ext>
            </a:extLst>
          </p:cNvPr>
          <p:cNvSpPr txBox="1"/>
          <p:nvPr/>
        </p:nvSpPr>
        <p:spPr>
          <a:xfrm>
            <a:off x="2286000" y="1212144"/>
            <a:ext cx="9997440" cy="1015663"/>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C00000"/>
                </a:solidFill>
                <a:latin typeface="Candara" panose="020E0502030303020204" pitchFamily="34" charset="0"/>
              </a:rPr>
              <a:t>“</a:t>
            </a:r>
            <a:r>
              <a:rPr lang="de-DE" sz="2000" b="1" dirty="0">
                <a:solidFill>
                  <a:srgbClr val="C00000"/>
                </a:solidFill>
                <a:latin typeface="Candara" panose="020E0502030303020204" pitchFamily="34" charset="0"/>
              </a:rPr>
              <a:t>»Hüte dich, jemandem etwas davon zu sagen! Gehe vielmehr hin, zeige dich dem Priester und bringe für deine Reinigung das Opfer dar, das Mose </a:t>
            </a:r>
            <a:br>
              <a:rPr lang="de-DE" sz="2000" b="1" dirty="0">
                <a:solidFill>
                  <a:srgbClr val="C00000"/>
                </a:solidFill>
                <a:latin typeface="Candara" panose="020E0502030303020204" pitchFamily="34" charset="0"/>
              </a:rPr>
            </a:br>
            <a:r>
              <a:rPr lang="de-DE" sz="2000" b="1" dirty="0">
                <a:solidFill>
                  <a:srgbClr val="C00000"/>
                </a:solidFill>
                <a:latin typeface="Candara" panose="020E0502030303020204" pitchFamily="34" charset="0"/>
              </a:rPr>
              <a:t>(3.Mo 13,49; 14,10) geboten hat, zum Zeugnis für sie!«</a:t>
            </a:r>
            <a:r>
              <a:rPr lang="en-US" sz="2000" b="1" dirty="0">
                <a:solidFill>
                  <a:srgbClr val="C00000"/>
                </a:solidFill>
                <a:latin typeface="Candara" panose="020E0502030303020204" pitchFamily="34" charset="0"/>
              </a:rPr>
              <a:t>.</a:t>
            </a:r>
            <a:r>
              <a:rPr lang="en" sz="2000" b="1" dirty="0">
                <a:solidFill>
                  <a:srgbClr val="C00000"/>
                </a:solidFill>
                <a:latin typeface="Candara" panose="020E0502030303020204" pitchFamily="34" charset="0"/>
              </a:rPr>
              <a:t>” </a:t>
            </a:r>
            <a:r>
              <a:rPr lang="en" b="1" dirty="0">
                <a:solidFill>
                  <a:srgbClr val="C00000"/>
                </a:solidFill>
                <a:latin typeface="Candara" panose="020E0502030303020204" pitchFamily="34" charset="0"/>
              </a:rPr>
              <a:t>(Mark 1:44)</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1"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5597EA6D-9AC5-2835-324E-CCEF3A2715E3}"/>
              </a:ext>
            </a:extLst>
          </p:cNvPr>
          <p:cNvSpPr txBox="1"/>
          <p:nvPr/>
        </p:nvSpPr>
        <p:spPr>
          <a:xfrm>
            <a:off x="-107222" y="1115208"/>
            <a:ext cx="12231489" cy="1015663"/>
          </a:xfrm>
          <a:prstGeom prst="rect">
            <a:avLst/>
          </a:prstGeom>
          <a:noFill/>
        </p:spPr>
        <p:txBody>
          <a:bodyPr wrap="square">
            <a:spAutoFit/>
            <a:scene3d>
              <a:camera prst="orthographicFront"/>
              <a:lightRig rig="threePt" dir="t"/>
            </a:scene3d>
            <a:sp3d extrusionH="57150">
              <a:bevelT w="38100" h="38100"/>
            </a:sp3d>
          </a:bodyPr>
          <a:lstStyle/>
          <a:p>
            <a:pPr algn="ctr"/>
            <a:r>
              <a:rPr lang="en" sz="2000" b="1" dirty="0">
                <a:solidFill>
                  <a:srgbClr val="C00000"/>
                </a:solidFill>
                <a:latin typeface="Candara" panose="020E0502030303020204" pitchFamily="34" charset="0"/>
              </a:rPr>
              <a:t>“</a:t>
            </a:r>
            <a:r>
              <a:rPr lang="de-DE" sz="2000" b="1" dirty="0">
                <a:solidFill>
                  <a:srgbClr val="C00000"/>
                </a:solidFill>
                <a:latin typeface="Candara" panose="020E0502030303020204" pitchFamily="34" charset="0"/>
              </a:rPr>
              <a:t>»Hüte dich, jemandem etwas davon zu sagen! Gehe vielmehr hin, zeige dich dem Priester </a:t>
            </a:r>
            <a:br>
              <a:rPr lang="de-DE" sz="2000" b="1" dirty="0">
                <a:solidFill>
                  <a:srgbClr val="C00000"/>
                </a:solidFill>
                <a:latin typeface="Candara" panose="020E0502030303020204" pitchFamily="34" charset="0"/>
              </a:rPr>
            </a:br>
            <a:r>
              <a:rPr lang="de-DE" sz="2000" b="1" dirty="0">
                <a:solidFill>
                  <a:srgbClr val="C00000"/>
                </a:solidFill>
                <a:latin typeface="Candara" panose="020E0502030303020204" pitchFamily="34" charset="0"/>
              </a:rPr>
              <a:t>und bringe für deine Reinigung das Opfer dar, das Mose (3.Mose 13,49; 14,10) geboten hat, </a:t>
            </a:r>
            <a:br>
              <a:rPr lang="de-DE" sz="2000" b="1" dirty="0">
                <a:solidFill>
                  <a:srgbClr val="C00000"/>
                </a:solidFill>
                <a:latin typeface="Candara" panose="020E0502030303020204" pitchFamily="34" charset="0"/>
              </a:rPr>
            </a:br>
            <a:r>
              <a:rPr lang="de-DE" sz="2000" b="1" dirty="0">
                <a:solidFill>
                  <a:srgbClr val="C00000"/>
                </a:solidFill>
                <a:latin typeface="Candara" panose="020E0502030303020204" pitchFamily="34" charset="0"/>
              </a:rPr>
              <a:t>zum Zeugnis für sie!«</a:t>
            </a:r>
            <a:r>
              <a:rPr lang="en-US" sz="2000" b="1" dirty="0">
                <a:solidFill>
                  <a:srgbClr val="C00000"/>
                </a:solidFill>
                <a:latin typeface="Candara" panose="020E0502030303020204" pitchFamily="34" charset="0"/>
              </a:rPr>
              <a:t>.</a:t>
            </a:r>
            <a:r>
              <a:rPr lang="en" sz="2000" b="1" dirty="0">
                <a:solidFill>
                  <a:srgbClr val="C00000"/>
                </a:solidFill>
                <a:latin typeface="Candara" panose="020E0502030303020204" pitchFamily="34" charset="0"/>
              </a:rPr>
              <a:t>” </a:t>
            </a:r>
            <a:r>
              <a:rPr lang="en" b="1" dirty="0">
                <a:solidFill>
                  <a:srgbClr val="C00000"/>
                </a:solidFill>
                <a:latin typeface="Candara" panose="020E0502030303020204" pitchFamily="34" charset="0"/>
              </a:rPr>
              <a:t>(Mark 1:44)</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3560019297"/>
              </p:ext>
            </p:extLst>
          </p:nvPr>
        </p:nvGraphicFramePr>
        <p:xfrm>
          <a:off x="57151" y="2163242"/>
          <a:ext cx="8965825" cy="4580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9144000" y="1945733"/>
            <a:ext cx="2838450" cy="4797968"/>
          </a:xfrm>
          <a:prstGeom prst="rect">
            <a:avLst/>
          </a:prstGeom>
          <a:ln w="127000" cap="sq">
            <a:solidFill>
              <a:schemeClr val="accent1">
                <a:lumMod val="50000"/>
              </a:schemeClr>
            </a:solidFill>
            <a:miter lim="800000"/>
          </a:ln>
          <a:effectLst>
            <a:outerShdw blurRad="57150" dist="50800" dir="2700000" algn="tl" rotWithShape="0">
              <a:srgbClr val="000000">
                <a:alpha val="40000"/>
              </a:srgbClr>
            </a:outerShdw>
          </a:effectLst>
        </p:spPr>
      </p:pic>
      <p:grpSp>
        <p:nvGrpSpPr>
          <p:cNvPr id="4" name="Gruppieren 3">
            <a:extLst>
              <a:ext uri="{FF2B5EF4-FFF2-40B4-BE49-F238E27FC236}">
                <a16:creationId xmlns:a16="http://schemas.microsoft.com/office/drawing/2014/main" id="{4FA62C91-76F1-7B9F-263E-4E8CE3088B14}"/>
              </a:ext>
            </a:extLst>
          </p:cNvPr>
          <p:cNvGrpSpPr/>
          <p:nvPr/>
        </p:nvGrpSpPr>
        <p:grpSpPr>
          <a:xfrm>
            <a:off x="128919" y="162823"/>
            <a:ext cx="4302404" cy="750677"/>
            <a:chOff x="128919" y="162823"/>
            <a:chExt cx="3886674" cy="750677"/>
          </a:xfrm>
        </p:grpSpPr>
        <p:sp>
          <p:nvSpPr>
            <p:cNvPr id="9" name="Rechteck 8">
              <a:extLst>
                <a:ext uri="{FF2B5EF4-FFF2-40B4-BE49-F238E27FC236}">
                  <a16:creationId xmlns:a16="http://schemas.microsoft.com/office/drawing/2014/main" id="{463F6AF5-FD6A-AA31-81A5-6DD9FE86B4F0}"/>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7A65704C-4FA4-C833-5026-57CAC72FD987}"/>
                </a:ext>
              </a:extLst>
            </p:cNvPr>
            <p:cNvSpPr txBox="1"/>
            <p:nvPr/>
          </p:nvSpPr>
          <p:spPr>
            <a:xfrm>
              <a:off x="227604" y="162823"/>
              <a:ext cx="3787989" cy="723275"/>
            </a:xfrm>
            <a:prstGeom prst="rect">
              <a:avLst/>
            </a:prstGeom>
            <a:noFill/>
          </p:spPr>
          <p:txBody>
            <a:bodyPr wrap="square">
              <a:spAutoFit/>
            </a:bodyPr>
            <a:lstStyle/>
            <a:p>
              <a:pPr marL="0" lvl="1">
                <a:spcBef>
                  <a:spcPts val="600"/>
                </a:spcBef>
              </a:pPr>
              <a:r>
                <a:rPr lang="de-DE" b="1" dirty="0"/>
                <a:t>Do, 11. Juli – </a:t>
              </a:r>
            </a:p>
            <a:p>
              <a:pPr marL="0" lvl="1">
                <a:spcBef>
                  <a:spcPts val="600"/>
                </a:spcBef>
              </a:pPr>
              <a:r>
                <a:rPr lang="de-DE" b="1" dirty="0"/>
                <a:t>Kannst du ein Geheimnis wahren?</a:t>
              </a:r>
              <a:endParaRPr lang="en" sz="1800" b="1" dirty="0"/>
            </a:p>
          </p:txBody>
        </p:sp>
      </p:grpSp>
      <p:sp>
        <p:nvSpPr>
          <p:cNvPr id="14" name="CuadroTexto 2">
            <a:extLst>
              <a:ext uri="{FF2B5EF4-FFF2-40B4-BE49-F238E27FC236}">
                <a16:creationId xmlns:a16="http://schemas.microsoft.com/office/drawing/2014/main" id="{FEA77BF8-377B-075C-0513-4DD37D15530F}"/>
              </a:ext>
            </a:extLst>
          </p:cNvPr>
          <p:cNvSpPr txBox="1"/>
          <p:nvPr/>
        </p:nvSpPr>
        <p:spPr>
          <a:xfrm>
            <a:off x="4239794" y="-175681"/>
            <a:ext cx="7952205" cy="1446550"/>
          </a:xfrm>
          <a:prstGeom prst="rect">
            <a:avLst/>
          </a:prstGeom>
          <a:noFill/>
        </p:spPr>
        <p:txBody>
          <a:bodyPr wrap="square">
            <a:spAutoFit/>
          </a:bodyPr>
          <a:lstStyle/>
          <a:p>
            <a:pPr algn="ctr"/>
            <a:r>
              <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HEILUNG UND ACHTUNG VOR DEM GESETZ</a:t>
            </a:r>
          </a:p>
        </p:txBody>
      </p:sp>
    </p:spTree>
    <p:extLst>
      <p:ext uri="{BB962C8B-B14F-4D97-AF65-F5344CB8AC3E}">
        <p14:creationId xmlns:p14="http://schemas.microsoft.com/office/powerpoint/2010/main" val="34705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7"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8"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9" dur="500"/>
                                        <p:tgtEl>
                                          <p:spTgt spid="2">
                                            <p:graphicEl>
                                              <a:dgm id="{FE9F0718-86AD-4144-94E0-888551AD0C6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20" dur="500"/>
                                        <p:tgtEl>
                                          <p:spTgt spid="2">
                                            <p:graphicEl>
                                              <a:dgm id="{B4EB38D3-D434-42DD-A2E1-C57F19950AAD}"/>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23" dur="500"/>
                                        <p:tgtEl>
                                          <p:spTgt spid="2">
                                            <p:graphicEl>
                                              <a:dgm id="{3C0011EA-7A4C-4BF2-BF98-C9AE9B8378DB}"/>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28" dur="500"/>
                                        <p:tgtEl>
                                          <p:spTgt spid="2">
                                            <p:graphicEl>
                                              <a:dgm id="{A1CE3E22-5047-4ABA-84B2-009AC3F5FE6E}"/>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31" dur="500"/>
                                        <p:tgtEl>
                                          <p:spTgt spid="2">
                                            <p:graphicEl>
                                              <a:dgm id="{00175583-3F81-48EA-8A88-0AD11337755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36" dur="500"/>
                                        <p:tgtEl>
                                          <p:spTgt spid="2">
                                            <p:graphicEl>
                                              <a:dgm id="{AAB14C4E-EB3F-4B63-A3E5-8C7FEFE744DE}"/>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39" dur="500"/>
                                        <p:tgtEl>
                                          <p:spTgt spid="2">
                                            <p:graphicEl>
                                              <a:dgm id="{818DD2AE-9A1C-483E-A733-B2B033A2446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44" dur="500"/>
                                        <p:tgtEl>
                                          <p:spTgt spid="2">
                                            <p:graphicEl>
                                              <a:dgm id="{8EC96310-F468-49E7-87A0-EE785DBACD38}"/>
                                            </p:graphic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47" dur="500"/>
                                        <p:tgtEl>
                                          <p:spTgt spid="2">
                                            <p:graphicEl>
                                              <a:dgm id="{15DA4E20-7669-4312-A511-02D49C6300C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52" dur="500"/>
                                        <p:tgtEl>
                                          <p:spTgt spid="2">
                                            <p:graphicEl>
                                              <a:dgm id="{FD8E8B9F-AFB5-45E2-BE81-E69F72320E45}"/>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55" dur="500"/>
                                        <p:tgtEl>
                                          <p:spTgt spid="2">
                                            <p:graphicEl>
                                              <a:dgm id="{56B951E8-A7F9-4B70-9A57-099C2A28B37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60" dur="500"/>
                                        <p:tgtEl>
                                          <p:spTgt spid="2">
                                            <p:graphicEl>
                                              <a:dgm id="{8F056144-A1FB-4626-BA89-593032624CAB}"/>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63"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733234" y="382012"/>
            <a:ext cx="10725531" cy="6632585"/>
          </a:xfrm>
          <a:prstGeom prst="rect">
            <a:avLst/>
          </a:prstGeom>
          <a:noFill/>
        </p:spPr>
        <p:txBody>
          <a:bodyPr wrap="square">
            <a:spAutoFit/>
          </a:bodyPr>
          <a:lstStyle/>
          <a:p>
            <a:pPr algn="ctr">
              <a:spcBef>
                <a:spcPts val="600"/>
              </a:spcBef>
            </a:pPr>
            <a:r>
              <a:rPr lang="en" sz="3000" b="1" dirty="0">
                <a:latin typeface="Constantia" panose="02030602050306030303" pitchFamily="18" charset="0"/>
              </a:rPr>
              <a:t>“</a:t>
            </a:r>
            <a:r>
              <a:rPr lang="de-DE" sz="3000" b="1" dirty="0">
                <a:latin typeface="Constantia" panose="02030602050306030303" pitchFamily="18" charset="0"/>
              </a:rPr>
              <a:t>Das Leben des Heilandes auf Erden war nicht einfach. Aber er wurde nie müde, für die Rettung verlorener Menschen zu wirken. Er lebte ein selbstloses Leben von seiner Geburt an bis zu Seinem Tod.</a:t>
            </a:r>
            <a:r>
              <a:rPr lang="en-US" sz="3000" b="1" dirty="0">
                <a:latin typeface="Constantia" panose="02030602050306030303" pitchFamily="18" charset="0"/>
              </a:rPr>
              <a:t> </a:t>
            </a:r>
            <a:r>
              <a:rPr lang="de-DE" sz="3000" b="1" dirty="0">
                <a:latin typeface="Constantia" panose="02030602050306030303" pitchFamily="18" charset="0"/>
              </a:rPr>
              <a:t>Er hat nicht versucht, sich von harter Arbeit und anstrengenden Reisen </a:t>
            </a:r>
            <a:br>
              <a:rPr lang="de-DE" sz="3000" b="1" dirty="0">
                <a:latin typeface="Constantia" panose="02030602050306030303" pitchFamily="18" charset="0"/>
              </a:rPr>
            </a:br>
            <a:r>
              <a:rPr lang="de-DE" sz="3000" b="1" dirty="0">
                <a:latin typeface="Constantia" panose="02030602050306030303" pitchFamily="18" charset="0"/>
              </a:rPr>
              <a:t>zu befreien. Er sagte, dass der Menschensohn "nicht gekommen ist, um sich bedienen zu lassen, sondern um </a:t>
            </a:r>
            <a:br>
              <a:rPr lang="de-DE" sz="3000" b="1" dirty="0">
                <a:latin typeface="Constantia" panose="02030602050306030303" pitchFamily="18" charset="0"/>
              </a:rPr>
            </a:br>
            <a:r>
              <a:rPr lang="de-DE" sz="3000" b="1" dirty="0">
                <a:latin typeface="Constantia" panose="02030602050306030303" pitchFamily="18" charset="0"/>
              </a:rPr>
              <a:t>zu dienen und Sein Leben hinzugeben, um viele Menschen zu erlösen</a:t>
            </a:r>
            <a:r>
              <a:rPr lang="en-US" sz="3000" b="1" dirty="0">
                <a:latin typeface="Constantia" panose="02030602050306030303" pitchFamily="18" charset="0"/>
              </a:rPr>
              <a:t>.” Matthew 20:28. </a:t>
            </a:r>
          </a:p>
          <a:p>
            <a:pPr algn="ctr">
              <a:spcBef>
                <a:spcPts val="600"/>
              </a:spcBef>
            </a:pPr>
            <a:r>
              <a:rPr lang="de-DE" sz="3000" b="1" dirty="0">
                <a:latin typeface="Constantia" panose="02030602050306030303" pitchFamily="18" charset="0"/>
              </a:rPr>
              <a:t>Dies war das eine große Ziel Seines Lebens. </a:t>
            </a:r>
            <a:br>
              <a:rPr lang="de-DE" sz="3000" b="1" dirty="0">
                <a:latin typeface="Constantia" panose="02030602050306030303" pitchFamily="18" charset="0"/>
              </a:rPr>
            </a:br>
            <a:r>
              <a:rPr lang="de-DE" sz="3000" b="1" dirty="0">
                <a:latin typeface="Constantia" panose="02030602050306030303" pitchFamily="18" charset="0"/>
              </a:rPr>
              <a:t>Alles andere war dem untergeordnet.</a:t>
            </a:r>
            <a:r>
              <a:rPr lang="en-US" sz="3000" b="1" dirty="0">
                <a:latin typeface="Constantia" panose="02030602050306030303" pitchFamily="18" charset="0"/>
              </a:rPr>
              <a:t> </a:t>
            </a:r>
            <a:r>
              <a:rPr lang="de-DE" sz="3000" b="1" dirty="0">
                <a:latin typeface="Constantia" panose="02030602050306030303" pitchFamily="18" charset="0"/>
              </a:rPr>
              <a:t>Den Willen Gottes zu tun und Sein Werk zu vollenden, war für Ihn wie Essen </a:t>
            </a:r>
            <a:br>
              <a:rPr lang="de-DE" sz="3000" b="1" dirty="0">
                <a:latin typeface="Constantia" panose="02030602050306030303" pitchFamily="18" charset="0"/>
              </a:rPr>
            </a:br>
            <a:r>
              <a:rPr lang="de-DE" sz="3000" b="1" dirty="0">
                <a:latin typeface="Constantia" panose="02030602050306030303" pitchFamily="18" charset="0"/>
              </a:rPr>
              <a:t>und Trinken. </a:t>
            </a:r>
            <a:r>
              <a:rPr lang="en-US" sz="3000" b="1" dirty="0">
                <a:latin typeface="Constantia" panose="02030602050306030303" pitchFamily="18" charset="0"/>
              </a:rPr>
              <a:t>In all </a:t>
            </a:r>
            <a:r>
              <a:rPr lang="en-US" sz="3000" b="1" dirty="0" err="1">
                <a:latin typeface="Constantia" panose="02030602050306030303" pitchFamily="18" charset="0"/>
              </a:rPr>
              <a:t>Seinem</a:t>
            </a:r>
            <a:r>
              <a:rPr lang="en-US" sz="3000" b="1" dirty="0">
                <a:latin typeface="Constantia" panose="02030602050306030303" pitchFamily="18" charset="0"/>
              </a:rPr>
              <a:t> </a:t>
            </a:r>
            <a:r>
              <a:rPr lang="en-US" sz="3000" b="1" dirty="0" err="1">
                <a:latin typeface="Constantia" panose="02030602050306030303" pitchFamily="18" charset="0"/>
              </a:rPr>
              <a:t>Wirken</a:t>
            </a:r>
            <a:r>
              <a:rPr lang="en-US" sz="3000" b="1" dirty="0">
                <a:latin typeface="Constantia" panose="02030602050306030303" pitchFamily="18" charset="0"/>
              </a:rPr>
              <a:t> gab es </a:t>
            </a:r>
            <a:r>
              <a:rPr lang="en-US" sz="3000" b="1" dirty="0" err="1">
                <a:latin typeface="Constantia" panose="02030602050306030303" pitchFamily="18" charset="0"/>
              </a:rPr>
              <a:t>keinen</a:t>
            </a:r>
            <a:r>
              <a:rPr lang="en-US" sz="3000" b="1" dirty="0">
                <a:latin typeface="Constantia" panose="02030602050306030303" pitchFamily="18" charset="0"/>
              </a:rPr>
              <a:t> </a:t>
            </a:r>
            <a:r>
              <a:rPr lang="en-US" sz="3000" b="1" dirty="0" err="1">
                <a:latin typeface="Constantia" panose="02030602050306030303" pitchFamily="18" charset="0"/>
              </a:rPr>
              <a:t>einzigen</a:t>
            </a:r>
            <a:r>
              <a:rPr lang="en-US" sz="3000" b="1" dirty="0">
                <a:latin typeface="Constantia" panose="02030602050306030303" pitchFamily="18" charset="0"/>
              </a:rPr>
              <a:t> </a:t>
            </a:r>
            <a:r>
              <a:rPr lang="en-US" sz="3000" b="1" dirty="0" err="1">
                <a:latin typeface="Constantia" panose="02030602050306030303" pitchFamily="18" charset="0"/>
              </a:rPr>
              <a:t>eigennützigen</a:t>
            </a:r>
            <a:r>
              <a:rPr lang="en-US" sz="3000" b="1" dirty="0">
                <a:latin typeface="Constantia" panose="02030602050306030303" pitchFamily="18" charset="0"/>
              </a:rPr>
              <a:t> Gedanken</a:t>
            </a:r>
            <a:r>
              <a:rPr lang="en" sz="3000" b="1" dirty="0">
                <a:latin typeface="Constantia" panose="02030602050306030303" pitchFamily="18" charset="0"/>
              </a:rPr>
              <a:t>."</a:t>
            </a:r>
          </a:p>
        </p:txBody>
      </p:sp>
      <p:sp>
        <p:nvSpPr>
          <p:cNvPr id="2" name="CuadroTexto 3">
            <a:extLst>
              <a:ext uri="{FF2B5EF4-FFF2-40B4-BE49-F238E27FC236}">
                <a16:creationId xmlns:a16="http://schemas.microsoft.com/office/drawing/2014/main" id="{AB639097-CDF3-E589-704C-E340C526CCBA}"/>
              </a:ext>
            </a:extLst>
          </p:cNvPr>
          <p:cNvSpPr txBox="1"/>
          <p:nvPr/>
        </p:nvSpPr>
        <p:spPr>
          <a:xfrm rot="5400000">
            <a:off x="8440208" y="3177088"/>
            <a:ext cx="6692731" cy="338554"/>
          </a:xfrm>
          <a:prstGeom prst="rect">
            <a:avLst/>
          </a:prstGeom>
          <a:noFill/>
        </p:spPr>
        <p:txBody>
          <a:bodyPr wrap="none" rtlCol="0">
            <a:spAutoFit/>
          </a:bodyPr>
          <a:lstStyle/>
          <a:p>
            <a:pPr algn="r"/>
            <a:r>
              <a:rPr lang="en" sz="1600" b="1" dirty="0"/>
              <a:t>E. G. White, Steps to Christ,  (</a:t>
            </a:r>
            <a:r>
              <a:rPr lang="en-US" sz="1600" b="1" dirty="0" err="1"/>
              <a:t>Schritte</a:t>
            </a:r>
            <a:r>
              <a:rPr lang="en-US" sz="1600" b="1" dirty="0"/>
              <a:t> </a:t>
            </a:r>
            <a:r>
              <a:rPr lang="en-US" sz="1600" b="1" dirty="0" err="1"/>
              <a:t>zu</a:t>
            </a:r>
            <a:r>
              <a:rPr lang="en-US" sz="1600" b="1" dirty="0"/>
              <a:t> CHRISTUS)</a:t>
            </a:r>
            <a:r>
              <a:rPr lang="en" sz="1600" b="1" dirty="0"/>
              <a:t>, S. 77, (engl. Ausg.)</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82E60F8-E6A2-3EF4-6133-6ECEE6A9592D}"/>
              </a:ext>
            </a:extLst>
          </p:cNvPr>
          <p:cNvSpPr txBox="1"/>
          <p:nvPr/>
        </p:nvSpPr>
        <p:spPr>
          <a:xfrm>
            <a:off x="271136" y="0"/>
            <a:ext cx="8059287" cy="1200329"/>
          </a:xfrm>
          <a:prstGeom prst="rect">
            <a:avLst/>
          </a:prstGeom>
          <a:noFill/>
        </p:spPr>
        <p:txBody>
          <a:bodyPr wrap="square" rtlCol="0">
            <a:spAutoFit/>
          </a:bodyPr>
          <a:lstStyle/>
          <a:p>
            <a:pPr>
              <a:spcBef>
                <a:spcPts val="600"/>
              </a:spcBef>
            </a:pPr>
            <a:r>
              <a:rPr lang="de-DE" sz="2400" b="1" dirty="0"/>
              <a:t>Wie würde ein Tag im Leben JESU aussehen? </a:t>
            </a:r>
            <a:br>
              <a:rPr lang="de-DE" sz="2400" b="1" dirty="0"/>
            </a:br>
            <a:r>
              <a:rPr lang="de-DE" sz="2400" b="1" dirty="0"/>
              <a:t>Was wäre, wenn wir Ihn eine ganze Woche lang </a:t>
            </a:r>
            <a:br>
              <a:rPr lang="de-DE" sz="2400" b="1" dirty="0"/>
            </a:br>
            <a:r>
              <a:rPr lang="de-DE" sz="2400" b="1" dirty="0"/>
              <a:t>begleiten könnten?</a:t>
            </a:r>
            <a:endParaRPr lang="en" sz="2400" b="1" dirty="0"/>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955356"/>
            <a:ext cx="4361824" cy="5726684"/>
          </a:xfrm>
          <a:prstGeom prst="rect">
            <a:avLst/>
          </a:prstGeom>
          <a:effectLst>
            <a:softEdge rad="317500"/>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1589" y="-293955"/>
            <a:ext cx="4234461" cy="5348793"/>
          </a:xfrm>
          <a:prstGeom prst="rect">
            <a:avLst/>
          </a:prstGeom>
          <a:effectLst>
            <a:softEdge rad="317500"/>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4694516" y="3178421"/>
            <a:ext cx="6774077" cy="3247043"/>
          </a:xfrm>
          <a:prstGeom prst="rect">
            <a:avLst/>
          </a:prstGeom>
          <a:noFill/>
        </p:spPr>
        <p:txBody>
          <a:bodyPr wrap="square">
            <a:spAutoFit/>
          </a:bodyPr>
          <a:lstStyle/>
          <a:p>
            <a:pPr>
              <a:spcBef>
                <a:spcPts val="600"/>
              </a:spcBef>
            </a:pPr>
            <a:r>
              <a:rPr lang="de-DE" sz="2000" b="1" dirty="0"/>
              <a:t>Wir werden JESUS </a:t>
            </a:r>
            <a:br>
              <a:rPr lang="de-DE" sz="2000" b="1" dirty="0"/>
            </a:br>
            <a:r>
              <a:rPr lang="de-DE" sz="2000" b="1" dirty="0"/>
              <a:t>dabei begleiten, </a:t>
            </a:r>
            <a:br>
              <a:rPr lang="de-DE" sz="2000" b="1" dirty="0"/>
            </a:br>
            <a:r>
              <a:rPr lang="de-DE" sz="2000" b="1" dirty="0"/>
              <a:t>wie Er </a:t>
            </a:r>
            <a:br>
              <a:rPr lang="de-DE" sz="2000" b="1" dirty="0"/>
            </a:br>
            <a:r>
              <a:rPr lang="de-DE" sz="2000" b="1" dirty="0"/>
              <a:t>eine Gruppe von Fischern </a:t>
            </a:r>
            <a:br>
              <a:rPr lang="de-DE" sz="2000" b="1" dirty="0"/>
            </a:br>
            <a:r>
              <a:rPr lang="de-DE" sz="2000" b="1" dirty="0"/>
              <a:t>dazu aufruft, </a:t>
            </a:r>
            <a:br>
              <a:rPr lang="de-DE" sz="2000" b="1" dirty="0"/>
            </a:br>
            <a:r>
              <a:rPr lang="de-DE" sz="2000" b="1" dirty="0"/>
              <a:t>Ihm ganz nachzufolgen; </a:t>
            </a:r>
            <a:br>
              <a:rPr lang="de-DE" sz="2000" b="1" dirty="0"/>
            </a:br>
            <a:endParaRPr lang="de-DE" sz="2000" b="1" dirty="0"/>
          </a:p>
          <a:p>
            <a:pPr>
              <a:spcBef>
                <a:spcPts val="600"/>
              </a:spcBef>
            </a:pPr>
            <a:r>
              <a:rPr lang="de-DE" sz="2000" b="1" dirty="0"/>
              <a:t>wir werden einen arbeitsreichen Sabbattag erleben; </a:t>
            </a:r>
            <a:br>
              <a:rPr lang="de-DE" sz="2000" b="1" dirty="0"/>
            </a:br>
            <a:r>
              <a:rPr lang="de-DE" sz="2000" b="1" dirty="0"/>
              <a:t>und schließlich werden wir sehen, </a:t>
            </a:r>
            <a:br>
              <a:rPr lang="de-DE" sz="2000" b="1" dirty="0"/>
            </a:br>
            <a:r>
              <a:rPr lang="de-DE" sz="2000" b="1" dirty="0"/>
              <a:t>welche ihre täglichen Gewohnheiten waren.</a:t>
            </a:r>
            <a:endParaRPr lang="en" sz="2000" b="1" dirty="0"/>
          </a:p>
        </p:txBody>
      </p:sp>
      <p:sp>
        <p:nvSpPr>
          <p:cNvPr id="10" name="CuadroTexto 9">
            <a:extLst>
              <a:ext uri="{FF2B5EF4-FFF2-40B4-BE49-F238E27FC236}">
                <a16:creationId xmlns:a16="http://schemas.microsoft.com/office/drawing/2014/main" id="{EE025ACE-C457-5DF8-71B0-FBADCE2DDCBE}"/>
              </a:ext>
            </a:extLst>
          </p:cNvPr>
          <p:cNvSpPr txBox="1"/>
          <p:nvPr/>
        </p:nvSpPr>
        <p:spPr>
          <a:xfrm>
            <a:off x="4694516" y="1303655"/>
            <a:ext cx="3453989" cy="1323439"/>
          </a:xfrm>
          <a:prstGeom prst="rect">
            <a:avLst/>
          </a:prstGeom>
          <a:noFill/>
        </p:spPr>
        <p:txBody>
          <a:bodyPr wrap="square">
            <a:spAutoFit/>
          </a:bodyPr>
          <a:lstStyle/>
          <a:p>
            <a:pPr>
              <a:spcBef>
                <a:spcPts val="600"/>
              </a:spcBef>
            </a:pPr>
            <a:r>
              <a:rPr lang="de-DE" sz="2000" b="1" dirty="0"/>
              <a:t>Markus hilft uns </a:t>
            </a:r>
            <a:br>
              <a:rPr lang="de-DE" sz="2000" b="1" dirty="0"/>
            </a:br>
            <a:r>
              <a:rPr lang="de-DE" sz="2000" b="1" dirty="0"/>
              <a:t>im letzten Teil seines </a:t>
            </a:r>
            <a:br>
              <a:rPr lang="de-DE" sz="2000" b="1" dirty="0"/>
            </a:br>
            <a:r>
              <a:rPr lang="de-DE" sz="2000" b="1" dirty="0"/>
              <a:t>1. Kapitels (Markus 1,16-45), diese Erfahrung zu machen.</a:t>
            </a:r>
            <a:endParaRPr lang="en" sz="2000" b="1" dirty="0"/>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9"/>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522476" y="418418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522476" y="642165"/>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7" cstate="hqprint">
            <a:extLst>
              <a:ext uri="{28A0092B-C50C-407E-A947-70E740481C1C}">
                <a14:useLocalDpi xmlns:a14="http://schemas.microsoft.com/office/drawing/2010/main"/>
              </a:ext>
            </a:extLst>
          </a:blip>
          <a:srcRect/>
          <a:stretch/>
        </p:blipFill>
        <p:spPr>
          <a:xfrm>
            <a:off x="522614" y="2010253"/>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189913" y="5529190"/>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1189913" y="4676565"/>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189913" y="3268491"/>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1189913" y="2477330"/>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189913" y="1119111"/>
            <a:ext cx="263654" cy="264095"/>
          </a:xfrm>
          <a:prstGeom prst="rect">
            <a:avLst/>
          </a:prstGeom>
          <a:effectLst>
            <a:outerShdw blurRad="50800" dist="38100" dir="8100000" algn="tr" rotWithShape="0">
              <a:prstClr val="black">
                <a:alpha val="40000"/>
              </a:prstClr>
            </a:outerShdw>
          </a:effectLst>
        </p:spPr>
      </p:pic>
      <p:pic>
        <p:nvPicPr>
          <p:cNvPr id="4" name="Grafik 3">
            <a:extLst>
              <a:ext uri="{FF2B5EF4-FFF2-40B4-BE49-F238E27FC236}">
                <a16:creationId xmlns:a16="http://schemas.microsoft.com/office/drawing/2014/main" id="{EB1C7357-4327-FF55-9124-3D9238A0AE5F}"/>
              </a:ext>
            </a:extLst>
          </p:cNvPr>
          <p:cNvPicPr>
            <a:picLocks noChangeAspect="1"/>
          </p:cNvPicPr>
          <p:nvPr/>
        </p:nvPicPr>
        <p:blipFill>
          <a:blip r:embed="rId13"/>
          <a:stretch>
            <a:fillRect/>
          </a:stretch>
        </p:blipFill>
        <p:spPr>
          <a:xfrm>
            <a:off x="6572630" y="110324"/>
            <a:ext cx="5346655" cy="3286029"/>
          </a:xfrm>
          <a:prstGeom prst="rect">
            <a:avLst/>
          </a:prstGeom>
        </p:spPr>
      </p:pic>
      <p:sp>
        <p:nvSpPr>
          <p:cNvPr id="2" name="CuadroTexto 1">
            <a:extLst>
              <a:ext uri="{FF2B5EF4-FFF2-40B4-BE49-F238E27FC236}">
                <a16:creationId xmlns:a16="http://schemas.microsoft.com/office/drawing/2014/main" id="{A03424BD-0019-6BFD-57DB-FD6100A4FC2F}"/>
              </a:ext>
            </a:extLst>
          </p:cNvPr>
          <p:cNvSpPr txBox="1"/>
          <p:nvPr/>
        </p:nvSpPr>
        <p:spPr>
          <a:xfrm>
            <a:off x="1453567" y="599326"/>
            <a:ext cx="7501572" cy="57246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de-DE" sz="2400" b="1" dirty="0">
                <a:solidFill>
                  <a:srgbClr val="7B0AEC"/>
                </a:solidFill>
              </a:rPr>
              <a:t>Besondere Aktivitäten</a:t>
            </a:r>
            <a:r>
              <a:rPr lang="en" sz="2400" b="1" dirty="0">
                <a:solidFill>
                  <a:srgbClr val="7B0AEC"/>
                </a:solidFill>
              </a:rPr>
              <a:t>:</a:t>
            </a:r>
          </a:p>
          <a:p>
            <a:pPr lvl="1">
              <a:spcBef>
                <a:spcPts val="600"/>
              </a:spcBef>
            </a:pPr>
            <a:r>
              <a:rPr lang="en" sz="2200" b="1" dirty="0"/>
              <a:t>Berufung der Jünger - Mark 1:16-20</a:t>
            </a:r>
          </a:p>
          <a:p>
            <a:pPr lvl="1">
              <a:spcBef>
                <a:spcPts val="600"/>
              </a:spcBef>
            </a:pPr>
            <a:r>
              <a:rPr lang="en" sz="2000" b="1" dirty="0"/>
              <a:t>	</a:t>
            </a:r>
            <a:r>
              <a:rPr lang="de-DE" sz="2000" b="1" dirty="0">
                <a:solidFill>
                  <a:schemeClr val="accent6">
                    <a:lumMod val="75000"/>
                  </a:schemeClr>
                </a:solidFill>
              </a:rPr>
              <a:t> (So, 07. Juli – Folgt Mir)</a:t>
            </a:r>
            <a:endParaRPr lang="en" sz="2000" b="1" dirty="0">
              <a:solidFill>
                <a:schemeClr val="accent6">
                  <a:lumMod val="75000"/>
                </a:schemeClr>
              </a:solidFill>
            </a:endParaRPr>
          </a:p>
          <a:p>
            <a:pPr>
              <a:spcBef>
                <a:spcPts val="1800"/>
              </a:spcBef>
            </a:pPr>
            <a:r>
              <a:rPr lang="en" sz="2400" b="1" dirty="0">
                <a:solidFill>
                  <a:srgbClr val="B81111"/>
                </a:solidFill>
              </a:rPr>
              <a:t>Aktivitäten am </a:t>
            </a:r>
            <a:r>
              <a:rPr lang="en-US" sz="2400" b="1" dirty="0">
                <a:solidFill>
                  <a:srgbClr val="B81111"/>
                </a:solidFill>
              </a:rPr>
              <a:t>Sabbat</a:t>
            </a:r>
            <a:r>
              <a:rPr lang="en" sz="2400" b="1" dirty="0">
                <a:solidFill>
                  <a:srgbClr val="B81111"/>
                </a:solidFill>
              </a:rPr>
              <a:t>:</a:t>
            </a:r>
          </a:p>
          <a:p>
            <a:pPr lvl="1">
              <a:spcBef>
                <a:spcPts val="600"/>
              </a:spcBef>
            </a:pPr>
            <a:r>
              <a:rPr lang="en" sz="2200" b="1" dirty="0"/>
              <a:t>Predigt in der Synagoge - Mark 1:21-28</a:t>
            </a:r>
          </a:p>
          <a:p>
            <a:pPr lvl="1">
              <a:spcBef>
                <a:spcPts val="600"/>
              </a:spcBef>
            </a:pPr>
            <a:r>
              <a:rPr lang="en" sz="2000" b="1" dirty="0"/>
              <a:t>	</a:t>
            </a:r>
            <a:r>
              <a:rPr lang="de-DE" sz="2000" b="1" dirty="0">
                <a:solidFill>
                  <a:schemeClr val="accent6">
                    <a:lumMod val="75000"/>
                  </a:schemeClr>
                </a:solidFill>
              </a:rPr>
              <a:t> (Mo, 08. Juli – Ein unvergesslicher Gottesdienst) </a:t>
            </a:r>
            <a:endParaRPr lang="en" sz="2000" b="1" dirty="0">
              <a:solidFill>
                <a:schemeClr val="accent6">
                  <a:lumMod val="75000"/>
                </a:schemeClr>
              </a:solidFill>
            </a:endParaRPr>
          </a:p>
          <a:p>
            <a:pPr lvl="1">
              <a:spcBef>
                <a:spcPts val="600"/>
              </a:spcBef>
            </a:pPr>
            <a:r>
              <a:rPr lang="en" sz="2200" b="1" dirty="0"/>
              <a:t>Heilung - Mark 1:29-34</a:t>
            </a:r>
          </a:p>
          <a:p>
            <a:pPr lvl="1">
              <a:spcBef>
                <a:spcPts val="600"/>
              </a:spcBef>
            </a:pPr>
            <a:r>
              <a:rPr lang="en" sz="2000" b="1" dirty="0"/>
              <a:t>	</a:t>
            </a:r>
            <a:r>
              <a:rPr lang="de-DE" sz="2000" b="1" dirty="0">
                <a:solidFill>
                  <a:schemeClr val="accent6">
                    <a:lumMod val="75000"/>
                  </a:schemeClr>
                </a:solidFill>
              </a:rPr>
              <a:t> (Di, 09. Juli – Mehr Dienst am Sabbat)</a:t>
            </a:r>
            <a:endParaRPr lang="en" sz="2000" b="1" dirty="0">
              <a:solidFill>
                <a:schemeClr val="accent6">
                  <a:lumMod val="75000"/>
                </a:schemeClr>
              </a:solidFill>
            </a:endParaRPr>
          </a:p>
          <a:p>
            <a:pPr>
              <a:spcBef>
                <a:spcPts val="1800"/>
              </a:spcBef>
            </a:pPr>
            <a:r>
              <a:rPr lang="en" sz="2400" b="1" dirty="0">
                <a:solidFill>
                  <a:srgbClr val="29870C"/>
                </a:solidFill>
              </a:rPr>
              <a:t>Tägliche Aktivitäten:</a:t>
            </a:r>
          </a:p>
          <a:p>
            <a:pPr lvl="1">
              <a:spcBef>
                <a:spcPts val="600"/>
              </a:spcBef>
            </a:pPr>
            <a:r>
              <a:rPr lang="en" sz="2200" b="1" dirty="0"/>
              <a:t>Beten und predigen - Mark 1:35-39</a:t>
            </a:r>
          </a:p>
          <a:p>
            <a:pPr lvl="1">
              <a:spcBef>
                <a:spcPts val="600"/>
              </a:spcBef>
            </a:pPr>
            <a:r>
              <a:rPr lang="en" sz="2000" b="1" dirty="0"/>
              <a:t>	</a:t>
            </a:r>
            <a:r>
              <a:rPr lang="de-DE" sz="2000" b="1" dirty="0"/>
              <a:t> </a:t>
            </a:r>
            <a:r>
              <a:rPr lang="de-DE" sz="2000" b="1" dirty="0">
                <a:solidFill>
                  <a:schemeClr val="accent6">
                    <a:lumMod val="75000"/>
                  </a:schemeClr>
                </a:solidFill>
              </a:rPr>
              <a:t>(Mi, 10. Juli – Das Geheimnis des Dienstes JESU)</a:t>
            </a:r>
          </a:p>
          <a:p>
            <a:pPr lvl="1">
              <a:spcBef>
                <a:spcPts val="600"/>
              </a:spcBef>
            </a:pPr>
            <a:endParaRPr lang="en" sz="100" b="1" dirty="0"/>
          </a:p>
          <a:p>
            <a:pPr lvl="1">
              <a:spcBef>
                <a:spcPts val="600"/>
              </a:spcBef>
            </a:pPr>
            <a:r>
              <a:rPr lang="en" sz="2200" b="1" dirty="0"/>
              <a:t>Heilung u. Achtung vor dem Gesetz - Mark 1:40-45</a:t>
            </a:r>
          </a:p>
          <a:p>
            <a:pPr lvl="1">
              <a:spcBef>
                <a:spcPts val="600"/>
              </a:spcBef>
            </a:pPr>
            <a:r>
              <a:rPr lang="en" sz="2000" b="1" dirty="0"/>
              <a:t>	</a:t>
            </a:r>
            <a:r>
              <a:rPr lang="de-DE" sz="2000" b="1" dirty="0">
                <a:solidFill>
                  <a:schemeClr val="accent6">
                    <a:lumMod val="75000"/>
                  </a:schemeClr>
                </a:solidFill>
              </a:rPr>
              <a:t> (Do, 11. Juli – Kannst du ein Geheimnis wahren?)</a:t>
            </a:r>
            <a:endParaRPr lang="en" sz="2000" b="1" dirty="0">
              <a:solidFill>
                <a:schemeClr val="accent6">
                  <a:lumMod val="75000"/>
                </a:schemeClr>
              </a:solidFill>
            </a:endParaRPr>
          </a:p>
        </p:txBody>
      </p:sp>
    </p:spTree>
    <p:extLst>
      <p:ext uri="{BB962C8B-B14F-4D97-AF65-F5344CB8AC3E}">
        <p14:creationId xmlns:p14="http://schemas.microsoft.com/office/powerpoint/2010/main" val="260137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strVal val="4*#ppt_w"/>
                                          </p:val>
                                        </p:tav>
                                        <p:tav tm="100000">
                                          <p:val>
                                            <p:strVal val="#ppt_w"/>
                                          </p:val>
                                        </p:tav>
                                      </p:tavLst>
                                    </p:anim>
                                    <p:anim calcmode="lin" valueType="num">
                                      <p:cBhvr>
                                        <p:cTn id="8" dur="500" fill="hold"/>
                                        <p:tgtEl>
                                          <p:spTgt spid="25"/>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down)">
                                      <p:cBhvr>
                                        <p:cTn id="16" dur="145">
                                          <p:stCondLst>
                                            <p:cond delay="0"/>
                                          </p:stCondLst>
                                        </p:cTn>
                                        <p:tgtEl>
                                          <p:spTgt spid="36"/>
                                        </p:tgtEl>
                                      </p:cBhvr>
                                    </p:animEffect>
                                    <p:anim calcmode="lin" valueType="num">
                                      <p:cBhvr>
                                        <p:cTn id="17"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22" dur="7">
                                          <p:stCondLst>
                                            <p:cond delay="162"/>
                                          </p:stCondLst>
                                        </p:cTn>
                                        <p:tgtEl>
                                          <p:spTgt spid="36"/>
                                        </p:tgtEl>
                                      </p:cBhvr>
                                      <p:to x="100000" y="60000"/>
                                    </p:animScale>
                                    <p:animScale>
                                      <p:cBhvr>
                                        <p:cTn id="23" dur="41" decel="50000">
                                          <p:stCondLst>
                                            <p:cond delay="169"/>
                                          </p:stCondLst>
                                        </p:cTn>
                                        <p:tgtEl>
                                          <p:spTgt spid="36"/>
                                        </p:tgtEl>
                                      </p:cBhvr>
                                      <p:to x="100000" y="100000"/>
                                    </p:animScale>
                                    <p:animScale>
                                      <p:cBhvr>
                                        <p:cTn id="24" dur="7">
                                          <p:stCondLst>
                                            <p:cond delay="328"/>
                                          </p:stCondLst>
                                        </p:cTn>
                                        <p:tgtEl>
                                          <p:spTgt spid="36"/>
                                        </p:tgtEl>
                                      </p:cBhvr>
                                      <p:to x="100000" y="80000"/>
                                    </p:animScale>
                                    <p:animScale>
                                      <p:cBhvr>
                                        <p:cTn id="25" dur="41" decel="50000">
                                          <p:stCondLst>
                                            <p:cond delay="335"/>
                                          </p:stCondLst>
                                        </p:cTn>
                                        <p:tgtEl>
                                          <p:spTgt spid="36"/>
                                        </p:tgtEl>
                                      </p:cBhvr>
                                      <p:to x="100000" y="100000"/>
                                    </p:animScale>
                                    <p:animScale>
                                      <p:cBhvr>
                                        <p:cTn id="26" dur="7">
                                          <p:stCondLst>
                                            <p:cond delay="410"/>
                                          </p:stCondLst>
                                        </p:cTn>
                                        <p:tgtEl>
                                          <p:spTgt spid="36"/>
                                        </p:tgtEl>
                                      </p:cBhvr>
                                      <p:to x="100000" y="90000"/>
                                    </p:animScale>
                                    <p:animScale>
                                      <p:cBhvr>
                                        <p:cTn id="27" dur="41" decel="50000">
                                          <p:stCondLst>
                                            <p:cond delay="417"/>
                                          </p:stCondLst>
                                        </p:cTn>
                                        <p:tgtEl>
                                          <p:spTgt spid="36"/>
                                        </p:tgtEl>
                                      </p:cBhvr>
                                      <p:to x="100000" y="100000"/>
                                    </p:animScale>
                                    <p:animScale>
                                      <p:cBhvr>
                                        <p:cTn id="28" dur="7">
                                          <p:stCondLst>
                                            <p:cond delay="452"/>
                                          </p:stCondLst>
                                        </p:cTn>
                                        <p:tgtEl>
                                          <p:spTgt spid="36"/>
                                        </p:tgtEl>
                                      </p:cBhvr>
                                      <p:to x="100000" y="95000"/>
                                    </p:animScale>
                                    <p:animScale>
                                      <p:cBhvr>
                                        <p:cTn id="29" dur="41" decel="50000">
                                          <p:stCondLst>
                                            <p:cond delay="459"/>
                                          </p:stCondLst>
                                        </p:cTn>
                                        <p:tgtEl>
                                          <p:spTgt spid="36"/>
                                        </p:tgtEl>
                                      </p:cBhvr>
                                      <p:to x="100000" y="100000"/>
                                    </p:animScale>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2">
                                            <p:txEl>
                                              <p:pRg st="1" end="1"/>
                                            </p:txEl>
                                          </p:spTgt>
                                        </p:tgtEl>
                                        <p:attrNameLst>
                                          <p:attrName>style.visibility</p:attrName>
                                        </p:attrNameLst>
                                      </p:cBhvr>
                                      <p:to>
                                        <p:strVal val="visible"/>
                                      </p:to>
                                    </p:set>
                                    <p:animEffect transition="in" filter="wipe(left)">
                                      <p:cBhvr>
                                        <p:cTn id="33" dur="500"/>
                                        <p:tgtEl>
                                          <p:spTgt spid="2">
                                            <p:txEl>
                                              <p:pRg st="1" end="1"/>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
                                            <p:txEl>
                                              <p:pRg st="2" end="2"/>
                                            </p:txEl>
                                          </p:spTgt>
                                        </p:tgtEl>
                                        <p:attrNameLst>
                                          <p:attrName>style.visibility</p:attrName>
                                        </p:attrNameLst>
                                      </p:cBhvr>
                                      <p:to>
                                        <p:strVal val="visible"/>
                                      </p:to>
                                    </p:set>
                                    <p:animEffect transition="in" filter="wipe(left)">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strVal val="4*#ppt_w"/>
                                          </p:val>
                                        </p:tav>
                                        <p:tav tm="100000">
                                          <p:val>
                                            <p:strVal val="#ppt_w"/>
                                          </p:val>
                                        </p:tav>
                                      </p:tavLst>
                                    </p:anim>
                                    <p:anim calcmode="lin" valueType="num">
                                      <p:cBhvr>
                                        <p:cTn id="42" dur="500" fill="hold"/>
                                        <p:tgtEl>
                                          <p:spTgt spid="26"/>
                                        </p:tgtEl>
                                        <p:attrNameLst>
                                          <p:attrName>ppt_h</p:attrName>
                                        </p:attrNameLst>
                                      </p:cBhvr>
                                      <p:tavLst>
                                        <p:tav tm="0">
                                          <p:val>
                                            <p:strVal val="4*#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3" end="3"/>
                                            </p:txEl>
                                          </p:spTgt>
                                        </p:tgtEl>
                                        <p:attrNameLst>
                                          <p:attrName>style.visibility</p:attrName>
                                        </p:attrNameLst>
                                      </p:cBhvr>
                                      <p:to>
                                        <p:strVal val="visible"/>
                                      </p:to>
                                    </p:set>
                                    <p:animEffect transition="in" filter="wipe(left)">
                                      <p:cBhvr>
                                        <p:cTn id="46" dur="500"/>
                                        <p:tgtEl>
                                          <p:spTgt spid="2">
                                            <p:txEl>
                                              <p:pRg st="3" end="3"/>
                                            </p:txEl>
                                          </p:spTgt>
                                        </p:tgtEl>
                                      </p:cBhvr>
                                    </p:animEffect>
                                  </p:childTnLst>
                                </p:cTn>
                              </p:par>
                            </p:childTnLst>
                          </p:cTn>
                        </p:par>
                        <p:par>
                          <p:cTn id="47" fill="hold">
                            <p:stCondLst>
                              <p:cond delay="1000"/>
                            </p:stCondLst>
                            <p:childTnLst>
                              <p:par>
                                <p:cTn id="48" presetID="26" presetClass="entr" presetSubtype="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down)">
                                      <p:cBhvr>
                                        <p:cTn id="50" dur="145">
                                          <p:stCondLst>
                                            <p:cond delay="0"/>
                                          </p:stCondLst>
                                        </p:cTn>
                                        <p:tgtEl>
                                          <p:spTgt spid="35"/>
                                        </p:tgtEl>
                                      </p:cBhvr>
                                    </p:animEffect>
                                    <p:anim calcmode="lin" valueType="num">
                                      <p:cBhvr>
                                        <p:cTn id="51"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2"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3"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54"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55"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56" dur="7">
                                          <p:stCondLst>
                                            <p:cond delay="162"/>
                                          </p:stCondLst>
                                        </p:cTn>
                                        <p:tgtEl>
                                          <p:spTgt spid="35"/>
                                        </p:tgtEl>
                                      </p:cBhvr>
                                      <p:to x="100000" y="60000"/>
                                    </p:animScale>
                                    <p:animScale>
                                      <p:cBhvr>
                                        <p:cTn id="57" dur="41" decel="50000">
                                          <p:stCondLst>
                                            <p:cond delay="169"/>
                                          </p:stCondLst>
                                        </p:cTn>
                                        <p:tgtEl>
                                          <p:spTgt spid="35"/>
                                        </p:tgtEl>
                                      </p:cBhvr>
                                      <p:to x="100000" y="100000"/>
                                    </p:animScale>
                                    <p:animScale>
                                      <p:cBhvr>
                                        <p:cTn id="58" dur="7">
                                          <p:stCondLst>
                                            <p:cond delay="328"/>
                                          </p:stCondLst>
                                        </p:cTn>
                                        <p:tgtEl>
                                          <p:spTgt spid="35"/>
                                        </p:tgtEl>
                                      </p:cBhvr>
                                      <p:to x="100000" y="80000"/>
                                    </p:animScale>
                                    <p:animScale>
                                      <p:cBhvr>
                                        <p:cTn id="59" dur="41" decel="50000">
                                          <p:stCondLst>
                                            <p:cond delay="335"/>
                                          </p:stCondLst>
                                        </p:cTn>
                                        <p:tgtEl>
                                          <p:spTgt spid="35"/>
                                        </p:tgtEl>
                                      </p:cBhvr>
                                      <p:to x="100000" y="100000"/>
                                    </p:animScale>
                                    <p:animScale>
                                      <p:cBhvr>
                                        <p:cTn id="60" dur="7">
                                          <p:stCondLst>
                                            <p:cond delay="410"/>
                                          </p:stCondLst>
                                        </p:cTn>
                                        <p:tgtEl>
                                          <p:spTgt spid="35"/>
                                        </p:tgtEl>
                                      </p:cBhvr>
                                      <p:to x="100000" y="90000"/>
                                    </p:animScale>
                                    <p:animScale>
                                      <p:cBhvr>
                                        <p:cTn id="61" dur="41" decel="50000">
                                          <p:stCondLst>
                                            <p:cond delay="417"/>
                                          </p:stCondLst>
                                        </p:cTn>
                                        <p:tgtEl>
                                          <p:spTgt spid="35"/>
                                        </p:tgtEl>
                                      </p:cBhvr>
                                      <p:to x="100000" y="100000"/>
                                    </p:animScale>
                                    <p:animScale>
                                      <p:cBhvr>
                                        <p:cTn id="62" dur="7">
                                          <p:stCondLst>
                                            <p:cond delay="452"/>
                                          </p:stCondLst>
                                        </p:cTn>
                                        <p:tgtEl>
                                          <p:spTgt spid="35"/>
                                        </p:tgtEl>
                                      </p:cBhvr>
                                      <p:to x="100000" y="95000"/>
                                    </p:animScale>
                                    <p:animScale>
                                      <p:cBhvr>
                                        <p:cTn id="63" dur="41" decel="50000">
                                          <p:stCondLst>
                                            <p:cond delay="459"/>
                                          </p:stCondLst>
                                        </p:cTn>
                                        <p:tgtEl>
                                          <p:spTgt spid="35"/>
                                        </p:tgtEl>
                                      </p:cBhvr>
                                      <p:to x="100000" y="100000"/>
                                    </p:animScale>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2">
                                            <p:txEl>
                                              <p:pRg st="4" end="4"/>
                                            </p:txEl>
                                          </p:spTgt>
                                        </p:tgtEl>
                                        <p:attrNameLst>
                                          <p:attrName>style.visibility</p:attrName>
                                        </p:attrNameLst>
                                      </p:cBhvr>
                                      <p:to>
                                        <p:strVal val="visible"/>
                                      </p:to>
                                    </p:set>
                                    <p:animEffect transition="in" filter="wipe(left)">
                                      <p:cBhvr>
                                        <p:cTn id="67" dur="500"/>
                                        <p:tgtEl>
                                          <p:spTgt spid="2">
                                            <p:txEl>
                                              <p:pRg st="4" end="4"/>
                                            </p:tx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Effect transition="in" filter="wipe(left)">
                                      <p:cBhvr>
                                        <p:cTn id="70" dur="500"/>
                                        <p:tgtEl>
                                          <p:spTgt spid="2">
                                            <p:txEl>
                                              <p:pRg st="5" end="5"/>
                                            </p:txEl>
                                          </p:spTgt>
                                        </p:tgtEl>
                                      </p:cBhvr>
                                    </p:animEffect>
                                  </p:childTnLst>
                                </p:cTn>
                              </p:par>
                            </p:childTnLst>
                          </p:cTn>
                        </p:par>
                        <p:par>
                          <p:cTn id="71" fill="hold">
                            <p:stCondLst>
                              <p:cond delay="2000"/>
                            </p:stCondLst>
                            <p:childTnLst>
                              <p:par>
                                <p:cTn id="72" presetID="26" presetClass="entr" presetSubtype="0" fill="hold" nodeType="after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wipe(down)">
                                      <p:cBhvr>
                                        <p:cTn id="74" dur="145">
                                          <p:stCondLst>
                                            <p:cond delay="0"/>
                                          </p:stCondLst>
                                        </p:cTn>
                                        <p:tgtEl>
                                          <p:spTgt spid="34"/>
                                        </p:tgtEl>
                                      </p:cBhvr>
                                    </p:animEffect>
                                    <p:anim calcmode="lin" valueType="num">
                                      <p:cBhvr>
                                        <p:cTn id="75"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76"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77"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78"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79"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80" dur="7">
                                          <p:stCondLst>
                                            <p:cond delay="162"/>
                                          </p:stCondLst>
                                        </p:cTn>
                                        <p:tgtEl>
                                          <p:spTgt spid="34"/>
                                        </p:tgtEl>
                                      </p:cBhvr>
                                      <p:to x="100000" y="60000"/>
                                    </p:animScale>
                                    <p:animScale>
                                      <p:cBhvr>
                                        <p:cTn id="81" dur="41" decel="50000">
                                          <p:stCondLst>
                                            <p:cond delay="169"/>
                                          </p:stCondLst>
                                        </p:cTn>
                                        <p:tgtEl>
                                          <p:spTgt spid="34"/>
                                        </p:tgtEl>
                                      </p:cBhvr>
                                      <p:to x="100000" y="100000"/>
                                    </p:animScale>
                                    <p:animScale>
                                      <p:cBhvr>
                                        <p:cTn id="82" dur="7">
                                          <p:stCondLst>
                                            <p:cond delay="328"/>
                                          </p:stCondLst>
                                        </p:cTn>
                                        <p:tgtEl>
                                          <p:spTgt spid="34"/>
                                        </p:tgtEl>
                                      </p:cBhvr>
                                      <p:to x="100000" y="80000"/>
                                    </p:animScale>
                                    <p:animScale>
                                      <p:cBhvr>
                                        <p:cTn id="83" dur="41" decel="50000">
                                          <p:stCondLst>
                                            <p:cond delay="335"/>
                                          </p:stCondLst>
                                        </p:cTn>
                                        <p:tgtEl>
                                          <p:spTgt spid="34"/>
                                        </p:tgtEl>
                                      </p:cBhvr>
                                      <p:to x="100000" y="100000"/>
                                    </p:animScale>
                                    <p:animScale>
                                      <p:cBhvr>
                                        <p:cTn id="84" dur="7">
                                          <p:stCondLst>
                                            <p:cond delay="410"/>
                                          </p:stCondLst>
                                        </p:cTn>
                                        <p:tgtEl>
                                          <p:spTgt spid="34"/>
                                        </p:tgtEl>
                                      </p:cBhvr>
                                      <p:to x="100000" y="90000"/>
                                    </p:animScale>
                                    <p:animScale>
                                      <p:cBhvr>
                                        <p:cTn id="85" dur="41" decel="50000">
                                          <p:stCondLst>
                                            <p:cond delay="417"/>
                                          </p:stCondLst>
                                        </p:cTn>
                                        <p:tgtEl>
                                          <p:spTgt spid="34"/>
                                        </p:tgtEl>
                                      </p:cBhvr>
                                      <p:to x="100000" y="100000"/>
                                    </p:animScale>
                                    <p:animScale>
                                      <p:cBhvr>
                                        <p:cTn id="86" dur="7">
                                          <p:stCondLst>
                                            <p:cond delay="452"/>
                                          </p:stCondLst>
                                        </p:cTn>
                                        <p:tgtEl>
                                          <p:spTgt spid="34"/>
                                        </p:tgtEl>
                                      </p:cBhvr>
                                      <p:to x="100000" y="95000"/>
                                    </p:animScale>
                                    <p:animScale>
                                      <p:cBhvr>
                                        <p:cTn id="87" dur="41" decel="50000">
                                          <p:stCondLst>
                                            <p:cond delay="459"/>
                                          </p:stCondLst>
                                        </p:cTn>
                                        <p:tgtEl>
                                          <p:spTgt spid="34"/>
                                        </p:tgtEl>
                                      </p:cBhvr>
                                      <p:to x="100000" y="100000"/>
                                    </p:animScale>
                                  </p:childTnLst>
                                </p:cTn>
                              </p:par>
                            </p:childTnLst>
                          </p:cTn>
                        </p:par>
                        <p:par>
                          <p:cTn id="88" fill="hold">
                            <p:stCondLst>
                              <p:cond delay="2500"/>
                            </p:stCondLst>
                            <p:childTnLst>
                              <p:par>
                                <p:cTn id="89" presetID="22" presetClass="entr" presetSubtype="8" fill="hold" grpId="0" nodeType="afterEffect">
                                  <p:stCondLst>
                                    <p:cond delay="0"/>
                                  </p:stCondLst>
                                  <p:childTnLst>
                                    <p:set>
                                      <p:cBhvr>
                                        <p:cTn id="90" dur="1" fill="hold">
                                          <p:stCondLst>
                                            <p:cond delay="0"/>
                                          </p:stCondLst>
                                        </p:cTn>
                                        <p:tgtEl>
                                          <p:spTgt spid="2">
                                            <p:txEl>
                                              <p:pRg st="6" end="6"/>
                                            </p:txEl>
                                          </p:spTgt>
                                        </p:tgtEl>
                                        <p:attrNameLst>
                                          <p:attrName>style.visibility</p:attrName>
                                        </p:attrNameLst>
                                      </p:cBhvr>
                                      <p:to>
                                        <p:strVal val="visible"/>
                                      </p:to>
                                    </p:set>
                                    <p:animEffect transition="in" filter="wipe(left)">
                                      <p:cBhvr>
                                        <p:cTn id="91" dur="500"/>
                                        <p:tgtEl>
                                          <p:spTgt spid="2">
                                            <p:txEl>
                                              <p:pRg st="6" end="6"/>
                                            </p:tx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txEl>
                                              <p:pRg st="7" end="7"/>
                                            </p:txEl>
                                          </p:spTgt>
                                        </p:tgtEl>
                                        <p:attrNameLst>
                                          <p:attrName>style.visibility</p:attrName>
                                        </p:attrNameLst>
                                      </p:cBhvr>
                                      <p:to>
                                        <p:strVal val="visible"/>
                                      </p:to>
                                    </p:set>
                                    <p:animEffect transition="in" filter="wipe(left)">
                                      <p:cBhvr>
                                        <p:cTn id="94" dur="500"/>
                                        <p:tgtEl>
                                          <p:spTgt spid="2">
                                            <p:txEl>
                                              <p:pRg st="7" end="7"/>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3" presetClass="entr" presetSubtype="32" fill="hold" nodeType="clickEffect">
                                  <p:stCondLst>
                                    <p:cond delay="0"/>
                                  </p:stCondLst>
                                  <p:childTnLst>
                                    <p:set>
                                      <p:cBhvr>
                                        <p:cTn id="98" dur="1" fill="hold">
                                          <p:stCondLst>
                                            <p:cond delay="0"/>
                                          </p:stCondLst>
                                        </p:cTn>
                                        <p:tgtEl>
                                          <p:spTgt spid="23"/>
                                        </p:tgtEl>
                                        <p:attrNameLst>
                                          <p:attrName>style.visibility</p:attrName>
                                        </p:attrNameLst>
                                      </p:cBhvr>
                                      <p:to>
                                        <p:strVal val="visible"/>
                                      </p:to>
                                    </p:set>
                                    <p:anim calcmode="lin" valueType="num">
                                      <p:cBhvr>
                                        <p:cTn id="99" dur="500" fill="hold"/>
                                        <p:tgtEl>
                                          <p:spTgt spid="23"/>
                                        </p:tgtEl>
                                        <p:attrNameLst>
                                          <p:attrName>ppt_w</p:attrName>
                                        </p:attrNameLst>
                                      </p:cBhvr>
                                      <p:tavLst>
                                        <p:tav tm="0">
                                          <p:val>
                                            <p:strVal val="4*#ppt_w"/>
                                          </p:val>
                                        </p:tav>
                                        <p:tav tm="100000">
                                          <p:val>
                                            <p:strVal val="#ppt_w"/>
                                          </p:val>
                                        </p:tav>
                                      </p:tavLst>
                                    </p:anim>
                                    <p:anim calcmode="lin" valueType="num">
                                      <p:cBhvr>
                                        <p:cTn id="100" dur="500" fill="hold"/>
                                        <p:tgtEl>
                                          <p:spTgt spid="23"/>
                                        </p:tgtEl>
                                        <p:attrNameLst>
                                          <p:attrName>ppt_h</p:attrName>
                                        </p:attrNameLst>
                                      </p:cBhvr>
                                      <p:tavLst>
                                        <p:tav tm="0">
                                          <p:val>
                                            <p:strVal val="4*#ppt_h"/>
                                          </p:val>
                                        </p:tav>
                                        <p:tav tm="100000">
                                          <p:val>
                                            <p:strVal val="#ppt_h"/>
                                          </p:val>
                                        </p:tav>
                                      </p:tavLst>
                                    </p:anim>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8" end="8"/>
                                            </p:txEl>
                                          </p:spTgt>
                                        </p:tgtEl>
                                        <p:attrNameLst>
                                          <p:attrName>style.visibility</p:attrName>
                                        </p:attrNameLst>
                                      </p:cBhvr>
                                      <p:to>
                                        <p:strVal val="visible"/>
                                      </p:to>
                                    </p:set>
                                    <p:animEffect transition="in" filter="wipe(left)">
                                      <p:cBhvr>
                                        <p:cTn id="104" dur="500"/>
                                        <p:tgtEl>
                                          <p:spTgt spid="2">
                                            <p:txEl>
                                              <p:pRg st="8" end="8"/>
                                            </p:txEl>
                                          </p:spTgt>
                                        </p:tgtEl>
                                      </p:cBhvr>
                                    </p:animEffect>
                                  </p:childTnLst>
                                </p:cTn>
                              </p:par>
                            </p:childTnLst>
                          </p:cTn>
                        </p:par>
                        <p:par>
                          <p:cTn id="105" fill="hold">
                            <p:stCondLst>
                              <p:cond delay="1000"/>
                            </p:stCondLst>
                            <p:childTnLst>
                              <p:par>
                                <p:cTn id="106" presetID="26" presetClass="entr" presetSubtype="0" fill="hold" nodeType="after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ipe(down)">
                                      <p:cBhvr>
                                        <p:cTn id="108" dur="145">
                                          <p:stCondLst>
                                            <p:cond delay="0"/>
                                          </p:stCondLst>
                                        </p:cTn>
                                        <p:tgtEl>
                                          <p:spTgt spid="33"/>
                                        </p:tgtEl>
                                      </p:cBhvr>
                                    </p:animEffect>
                                    <p:anim calcmode="lin" valueType="num">
                                      <p:cBhvr>
                                        <p:cTn id="109"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0"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1"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12"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13"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14" dur="7">
                                          <p:stCondLst>
                                            <p:cond delay="162"/>
                                          </p:stCondLst>
                                        </p:cTn>
                                        <p:tgtEl>
                                          <p:spTgt spid="33"/>
                                        </p:tgtEl>
                                      </p:cBhvr>
                                      <p:to x="100000" y="60000"/>
                                    </p:animScale>
                                    <p:animScale>
                                      <p:cBhvr>
                                        <p:cTn id="115" dur="41" decel="50000">
                                          <p:stCondLst>
                                            <p:cond delay="169"/>
                                          </p:stCondLst>
                                        </p:cTn>
                                        <p:tgtEl>
                                          <p:spTgt spid="33"/>
                                        </p:tgtEl>
                                      </p:cBhvr>
                                      <p:to x="100000" y="100000"/>
                                    </p:animScale>
                                    <p:animScale>
                                      <p:cBhvr>
                                        <p:cTn id="116" dur="7">
                                          <p:stCondLst>
                                            <p:cond delay="328"/>
                                          </p:stCondLst>
                                        </p:cTn>
                                        <p:tgtEl>
                                          <p:spTgt spid="33"/>
                                        </p:tgtEl>
                                      </p:cBhvr>
                                      <p:to x="100000" y="80000"/>
                                    </p:animScale>
                                    <p:animScale>
                                      <p:cBhvr>
                                        <p:cTn id="117" dur="41" decel="50000">
                                          <p:stCondLst>
                                            <p:cond delay="335"/>
                                          </p:stCondLst>
                                        </p:cTn>
                                        <p:tgtEl>
                                          <p:spTgt spid="33"/>
                                        </p:tgtEl>
                                      </p:cBhvr>
                                      <p:to x="100000" y="100000"/>
                                    </p:animScale>
                                    <p:animScale>
                                      <p:cBhvr>
                                        <p:cTn id="118" dur="7">
                                          <p:stCondLst>
                                            <p:cond delay="410"/>
                                          </p:stCondLst>
                                        </p:cTn>
                                        <p:tgtEl>
                                          <p:spTgt spid="33"/>
                                        </p:tgtEl>
                                      </p:cBhvr>
                                      <p:to x="100000" y="90000"/>
                                    </p:animScale>
                                    <p:animScale>
                                      <p:cBhvr>
                                        <p:cTn id="119" dur="41" decel="50000">
                                          <p:stCondLst>
                                            <p:cond delay="417"/>
                                          </p:stCondLst>
                                        </p:cTn>
                                        <p:tgtEl>
                                          <p:spTgt spid="33"/>
                                        </p:tgtEl>
                                      </p:cBhvr>
                                      <p:to x="100000" y="100000"/>
                                    </p:animScale>
                                    <p:animScale>
                                      <p:cBhvr>
                                        <p:cTn id="120" dur="7">
                                          <p:stCondLst>
                                            <p:cond delay="452"/>
                                          </p:stCondLst>
                                        </p:cTn>
                                        <p:tgtEl>
                                          <p:spTgt spid="33"/>
                                        </p:tgtEl>
                                      </p:cBhvr>
                                      <p:to x="100000" y="95000"/>
                                    </p:animScale>
                                    <p:animScale>
                                      <p:cBhvr>
                                        <p:cTn id="121" dur="41" decel="50000">
                                          <p:stCondLst>
                                            <p:cond delay="459"/>
                                          </p:stCondLst>
                                        </p:cTn>
                                        <p:tgtEl>
                                          <p:spTgt spid="33"/>
                                        </p:tgtEl>
                                      </p:cBhvr>
                                      <p:to x="100000" y="100000"/>
                                    </p:animScale>
                                  </p:childTnLst>
                                </p:cTn>
                              </p:par>
                            </p:childTnLst>
                          </p:cTn>
                        </p:par>
                        <p:par>
                          <p:cTn id="122" fill="hold">
                            <p:stCondLst>
                              <p:cond delay="1500"/>
                            </p:stCondLst>
                            <p:childTnLst>
                              <p:par>
                                <p:cTn id="123" presetID="22" presetClass="entr" presetSubtype="8" fill="hold" grpId="0" nodeType="afterEffect">
                                  <p:stCondLst>
                                    <p:cond delay="0"/>
                                  </p:stCondLst>
                                  <p:childTnLst>
                                    <p:set>
                                      <p:cBhvr>
                                        <p:cTn id="124" dur="1" fill="hold">
                                          <p:stCondLst>
                                            <p:cond delay="0"/>
                                          </p:stCondLst>
                                        </p:cTn>
                                        <p:tgtEl>
                                          <p:spTgt spid="2">
                                            <p:txEl>
                                              <p:pRg st="9" end="9"/>
                                            </p:txEl>
                                          </p:spTgt>
                                        </p:tgtEl>
                                        <p:attrNameLst>
                                          <p:attrName>style.visibility</p:attrName>
                                        </p:attrNameLst>
                                      </p:cBhvr>
                                      <p:to>
                                        <p:strVal val="visible"/>
                                      </p:to>
                                    </p:set>
                                    <p:animEffect transition="in" filter="wipe(left)">
                                      <p:cBhvr>
                                        <p:cTn id="125" dur="500"/>
                                        <p:tgtEl>
                                          <p:spTgt spid="2">
                                            <p:txEl>
                                              <p:pRg st="9" end="9"/>
                                            </p:txEl>
                                          </p:spTgt>
                                        </p:tgtEl>
                                      </p:cBhvr>
                                    </p:animEffect>
                                  </p:childTnLst>
                                </p:cTn>
                              </p:par>
                              <p:par>
                                <p:cTn id="126" presetID="22" presetClass="entr" presetSubtype="8" fill="hold" grpId="0" nodeType="withEffect">
                                  <p:stCondLst>
                                    <p:cond delay="0"/>
                                  </p:stCondLst>
                                  <p:childTnLst>
                                    <p:set>
                                      <p:cBhvr>
                                        <p:cTn id="127" dur="1" fill="hold">
                                          <p:stCondLst>
                                            <p:cond delay="0"/>
                                          </p:stCondLst>
                                        </p:cTn>
                                        <p:tgtEl>
                                          <p:spTgt spid="2">
                                            <p:txEl>
                                              <p:pRg st="10" end="10"/>
                                            </p:txEl>
                                          </p:spTgt>
                                        </p:tgtEl>
                                        <p:attrNameLst>
                                          <p:attrName>style.visibility</p:attrName>
                                        </p:attrNameLst>
                                      </p:cBhvr>
                                      <p:to>
                                        <p:strVal val="visible"/>
                                      </p:to>
                                    </p:set>
                                    <p:animEffect transition="in" filter="wipe(left)">
                                      <p:cBhvr>
                                        <p:cTn id="128" dur="500"/>
                                        <p:tgtEl>
                                          <p:spTgt spid="2">
                                            <p:txEl>
                                              <p:pRg st="10" end="10"/>
                                            </p:txEl>
                                          </p:spTgt>
                                        </p:tgtEl>
                                      </p:cBhvr>
                                    </p:animEffect>
                                  </p:childTnLst>
                                </p:cTn>
                              </p:par>
                            </p:childTnLst>
                          </p:cTn>
                        </p:par>
                        <p:par>
                          <p:cTn id="129" fill="hold">
                            <p:stCondLst>
                              <p:cond delay="2000"/>
                            </p:stCondLst>
                            <p:childTnLst>
                              <p:par>
                                <p:cTn id="130" presetID="26" presetClass="entr" presetSubtype="0" fill="hold" nodeType="afterEffect">
                                  <p:stCondLst>
                                    <p:cond delay="0"/>
                                  </p:stCondLst>
                                  <p:childTnLst>
                                    <p:set>
                                      <p:cBhvr>
                                        <p:cTn id="131" dur="1" fill="hold">
                                          <p:stCondLst>
                                            <p:cond delay="0"/>
                                          </p:stCondLst>
                                        </p:cTn>
                                        <p:tgtEl>
                                          <p:spTgt spid="32"/>
                                        </p:tgtEl>
                                        <p:attrNameLst>
                                          <p:attrName>style.visibility</p:attrName>
                                        </p:attrNameLst>
                                      </p:cBhvr>
                                      <p:to>
                                        <p:strVal val="visible"/>
                                      </p:to>
                                    </p:set>
                                    <p:animEffect transition="in" filter="wipe(down)">
                                      <p:cBhvr>
                                        <p:cTn id="132" dur="145">
                                          <p:stCondLst>
                                            <p:cond delay="0"/>
                                          </p:stCondLst>
                                        </p:cTn>
                                        <p:tgtEl>
                                          <p:spTgt spid="32"/>
                                        </p:tgtEl>
                                      </p:cBhvr>
                                    </p:animEffect>
                                    <p:anim calcmode="lin" valueType="num">
                                      <p:cBhvr>
                                        <p:cTn id="133"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34"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5"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36"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37"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38" dur="7">
                                          <p:stCondLst>
                                            <p:cond delay="162"/>
                                          </p:stCondLst>
                                        </p:cTn>
                                        <p:tgtEl>
                                          <p:spTgt spid="32"/>
                                        </p:tgtEl>
                                      </p:cBhvr>
                                      <p:to x="100000" y="60000"/>
                                    </p:animScale>
                                    <p:animScale>
                                      <p:cBhvr>
                                        <p:cTn id="139" dur="41" decel="50000">
                                          <p:stCondLst>
                                            <p:cond delay="169"/>
                                          </p:stCondLst>
                                        </p:cTn>
                                        <p:tgtEl>
                                          <p:spTgt spid="32"/>
                                        </p:tgtEl>
                                      </p:cBhvr>
                                      <p:to x="100000" y="100000"/>
                                    </p:animScale>
                                    <p:animScale>
                                      <p:cBhvr>
                                        <p:cTn id="140" dur="7">
                                          <p:stCondLst>
                                            <p:cond delay="328"/>
                                          </p:stCondLst>
                                        </p:cTn>
                                        <p:tgtEl>
                                          <p:spTgt spid="32"/>
                                        </p:tgtEl>
                                      </p:cBhvr>
                                      <p:to x="100000" y="80000"/>
                                    </p:animScale>
                                    <p:animScale>
                                      <p:cBhvr>
                                        <p:cTn id="141" dur="41" decel="50000">
                                          <p:stCondLst>
                                            <p:cond delay="335"/>
                                          </p:stCondLst>
                                        </p:cTn>
                                        <p:tgtEl>
                                          <p:spTgt spid="32"/>
                                        </p:tgtEl>
                                      </p:cBhvr>
                                      <p:to x="100000" y="100000"/>
                                    </p:animScale>
                                    <p:animScale>
                                      <p:cBhvr>
                                        <p:cTn id="142" dur="7">
                                          <p:stCondLst>
                                            <p:cond delay="410"/>
                                          </p:stCondLst>
                                        </p:cTn>
                                        <p:tgtEl>
                                          <p:spTgt spid="32"/>
                                        </p:tgtEl>
                                      </p:cBhvr>
                                      <p:to x="100000" y="90000"/>
                                    </p:animScale>
                                    <p:animScale>
                                      <p:cBhvr>
                                        <p:cTn id="143" dur="41" decel="50000">
                                          <p:stCondLst>
                                            <p:cond delay="417"/>
                                          </p:stCondLst>
                                        </p:cTn>
                                        <p:tgtEl>
                                          <p:spTgt spid="32"/>
                                        </p:tgtEl>
                                      </p:cBhvr>
                                      <p:to x="100000" y="100000"/>
                                    </p:animScale>
                                    <p:animScale>
                                      <p:cBhvr>
                                        <p:cTn id="144" dur="7">
                                          <p:stCondLst>
                                            <p:cond delay="452"/>
                                          </p:stCondLst>
                                        </p:cTn>
                                        <p:tgtEl>
                                          <p:spTgt spid="32"/>
                                        </p:tgtEl>
                                      </p:cBhvr>
                                      <p:to x="100000" y="95000"/>
                                    </p:animScale>
                                    <p:animScale>
                                      <p:cBhvr>
                                        <p:cTn id="145" dur="41" decel="50000">
                                          <p:stCondLst>
                                            <p:cond delay="459"/>
                                          </p:stCondLst>
                                        </p:cTn>
                                        <p:tgtEl>
                                          <p:spTgt spid="32"/>
                                        </p:tgtEl>
                                      </p:cBhvr>
                                      <p:to x="100000" y="100000"/>
                                    </p:animScale>
                                  </p:childTnLst>
                                </p:cTn>
                              </p:par>
                            </p:childTnLst>
                          </p:cTn>
                        </p:par>
                        <p:par>
                          <p:cTn id="146" fill="hold">
                            <p:stCondLst>
                              <p:cond delay="2500"/>
                            </p:stCondLst>
                            <p:childTnLst>
                              <p:par>
                                <p:cTn id="147" presetID="22" presetClass="entr" presetSubtype="8" fill="hold" grpId="0" nodeType="afterEffect">
                                  <p:stCondLst>
                                    <p:cond delay="0"/>
                                  </p:stCondLst>
                                  <p:childTnLst>
                                    <p:set>
                                      <p:cBhvr>
                                        <p:cTn id="148" dur="1" fill="hold">
                                          <p:stCondLst>
                                            <p:cond delay="0"/>
                                          </p:stCondLst>
                                        </p:cTn>
                                        <p:tgtEl>
                                          <p:spTgt spid="2">
                                            <p:txEl>
                                              <p:pRg st="12" end="12"/>
                                            </p:txEl>
                                          </p:spTgt>
                                        </p:tgtEl>
                                        <p:attrNameLst>
                                          <p:attrName>style.visibility</p:attrName>
                                        </p:attrNameLst>
                                      </p:cBhvr>
                                      <p:to>
                                        <p:strVal val="visible"/>
                                      </p:to>
                                    </p:set>
                                    <p:animEffect transition="in" filter="wipe(left)">
                                      <p:cBhvr>
                                        <p:cTn id="149" dur="500"/>
                                        <p:tgtEl>
                                          <p:spTgt spid="2">
                                            <p:txEl>
                                              <p:pRg st="12" end="12"/>
                                            </p:txEl>
                                          </p:spTgt>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2">
                                            <p:txEl>
                                              <p:pRg st="13" end="13"/>
                                            </p:txEl>
                                          </p:spTgt>
                                        </p:tgtEl>
                                        <p:attrNameLst>
                                          <p:attrName>style.visibility</p:attrName>
                                        </p:attrNameLst>
                                      </p:cBhvr>
                                      <p:to>
                                        <p:strVal val="visible"/>
                                      </p:to>
                                    </p:set>
                                    <p:animEffect transition="in" filter="wipe(left)">
                                      <p:cBhvr>
                                        <p:cTn id="152"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5">
                      <a:lumMod val="50000"/>
                    </a:schemeClr>
                  </a:solidFill>
                  <a:prstDash val="solid"/>
                </a:ln>
                <a:solidFill>
                  <a:srgbClr val="7B0AEC">
                    <a:alpha val="51000"/>
                  </a:srgbClr>
                </a:solidFill>
                <a:effectLst>
                  <a:outerShdw dist="38100" dir="2700000" algn="tl" rotWithShape="0">
                    <a:schemeClr val="accent5">
                      <a:lumMod val="50000"/>
                    </a:schemeClr>
                  </a:outerShdw>
                </a:effectLst>
              </a:rPr>
              <a:t>BESONDERE AKTIVITÄTEN</a:t>
            </a: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417" y="2185542"/>
            <a:ext cx="5853706" cy="4502851"/>
          </a:xfrm>
          <a:prstGeom prst="rect">
            <a:avLst/>
          </a:prstGeom>
          <a:effectLst>
            <a:softEdge rad="317500"/>
          </a:effectLst>
        </p:spPr>
      </p:pic>
      <p:sp>
        <p:nvSpPr>
          <p:cNvPr id="3" name="CuadroTexto 2">
            <a:extLst>
              <a:ext uri="{FF2B5EF4-FFF2-40B4-BE49-F238E27FC236}">
                <a16:creationId xmlns:a16="http://schemas.microsoft.com/office/drawing/2014/main" id="{AEBF3196-D89E-98CB-D921-C2E74B78AC0D}"/>
              </a:ext>
            </a:extLst>
          </p:cNvPr>
          <p:cNvSpPr txBox="1"/>
          <p:nvPr/>
        </p:nvSpPr>
        <p:spPr>
          <a:xfrm>
            <a:off x="1694312" y="-18738"/>
            <a:ext cx="10551139"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BERUFUNG DER JÜNGER</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5735159" y="2228671"/>
            <a:ext cx="6685103" cy="1200329"/>
          </a:xfrm>
          <a:prstGeom prst="rect">
            <a:avLst/>
          </a:prstGeom>
          <a:noFill/>
        </p:spPr>
        <p:txBody>
          <a:bodyPr wrap="square" rtlCol="0">
            <a:spAutoFit/>
          </a:bodyPr>
          <a:lstStyle/>
          <a:p>
            <a:pPr>
              <a:spcBef>
                <a:spcPts val="600"/>
              </a:spcBef>
            </a:pPr>
            <a:r>
              <a:rPr lang="de-DE" sz="2400" b="1" dirty="0"/>
              <a:t>Wenn wir nicht die anderen Evangelien auch beachten würden, könnten falsche Schlüsse über diese Berufung gezogen werden.</a:t>
            </a:r>
            <a:endParaRPr lang="en" sz="2400" b="1" dirty="0"/>
          </a:p>
        </p:txBody>
      </p:sp>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638630" y="3429000"/>
            <a:ext cx="4456032" cy="1866557"/>
          </a:xfrm>
          <a:prstGeom prst="rect">
            <a:avLst/>
          </a:prstGeom>
          <a:effectLst>
            <a:softEdge rad="127000"/>
          </a:effectLst>
        </p:spPr>
      </p:pic>
      <p:sp>
        <p:nvSpPr>
          <p:cNvPr id="22" name="CuadroTexto 21">
            <a:extLst>
              <a:ext uri="{FF2B5EF4-FFF2-40B4-BE49-F238E27FC236}">
                <a16:creationId xmlns:a16="http://schemas.microsoft.com/office/drawing/2014/main" id="{8419F547-EB47-DB37-23FA-A82D3735698A}"/>
              </a:ext>
            </a:extLst>
          </p:cNvPr>
          <p:cNvSpPr txBox="1"/>
          <p:nvPr/>
        </p:nvSpPr>
        <p:spPr>
          <a:xfrm>
            <a:off x="5560348" y="4582502"/>
            <a:ext cx="6685103" cy="2246769"/>
          </a:xfrm>
          <a:prstGeom prst="rect">
            <a:avLst/>
          </a:prstGeom>
          <a:noFill/>
        </p:spPr>
        <p:txBody>
          <a:bodyPr wrap="square">
            <a:spAutoFit/>
          </a:bodyPr>
          <a:lstStyle/>
          <a:p>
            <a:pPr>
              <a:spcBef>
                <a:spcPts val="600"/>
              </a:spcBef>
            </a:pPr>
            <a:r>
              <a:rPr lang="de-DE" sz="2000" b="1" dirty="0"/>
              <a:t>Es war nicht </a:t>
            </a:r>
            <a:br>
              <a:rPr lang="de-DE" sz="2000" b="1" dirty="0"/>
            </a:br>
            <a:r>
              <a:rPr lang="de-DE" sz="2000" b="1" dirty="0"/>
              <a:t>das erste Mal, </a:t>
            </a:r>
            <a:br>
              <a:rPr lang="de-DE" sz="2000" b="1" dirty="0"/>
            </a:br>
            <a:r>
              <a:rPr lang="de-DE" sz="2000" b="1" dirty="0"/>
              <a:t>dass diese Männer JESUS begegneten. </a:t>
            </a:r>
            <a:br>
              <a:rPr lang="de-DE" sz="2000" b="1" dirty="0"/>
            </a:br>
            <a:r>
              <a:rPr lang="de-DE" sz="2000" b="1" dirty="0"/>
              <a:t>Als Anhänger von Johannes dem Täufer hatten sie </a:t>
            </a:r>
            <a:br>
              <a:rPr lang="de-DE" sz="2000" b="1" dirty="0"/>
            </a:br>
            <a:r>
              <a:rPr lang="de-DE" sz="2000" b="1" dirty="0"/>
              <a:t>dessen Worte über JESUS gehört u. waren JESUS gefolgt. Die ersten waren Andreas und Johannes, </a:t>
            </a:r>
            <a:br>
              <a:rPr lang="de-DE" sz="2000" b="1" dirty="0"/>
            </a:br>
            <a:r>
              <a:rPr lang="de-DE" sz="2000" b="1" dirty="0"/>
              <a:t>danach deren jeweilige Brüder (Joh 1:35-42).</a:t>
            </a:r>
            <a:endParaRPr lang="en" sz="2000" b="1" dirty="0"/>
          </a:p>
        </p:txBody>
      </p:sp>
      <p:sp>
        <p:nvSpPr>
          <p:cNvPr id="2" name="CuadroTexto 4">
            <a:extLst>
              <a:ext uri="{FF2B5EF4-FFF2-40B4-BE49-F238E27FC236}">
                <a16:creationId xmlns:a16="http://schemas.microsoft.com/office/drawing/2014/main" id="{7AACC449-8A8E-F2BF-5CE4-4C4DB8082436}"/>
              </a:ext>
            </a:extLst>
          </p:cNvPr>
          <p:cNvSpPr txBox="1"/>
          <p:nvPr/>
        </p:nvSpPr>
        <p:spPr>
          <a:xfrm>
            <a:off x="4080679" y="710929"/>
            <a:ext cx="5882185" cy="923330"/>
          </a:xfrm>
          <a:prstGeom prst="rect">
            <a:avLst/>
          </a:prstGeom>
          <a:solidFill>
            <a:schemeClr val="accent4">
              <a:lumMod val="75000"/>
              <a:alpha val="70000"/>
            </a:schemeClr>
          </a:solidFill>
          <a:effectLst>
            <a:softEdge rad="63500"/>
          </a:effectLst>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Und JESUS sprach zu ihnen: </a:t>
            </a:r>
            <a:b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b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Kommt, folgt Mir nach; </a:t>
            </a:r>
            <a:b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b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Ich will euch zu Menschenfischern machen!</a:t>
            </a:r>
            <a:r>
              <a:rPr lang="en-US"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(Mark 1:17)</a:t>
            </a:r>
          </a:p>
        </p:txBody>
      </p:sp>
      <p:grpSp>
        <p:nvGrpSpPr>
          <p:cNvPr id="11" name="Gruppieren 10">
            <a:extLst>
              <a:ext uri="{FF2B5EF4-FFF2-40B4-BE49-F238E27FC236}">
                <a16:creationId xmlns:a16="http://schemas.microsoft.com/office/drawing/2014/main" id="{B19666D7-A0A0-5949-5360-F1E7503D25E9}"/>
              </a:ext>
            </a:extLst>
          </p:cNvPr>
          <p:cNvGrpSpPr/>
          <p:nvPr/>
        </p:nvGrpSpPr>
        <p:grpSpPr>
          <a:xfrm>
            <a:off x="60680" y="169607"/>
            <a:ext cx="2614280" cy="389951"/>
            <a:chOff x="60680" y="169607"/>
            <a:chExt cx="2614280" cy="389951"/>
          </a:xfrm>
        </p:grpSpPr>
        <p:sp>
          <p:nvSpPr>
            <p:cNvPr id="12" name="Rechteck 11">
              <a:extLst>
                <a:ext uri="{FF2B5EF4-FFF2-40B4-BE49-F238E27FC236}">
                  <a16:creationId xmlns:a16="http://schemas.microsoft.com/office/drawing/2014/main" id="{F6660D30-EEDB-9F09-9F81-A5699C01541B}"/>
                </a:ext>
              </a:extLst>
            </p:cNvPr>
            <p:cNvSpPr/>
            <p:nvPr/>
          </p:nvSpPr>
          <p:spPr>
            <a:xfrm>
              <a:off x="128919" y="169607"/>
              <a:ext cx="2477803" cy="389951"/>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1B47A4CD-D438-761C-EA3F-A5AD19589356}"/>
                </a:ext>
              </a:extLst>
            </p:cNvPr>
            <p:cNvSpPr txBox="1"/>
            <p:nvPr/>
          </p:nvSpPr>
          <p:spPr>
            <a:xfrm>
              <a:off x="60680" y="190226"/>
              <a:ext cx="2614280" cy="369332"/>
            </a:xfrm>
            <a:prstGeom prst="rect">
              <a:avLst/>
            </a:prstGeom>
            <a:noFill/>
          </p:spPr>
          <p:txBody>
            <a:bodyPr wrap="square">
              <a:spAutoFit/>
            </a:bodyPr>
            <a:lstStyle/>
            <a:p>
              <a:pPr marL="0" lvl="1">
                <a:spcBef>
                  <a:spcPts val="600"/>
                </a:spcBef>
              </a:pPr>
              <a:r>
                <a:rPr lang="de-DE" sz="1800" b="1" dirty="0"/>
                <a:t> So, 07. Juli – Folgt Mir</a:t>
              </a:r>
              <a:endParaRPr lang="en" sz="1800" b="1" dirty="0"/>
            </a:p>
          </p:txBody>
        </p:sp>
      </p:grpSp>
      <p:sp>
        <p:nvSpPr>
          <p:cNvPr id="7" name="CuadroTexto 5">
            <a:extLst>
              <a:ext uri="{FF2B5EF4-FFF2-40B4-BE49-F238E27FC236}">
                <a16:creationId xmlns:a16="http://schemas.microsoft.com/office/drawing/2014/main" id="{9133411F-0E91-AB0D-0B61-FD35AE4F1318}"/>
              </a:ext>
            </a:extLst>
          </p:cNvPr>
          <p:cNvSpPr txBox="1"/>
          <p:nvPr/>
        </p:nvSpPr>
        <p:spPr>
          <a:xfrm>
            <a:off x="281319" y="1808380"/>
            <a:ext cx="6280846" cy="461665"/>
          </a:xfrm>
          <a:prstGeom prst="rect">
            <a:avLst/>
          </a:prstGeom>
          <a:noFill/>
        </p:spPr>
        <p:txBody>
          <a:bodyPr wrap="square" rtlCol="0">
            <a:spAutoFit/>
          </a:bodyPr>
          <a:lstStyle/>
          <a:p>
            <a:pPr>
              <a:spcBef>
                <a:spcPts val="600"/>
              </a:spcBef>
            </a:pPr>
            <a:r>
              <a:rPr lang="de-DE" sz="2400" b="1" dirty="0"/>
              <a:t>Markus zeichnet sich durch seine Kürze aus.</a:t>
            </a:r>
            <a:endParaRPr lang="en" sz="2400" b="1" dirty="0"/>
          </a:p>
        </p:txBody>
      </p:sp>
    </p:spTree>
    <p:extLst>
      <p:ext uri="{BB962C8B-B14F-4D97-AF65-F5344CB8AC3E}">
        <p14:creationId xmlns:p14="http://schemas.microsoft.com/office/powerpoint/2010/main" val="381744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out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1+#ppt_w/2"/>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 calcmode="lin" valueType="num">
                                      <p:cBhvr>
                                        <p:cTn id="38" dur="500" fill="hold"/>
                                        <p:tgtEl>
                                          <p:spTgt spid="10"/>
                                        </p:tgtEl>
                                        <p:attrNameLst>
                                          <p:attrName>style.rotation</p:attrName>
                                        </p:attrNameLst>
                                      </p:cBhvr>
                                      <p:tavLst>
                                        <p:tav tm="0">
                                          <p:val>
                                            <p:fltVal val="360"/>
                                          </p:val>
                                        </p:tav>
                                        <p:tav tm="100000">
                                          <p:val>
                                            <p:fltVal val="0"/>
                                          </p:val>
                                        </p:tav>
                                      </p:tavLst>
                                    </p:anim>
                                    <p:animEffect transition="in" filter="fade">
                                      <p:cBhvr>
                                        <p:cTn id="39" dur="500"/>
                                        <p:tgtEl>
                                          <p:spTgt spid="10"/>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left)">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22" grpId="0"/>
      <p:bldP spid="2"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EBF3196-D89E-98CB-D921-C2E74B78AC0D}"/>
              </a:ext>
            </a:extLst>
          </p:cNvPr>
          <p:cNvSpPr txBox="1"/>
          <p:nvPr/>
        </p:nvSpPr>
        <p:spPr>
          <a:xfrm>
            <a:off x="1694312" y="-18738"/>
            <a:ext cx="10551139"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BERUFUNG DER JÜNGER</a:t>
            </a:r>
          </a:p>
        </p:txBody>
      </p:sp>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76356" y="1327057"/>
            <a:ext cx="2223581" cy="1667686"/>
          </a:xfrm>
          <a:prstGeom prst="rect">
            <a:avLst/>
          </a:prstGeom>
          <a:effectLst>
            <a:softEdge rad="127000"/>
          </a:effectLst>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394808" y="3191784"/>
            <a:ext cx="2223581" cy="1667686"/>
          </a:xfrm>
          <a:prstGeom prst="rect">
            <a:avLst/>
          </a:prstGeom>
          <a:effectLst>
            <a:softEdge rad="127000"/>
          </a:effectLst>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8218711" y="3571098"/>
            <a:ext cx="4152941" cy="3286902"/>
          </a:xfrm>
          <a:prstGeom prst="rect">
            <a:avLst/>
          </a:prstGeom>
          <a:effectLst>
            <a:softEdge rad="635000"/>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3756261" y="2024616"/>
            <a:ext cx="8111321" cy="2631490"/>
          </a:xfrm>
          <a:prstGeom prst="rect">
            <a:avLst/>
          </a:prstGeom>
          <a:noFill/>
        </p:spPr>
        <p:txBody>
          <a:bodyPr wrap="square">
            <a:spAutoFit/>
          </a:bodyPr>
          <a:lstStyle/>
          <a:p>
            <a:pPr algn="ctr">
              <a:spcBef>
                <a:spcPts val="600"/>
              </a:spcBef>
            </a:pPr>
            <a:r>
              <a:rPr lang="de-DE" sz="2000" b="1" dirty="0"/>
              <a:t>JESUS predigt vom Boot des Petrus aus </a:t>
            </a:r>
            <a:br>
              <a:rPr lang="de-DE" sz="2000" b="1" dirty="0"/>
            </a:br>
            <a:r>
              <a:rPr lang="de-DE" sz="2000" b="1" dirty="0"/>
              <a:t>und dann geschieht ein wundersamer Fang. </a:t>
            </a:r>
            <a:br>
              <a:rPr lang="de-DE" sz="2000" b="1" dirty="0"/>
            </a:br>
            <a:r>
              <a:rPr lang="de-DE" sz="2000" b="1" dirty="0"/>
              <a:t>Die Netze der vier Brüder zerreißen fast an der Masse von Fischen (Lk. 5:1-7). </a:t>
            </a:r>
          </a:p>
          <a:p>
            <a:pPr>
              <a:spcBef>
                <a:spcPts val="600"/>
              </a:spcBef>
            </a:pPr>
            <a:r>
              <a:rPr lang="de-DE" sz="2000" b="1" dirty="0"/>
              <a:t>Während Jakobus und Johannes </a:t>
            </a:r>
            <a:br>
              <a:rPr lang="de-DE" sz="2000" b="1" dirty="0"/>
            </a:br>
            <a:r>
              <a:rPr lang="de-DE" sz="2000" b="1" dirty="0"/>
              <a:t>die Netze flicken,</a:t>
            </a:r>
            <a:br>
              <a:rPr lang="de-DE" sz="2000" b="1" dirty="0"/>
            </a:br>
            <a:r>
              <a:rPr lang="de-DE" sz="2000" b="1" dirty="0"/>
              <a:t> fällt Petrus JESUS zu Füßen </a:t>
            </a:r>
            <a:br>
              <a:rPr lang="de-DE" sz="2000" b="1" dirty="0"/>
            </a:br>
            <a:r>
              <a:rPr lang="de-DE" sz="2000" b="1" dirty="0"/>
              <a:t>(Lk. 5,8-11</a:t>
            </a:r>
            <a:r>
              <a:rPr lang="en" sz="2000" b="1" dirty="0"/>
              <a:t>).</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615426" y="5046463"/>
            <a:ext cx="11576573" cy="1708160"/>
          </a:xfrm>
          <a:prstGeom prst="rect">
            <a:avLst/>
          </a:prstGeom>
          <a:noFill/>
        </p:spPr>
        <p:txBody>
          <a:bodyPr wrap="square">
            <a:spAutoFit/>
          </a:bodyPr>
          <a:lstStyle/>
          <a:p>
            <a:pPr>
              <a:spcBef>
                <a:spcPts val="600"/>
              </a:spcBef>
            </a:pPr>
            <a:r>
              <a:rPr lang="de-DE" sz="2000" b="1" dirty="0"/>
              <a:t>Jakobus und Johannes überlassen ihrem Vater die Leitung </a:t>
            </a:r>
            <a:br>
              <a:rPr lang="de-DE" sz="2000" b="1" dirty="0"/>
            </a:br>
            <a:r>
              <a:rPr lang="de-DE" sz="2000" b="1" dirty="0"/>
              <a:t>des Familienunternehmens und Petrus und Andreas </a:t>
            </a:r>
            <a:br>
              <a:rPr lang="de-DE" sz="2000" b="1" dirty="0"/>
            </a:br>
            <a:r>
              <a:rPr lang="de-DE" sz="2000" b="1" dirty="0"/>
              <a:t>geben ihren Lebensunterhalt auf, um Seelengewinner zu werden. </a:t>
            </a:r>
          </a:p>
          <a:p>
            <a:pPr algn="r">
              <a:spcBef>
                <a:spcPts val="600"/>
              </a:spcBef>
            </a:pPr>
            <a:r>
              <a:rPr lang="de-DE" sz="2000" b="1" dirty="0"/>
              <a:t>Indem sie dem Ruf JESU folgten, </a:t>
            </a:r>
            <a:br>
              <a:rPr lang="de-DE" sz="2000" b="1" dirty="0"/>
            </a:br>
            <a:r>
              <a:rPr lang="de-DE" sz="2000" b="1" dirty="0"/>
              <a:t>veränderten sie ihr Leben und das Leben der ganzen Welt</a:t>
            </a:r>
            <a:r>
              <a:rPr lang="en" sz="2000" b="1" dirty="0"/>
              <a:t>.</a:t>
            </a:r>
          </a:p>
        </p:txBody>
      </p:sp>
      <p:sp>
        <p:nvSpPr>
          <p:cNvPr id="2" name="CuadroTexto 4">
            <a:extLst>
              <a:ext uri="{FF2B5EF4-FFF2-40B4-BE49-F238E27FC236}">
                <a16:creationId xmlns:a16="http://schemas.microsoft.com/office/drawing/2014/main" id="{7AACC449-8A8E-F2BF-5CE4-4C4DB8082436}"/>
              </a:ext>
            </a:extLst>
          </p:cNvPr>
          <p:cNvSpPr txBox="1"/>
          <p:nvPr/>
        </p:nvSpPr>
        <p:spPr>
          <a:xfrm>
            <a:off x="4080679" y="710929"/>
            <a:ext cx="5882185" cy="923330"/>
          </a:xfrm>
          <a:prstGeom prst="rect">
            <a:avLst/>
          </a:prstGeom>
          <a:solidFill>
            <a:schemeClr val="accent4">
              <a:lumMod val="75000"/>
              <a:alpha val="70000"/>
            </a:schemeClr>
          </a:solidFill>
          <a:effectLst>
            <a:softEdge rad="63500"/>
          </a:effectLst>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Und JESUS sprach zu ihnen: </a:t>
            </a:r>
            <a:b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b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Kommt, folgt Mir nach; </a:t>
            </a:r>
            <a:b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br>
            <a:r>
              <a:rPr lang="de-DE"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Ich will euch zu Menschenfischern machen!</a:t>
            </a:r>
            <a:r>
              <a:rPr lang="en-US"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en"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andara" panose="020E0502030303020204" pitchFamily="34" charset="0"/>
              </a:rPr>
              <a:t>(Mark 1:17)</a:t>
            </a:r>
          </a:p>
        </p:txBody>
      </p:sp>
      <p:grpSp>
        <p:nvGrpSpPr>
          <p:cNvPr id="9" name="Gruppieren 8">
            <a:extLst>
              <a:ext uri="{FF2B5EF4-FFF2-40B4-BE49-F238E27FC236}">
                <a16:creationId xmlns:a16="http://schemas.microsoft.com/office/drawing/2014/main" id="{7A9669E5-186B-310C-152C-F833F074EE05}"/>
              </a:ext>
            </a:extLst>
          </p:cNvPr>
          <p:cNvGrpSpPr/>
          <p:nvPr/>
        </p:nvGrpSpPr>
        <p:grpSpPr>
          <a:xfrm>
            <a:off x="60680" y="169607"/>
            <a:ext cx="2614280" cy="389951"/>
            <a:chOff x="60680" y="169607"/>
            <a:chExt cx="2614280" cy="389951"/>
          </a:xfrm>
        </p:grpSpPr>
        <p:sp>
          <p:nvSpPr>
            <p:cNvPr id="11" name="Rechteck 10">
              <a:extLst>
                <a:ext uri="{FF2B5EF4-FFF2-40B4-BE49-F238E27FC236}">
                  <a16:creationId xmlns:a16="http://schemas.microsoft.com/office/drawing/2014/main" id="{A43EBB4A-9AF1-BC50-93C8-C3D553081CF9}"/>
                </a:ext>
              </a:extLst>
            </p:cNvPr>
            <p:cNvSpPr/>
            <p:nvPr/>
          </p:nvSpPr>
          <p:spPr>
            <a:xfrm>
              <a:off x="128919" y="169607"/>
              <a:ext cx="2477803" cy="389951"/>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F0BD955D-60E0-7EA1-C6A3-4E3E348B6143}"/>
                </a:ext>
              </a:extLst>
            </p:cNvPr>
            <p:cNvSpPr txBox="1"/>
            <p:nvPr/>
          </p:nvSpPr>
          <p:spPr>
            <a:xfrm>
              <a:off x="60680" y="190226"/>
              <a:ext cx="2614280" cy="369332"/>
            </a:xfrm>
            <a:prstGeom prst="rect">
              <a:avLst/>
            </a:prstGeom>
            <a:noFill/>
          </p:spPr>
          <p:txBody>
            <a:bodyPr wrap="square">
              <a:spAutoFit/>
            </a:bodyPr>
            <a:lstStyle/>
            <a:p>
              <a:pPr marL="0" lvl="1">
                <a:spcBef>
                  <a:spcPts val="600"/>
                </a:spcBef>
              </a:pPr>
              <a:r>
                <a:rPr lang="de-DE" sz="1800" b="1" dirty="0"/>
                <a:t> So, 07. Juli – Folgt Mir</a:t>
              </a:r>
              <a:endParaRPr lang="en" sz="1800" b="1" dirty="0"/>
            </a:p>
          </p:txBody>
        </p:sp>
      </p:gr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900" decel="100000" fill="hold"/>
                                        <p:tgtEl>
                                          <p:spTgt spid="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 sz="6000" b="1" dirty="0">
                <a:ln w="6600">
                  <a:solidFill>
                    <a:schemeClr val="accent4">
                      <a:lumMod val="50000"/>
                    </a:schemeClr>
                  </a:solidFill>
                  <a:prstDash val="solid"/>
                </a:ln>
                <a:solidFill>
                  <a:srgbClr val="B81111">
                    <a:alpha val="58000"/>
                  </a:srgbClr>
                </a:solidFill>
                <a:effectLst>
                  <a:outerShdw dist="38100" dir="2700000" algn="tl" rotWithShape="0">
                    <a:schemeClr val="accent4">
                      <a:lumMod val="50000"/>
                    </a:schemeClr>
                  </a:outerShdw>
                </a:effectLst>
              </a:rPr>
              <a:t>AKTIVITÄTEN AM SABBAT</a:t>
            </a: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artisticChalkSketch/>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3388467" y="-54258"/>
            <a:ext cx="9046633"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de-DE" sz="4400" b="1" dirty="0">
                <a:ln w="22225">
                  <a:noFill/>
                  <a:prstDash val="solid"/>
                </a:ln>
                <a:solidFill>
                  <a:schemeClr val="accent2">
                    <a:lumMod val="40000"/>
                    <a:lumOff val="60000"/>
                  </a:schemeClr>
                </a:solidFill>
              </a:rPr>
              <a:t>PREDIGT IN DER SYNAGOGE</a:t>
            </a:r>
            <a:endParaRPr lang="en"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3970574" y="659951"/>
            <a:ext cx="7400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a:t>
            </a:r>
            <a:r>
              <a:rPr lang="de-DE"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Und sie gingen hinein nach Kapernaum; und alsbald am Sabbat ging Er in die Synagoge und lehrte.</a:t>
            </a:r>
            <a:r>
              <a:rPr lang="en"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andara" panose="020E0502030303020204" pitchFamily="34" charset="0"/>
              </a:rPr>
              <a:t>(Mark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77562" y="1659885"/>
            <a:ext cx="1633125" cy="4708981"/>
          </a:xfrm>
          <a:prstGeom prst="rect">
            <a:avLst/>
          </a:prstGeom>
          <a:noFill/>
        </p:spPr>
        <p:txBody>
          <a:bodyPr wrap="square" rtlCol="0">
            <a:spAutoFit/>
          </a:bodyPr>
          <a:lstStyle/>
          <a:p>
            <a:pPr>
              <a:spcBef>
                <a:spcPts val="600"/>
              </a:spcBef>
            </a:pPr>
            <a:r>
              <a:rPr lang="de-DE" sz="2000" b="1" dirty="0">
                <a:solidFill>
                  <a:schemeClr val="bg1"/>
                </a:solidFill>
                <a:effectLst>
                  <a:glow rad="101600">
                    <a:srgbClr val="3F211A"/>
                  </a:glow>
                  <a:outerShdw blurRad="38100" dist="38100" dir="2700000" algn="tl">
                    <a:srgbClr val="000000">
                      <a:alpha val="43137"/>
                    </a:srgbClr>
                  </a:outerShdw>
                </a:effectLst>
              </a:rPr>
              <a:t>Die Evangelien machen deutlich, dass der </a:t>
            </a:r>
            <a:r>
              <a:rPr lang="de-DE" sz="2000" b="1" u="sng" dirty="0">
                <a:solidFill>
                  <a:schemeClr val="bg1"/>
                </a:solidFill>
                <a:effectLst>
                  <a:glow rad="101600">
                    <a:srgbClr val="3F211A"/>
                  </a:glow>
                  <a:outerShdw blurRad="38100" dist="38100" dir="2700000" algn="tl">
                    <a:srgbClr val="000000">
                      <a:alpha val="43137"/>
                    </a:srgbClr>
                  </a:outerShdw>
                </a:effectLst>
              </a:rPr>
              <a:t>Besuch der Synagoge am </a:t>
            </a:r>
            <a:r>
              <a:rPr lang="de-DE" sz="2000" b="1" u="sng" dirty="0">
                <a:solidFill>
                  <a:srgbClr val="FFC000"/>
                </a:solidFill>
                <a:effectLst>
                  <a:glow rad="101600">
                    <a:srgbClr val="3F211A"/>
                  </a:glow>
                  <a:outerShdw blurRad="38100" dist="38100" dir="2700000" algn="tl">
                    <a:srgbClr val="000000">
                      <a:alpha val="43137"/>
                    </a:srgbClr>
                  </a:outerShdw>
                </a:effectLst>
              </a:rPr>
              <a:t>Sabbat </a:t>
            </a:r>
            <a:r>
              <a:rPr lang="de-DE" sz="2000" b="1" dirty="0">
                <a:solidFill>
                  <a:schemeClr val="bg1"/>
                </a:solidFill>
                <a:effectLst>
                  <a:glow rad="101600">
                    <a:srgbClr val="3F211A"/>
                  </a:glow>
                  <a:outerShdw blurRad="38100" dist="38100" dir="2700000" algn="tl">
                    <a:srgbClr val="000000">
                      <a:alpha val="43137"/>
                    </a:srgbClr>
                  </a:outerShdw>
                </a:effectLst>
              </a:rPr>
              <a:t>für JESUS eine </a:t>
            </a:r>
            <a:r>
              <a:rPr lang="de-DE" sz="2000" b="1" dirty="0">
                <a:solidFill>
                  <a:srgbClr val="FFC000"/>
                </a:solidFill>
                <a:effectLst>
                  <a:glow rad="101600">
                    <a:srgbClr val="3F211A"/>
                  </a:glow>
                  <a:outerShdw blurRad="38100" dist="38100" dir="2700000" algn="tl">
                    <a:srgbClr val="000000">
                      <a:alpha val="43137"/>
                    </a:srgbClr>
                  </a:outerShdw>
                </a:effectLst>
              </a:rPr>
              <a:t>gute Gewohnheit </a:t>
            </a:r>
            <a:r>
              <a:rPr lang="de-DE" sz="2000" b="1" dirty="0">
                <a:solidFill>
                  <a:schemeClr val="bg1"/>
                </a:solidFill>
                <a:effectLst>
                  <a:glow rad="101600">
                    <a:srgbClr val="3F211A"/>
                  </a:glow>
                  <a:outerShdw blurRad="38100" dist="38100" dir="2700000" algn="tl">
                    <a:srgbClr val="000000">
                      <a:alpha val="43137"/>
                    </a:srgbClr>
                  </a:outerShdw>
                </a:effectLst>
              </a:rPr>
              <a:t>und </a:t>
            </a:r>
            <a:r>
              <a:rPr lang="de-DE" sz="2000" b="1" u="sng" dirty="0">
                <a:solidFill>
                  <a:schemeClr val="bg1"/>
                </a:solidFill>
                <a:effectLst>
                  <a:glow rad="101600">
                    <a:srgbClr val="3F211A"/>
                  </a:glow>
                  <a:outerShdw blurRad="38100" dist="38100" dir="2700000" algn="tl">
                    <a:srgbClr val="000000">
                      <a:alpha val="43137"/>
                    </a:srgbClr>
                  </a:outerShdw>
                </a:effectLst>
              </a:rPr>
              <a:t>kein einmaliges Ereignis </a:t>
            </a:r>
            <a:r>
              <a:rPr lang="de-DE" sz="2000" b="1" dirty="0">
                <a:solidFill>
                  <a:schemeClr val="bg1"/>
                </a:solidFill>
                <a:effectLst>
                  <a:glow rad="101600">
                    <a:srgbClr val="3F211A"/>
                  </a:glow>
                  <a:outerShdw blurRad="38100" dist="38100" dir="2700000" algn="tl">
                    <a:srgbClr val="000000">
                      <a:alpha val="43137"/>
                    </a:srgbClr>
                  </a:outerShdw>
                </a:effectLst>
              </a:rPr>
              <a:t>war (Lk. 4:16</a:t>
            </a:r>
            <a:r>
              <a:rPr lang="en" sz="2000" b="1" dirty="0">
                <a:solidFill>
                  <a:schemeClr val="bg1"/>
                </a:solidFill>
                <a:effectLst>
                  <a:glow rad="101600">
                    <a:srgbClr val="3F211A"/>
                  </a:glow>
                  <a:outerShdw blurRad="38100" dist="38100" dir="2700000" algn="tl">
                    <a:srgbClr val="000000">
                      <a:alpha val="43137"/>
                    </a:srgbClr>
                  </a:outerShdw>
                </a:effectLst>
              </a:rPr>
              <a:t>).</a:t>
            </a:r>
          </a:p>
        </p:txBody>
      </p:sp>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192134" y="1251049"/>
            <a:ext cx="7463454" cy="5778158"/>
          </a:xfrm>
          <a:prstGeom prst="rect">
            <a:avLst/>
          </a:prstGeom>
          <a:effectLst>
            <a:softEdge rad="317500"/>
          </a:effectLst>
        </p:spPr>
      </p:pic>
      <p:sp>
        <p:nvSpPr>
          <p:cNvPr id="17" name="CuadroTexto 16">
            <a:extLst>
              <a:ext uri="{FF2B5EF4-FFF2-40B4-BE49-F238E27FC236}">
                <a16:creationId xmlns:a16="http://schemas.microsoft.com/office/drawing/2014/main" id="{41DF5EC1-8225-CD0E-AA00-FB6635208288}"/>
              </a:ext>
            </a:extLst>
          </p:cNvPr>
          <p:cNvSpPr txBox="1"/>
          <p:nvPr/>
        </p:nvSpPr>
        <p:spPr>
          <a:xfrm>
            <a:off x="9655588" y="2683972"/>
            <a:ext cx="2205581" cy="2385268"/>
          </a:xfrm>
          <a:prstGeom prst="rect">
            <a:avLst/>
          </a:prstGeom>
          <a:noFill/>
        </p:spPr>
        <p:txBody>
          <a:bodyPr wrap="square">
            <a:spAutoFit/>
          </a:bodyPr>
          <a:lstStyle/>
          <a:p>
            <a:pPr>
              <a:spcBef>
                <a:spcPts val="600"/>
              </a:spcBef>
            </a:pPr>
            <a:r>
              <a:rPr lang="de-DE" sz="2400" b="1" dirty="0">
                <a:solidFill>
                  <a:schemeClr val="bg1"/>
                </a:solidFill>
                <a:effectLst>
                  <a:glow rad="101600">
                    <a:srgbClr val="3F211A"/>
                  </a:glow>
                  <a:outerShdw blurRad="38100" dist="38100" dir="2700000" algn="tl">
                    <a:srgbClr val="000000">
                      <a:alpha val="43137"/>
                    </a:srgbClr>
                  </a:outerShdw>
                </a:effectLst>
              </a:rPr>
              <a:t>Wie reagierten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die Menschen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auf die Predigt </a:t>
            </a:r>
            <a:br>
              <a:rPr lang="de-DE" sz="2400" b="1" dirty="0">
                <a:solidFill>
                  <a:schemeClr val="bg1"/>
                </a:solidFill>
                <a:effectLst>
                  <a:glow rad="101600">
                    <a:srgbClr val="3F211A"/>
                  </a:glow>
                  <a:outerShdw blurRad="38100" dist="38100" dir="2700000" algn="tl">
                    <a:srgbClr val="000000">
                      <a:alpha val="43137"/>
                    </a:srgbClr>
                  </a:outerShdw>
                </a:effectLst>
              </a:rPr>
            </a:br>
            <a:r>
              <a:rPr lang="de-DE" sz="2400" b="1" dirty="0">
                <a:solidFill>
                  <a:schemeClr val="bg1"/>
                </a:solidFill>
                <a:effectLst>
                  <a:glow rad="101600">
                    <a:srgbClr val="3F211A"/>
                  </a:glow>
                  <a:outerShdw blurRad="38100" dist="38100" dir="2700000" algn="tl">
                    <a:srgbClr val="000000">
                      <a:alpha val="43137"/>
                    </a:srgbClr>
                  </a:outerShdw>
                </a:effectLst>
              </a:rPr>
              <a:t>JESU? </a:t>
            </a:r>
            <a:br>
              <a:rPr lang="de-DE" sz="2400" b="1" dirty="0">
                <a:solidFill>
                  <a:schemeClr val="bg1"/>
                </a:solidFill>
                <a:effectLst>
                  <a:glow rad="101600">
                    <a:srgbClr val="3F211A"/>
                  </a:glow>
                  <a:outerShdw blurRad="38100" dist="38100" dir="2700000" algn="tl">
                    <a:srgbClr val="000000">
                      <a:alpha val="43137"/>
                    </a:srgbClr>
                  </a:outerShdw>
                </a:effectLst>
              </a:rPr>
            </a:br>
            <a:endParaRPr lang="de-DE" sz="2400" b="1" dirty="0">
              <a:solidFill>
                <a:schemeClr val="bg1"/>
              </a:solidFill>
              <a:effectLst>
                <a:glow rad="101600">
                  <a:srgbClr val="3F211A"/>
                </a:glow>
                <a:outerShdw blurRad="38100" dist="38100" dir="2700000" algn="tl">
                  <a:srgbClr val="000000">
                    <a:alpha val="43137"/>
                  </a:srgbClr>
                </a:outerShdw>
              </a:effectLst>
            </a:endParaRPr>
          </a:p>
          <a:p>
            <a:pPr>
              <a:spcBef>
                <a:spcPts val="600"/>
              </a:spcBef>
            </a:pPr>
            <a:r>
              <a:rPr lang="de-DE" sz="2400" b="1" dirty="0">
                <a:solidFill>
                  <a:schemeClr val="bg1"/>
                </a:solidFill>
                <a:effectLst>
                  <a:glow rad="101600">
                    <a:srgbClr val="3F211A"/>
                  </a:glow>
                  <a:outerShdw blurRad="38100" dist="38100" dir="2700000" algn="tl">
                    <a:srgbClr val="000000">
                      <a:alpha val="43137"/>
                    </a:srgbClr>
                  </a:outerShdw>
                </a:effectLst>
              </a:rPr>
              <a:t>(Mark 1:22</a:t>
            </a:r>
            <a:r>
              <a:rPr lang="en" sz="2400" b="1" dirty="0">
                <a:solidFill>
                  <a:schemeClr val="bg1"/>
                </a:solidFill>
                <a:effectLst>
                  <a:glow rad="101600">
                    <a:srgbClr val="3F211A"/>
                  </a:glow>
                  <a:outerShdw blurRad="38100" dist="38100" dir="2700000" algn="tl">
                    <a:srgbClr val="000000">
                      <a:alpha val="43137"/>
                    </a:srgbClr>
                  </a:outerShdw>
                </a:effectLst>
              </a:rPr>
              <a:t>).</a:t>
            </a:r>
          </a:p>
        </p:txBody>
      </p:sp>
      <p:grpSp>
        <p:nvGrpSpPr>
          <p:cNvPr id="12" name="Gruppieren 11">
            <a:extLst>
              <a:ext uri="{FF2B5EF4-FFF2-40B4-BE49-F238E27FC236}">
                <a16:creationId xmlns:a16="http://schemas.microsoft.com/office/drawing/2014/main" id="{C39E9D6E-4CF5-210D-4576-5B82B5A149B3}"/>
              </a:ext>
            </a:extLst>
          </p:cNvPr>
          <p:cNvGrpSpPr/>
          <p:nvPr/>
        </p:nvGrpSpPr>
        <p:grpSpPr>
          <a:xfrm>
            <a:off x="87573" y="169607"/>
            <a:ext cx="3787989" cy="743894"/>
            <a:chOff x="87573" y="169607"/>
            <a:chExt cx="3787989" cy="743894"/>
          </a:xfrm>
        </p:grpSpPr>
        <p:sp>
          <p:nvSpPr>
            <p:cNvPr id="14" name="Rechteck 13">
              <a:extLst>
                <a:ext uri="{FF2B5EF4-FFF2-40B4-BE49-F238E27FC236}">
                  <a16:creationId xmlns:a16="http://schemas.microsoft.com/office/drawing/2014/main" id="{8A59186B-5A4E-ABF9-5A4D-D33A3B058C13}"/>
                </a:ext>
              </a:extLst>
            </p:cNvPr>
            <p:cNvSpPr/>
            <p:nvPr/>
          </p:nvSpPr>
          <p:spPr>
            <a:xfrm>
              <a:off x="128919" y="169607"/>
              <a:ext cx="3565525" cy="743893"/>
            </a:xfrm>
            <a:prstGeom prst="rect">
              <a:avLst/>
            </a:prstGeom>
            <a:solidFill>
              <a:schemeClr val="accent1">
                <a:lumMod val="60000"/>
                <a:lumOff val="40000"/>
                <a:alpha val="6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6DF02EB9-2CDB-9E7C-765A-0E20C1471DC5}"/>
                </a:ext>
              </a:extLst>
            </p:cNvPr>
            <p:cNvSpPr txBox="1"/>
            <p:nvPr/>
          </p:nvSpPr>
          <p:spPr>
            <a:xfrm>
              <a:off x="87573" y="190226"/>
              <a:ext cx="3787989" cy="723275"/>
            </a:xfrm>
            <a:prstGeom prst="rect">
              <a:avLst/>
            </a:prstGeom>
            <a:noFill/>
          </p:spPr>
          <p:txBody>
            <a:bodyPr wrap="square">
              <a:spAutoFit/>
            </a:bodyPr>
            <a:lstStyle/>
            <a:p>
              <a:pPr marL="0" lvl="1">
                <a:spcBef>
                  <a:spcPts val="600"/>
                </a:spcBef>
              </a:pPr>
              <a:r>
                <a:rPr lang="de-DE" b="1" dirty="0"/>
                <a:t> Mo, 08. Juli – </a:t>
              </a:r>
            </a:p>
            <a:p>
              <a:pPr marL="0" lvl="1">
                <a:spcBef>
                  <a:spcPts val="600"/>
                </a:spcBef>
              </a:pPr>
              <a:r>
                <a:rPr lang="de-DE" b="1" dirty="0"/>
                <a:t>Ein unvergesslicher Gottesdienst </a:t>
              </a:r>
              <a:endParaRPr lang="en" sz="1800" b="1" dirty="0"/>
            </a:p>
          </p:txBody>
        </p:sp>
      </p:gr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2325</Words>
  <Application>Microsoft Office PowerPoint</Application>
  <PresentationFormat>Panorámica</PresentationFormat>
  <Paragraphs>138</Paragraphs>
  <Slides>22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22</vt:i4>
      </vt:variant>
    </vt:vector>
  </HeadingPairs>
  <TitlesOfParts>
    <vt:vector size="29" baseType="lpstr">
      <vt:lpstr>Aptos</vt:lpstr>
      <vt:lpstr>Candara</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116</cp:revision>
  <dcterms:created xsi:type="dcterms:W3CDTF">2024-06-08T05:54:19Z</dcterms:created>
  <dcterms:modified xsi:type="dcterms:W3CDTF">2024-07-12T17:07:23Z</dcterms:modified>
</cp:coreProperties>
</file>