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03" r:id="rId3"/>
    <p:sldId id="299"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7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en" sz="2000" b="1" dirty="0">
              <a:effectLst>
                <a:outerShdw blurRad="38100" dist="38100" dir="2700000" algn="tl">
                  <a:srgbClr val="000000">
                    <a:alpha val="43137"/>
                  </a:srgbClr>
                </a:outerShdw>
              </a:effectLst>
            </a:rPr>
            <a:t>Gleichnis: Hochzeitsmahl </a:t>
          </a:r>
          <a:r>
            <a:rPr lang="en" sz="1400" b="1" dirty="0">
              <a:effectLst>
                <a:outerShdw blurRad="38100" dist="38100" dir="2700000" algn="tl">
                  <a:srgbClr val="000000">
                    <a:alpha val="43137"/>
                  </a:srgbClr>
                </a:outerShdw>
              </a:effectLst>
            </a:rPr>
            <a:t>(Mk 2:19-20)</a:t>
          </a:r>
          <a:endParaRPr lang="es-ES" sz="2000" dirty="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de-DE" sz="2000" b="1" dirty="0"/>
            <a:t>Wie kann jemand bei einer Hochzeit fasten? </a:t>
          </a:r>
          <a:br>
            <a:rPr lang="de-DE" sz="2000" b="1" dirty="0"/>
          </a:br>
          <a:r>
            <a:rPr lang="de-DE" sz="2000" b="1" dirty="0"/>
            <a:t>Der Bräutigam ist JESUS, die Gäste sind </a:t>
          </a:r>
          <a:br>
            <a:rPr lang="de-DE" sz="2000" b="1" dirty="0"/>
          </a:br>
          <a:r>
            <a:rPr lang="de-DE" sz="2000" b="1" dirty="0"/>
            <a:t>die Jünger. Erst nach JESU Tod u. Auferstehung </a:t>
          </a:r>
          <a:br>
            <a:rPr lang="de-DE" sz="2000" b="1" dirty="0"/>
          </a:br>
          <a:r>
            <a:rPr lang="de-DE" sz="2000" b="1" dirty="0"/>
            <a:t>werden dann Seine Jünger fasten müssen</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en" sz="2000" b="1" dirty="0">
              <a:effectLst>
                <a:outerShdw blurRad="38100" dist="38100" dir="2700000" algn="tl">
                  <a:srgbClr val="000000">
                    <a:alpha val="43137"/>
                  </a:srgbClr>
                </a:outerShdw>
              </a:effectLst>
            </a:rPr>
            <a:t>Gleichnis: NEU und ALT </a:t>
          </a:r>
          <a:r>
            <a:rPr lang="en" sz="1400" b="1" dirty="0">
              <a:effectLst>
                <a:outerShdw blurRad="38100" dist="38100" dir="2700000" algn="tl">
                  <a:srgbClr val="000000">
                    <a:alpha val="43137"/>
                  </a:srgbClr>
                </a:outerShdw>
              </a:effectLst>
            </a:rPr>
            <a:t>(Mk 2:21-22)</a:t>
          </a:r>
          <a:endParaRPr lang="es-ES" sz="14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de-DE" sz="2000" b="1" dirty="0"/>
            <a:t>Die lebendigen </a:t>
          </a:r>
          <a:br>
            <a:rPr lang="de-DE" sz="2000" b="1" dirty="0"/>
          </a:br>
          <a:r>
            <a:rPr lang="de-DE" sz="2000" b="1" dirty="0"/>
            <a:t>Lehren JESU </a:t>
          </a:r>
          <a:br>
            <a:rPr lang="de-DE" sz="2000" b="1" dirty="0"/>
          </a:br>
          <a:r>
            <a:rPr lang="de-DE" sz="2000" b="1" dirty="0"/>
            <a:t>hatten keinen Platz </a:t>
          </a:r>
          <a:br>
            <a:rPr lang="de-DE" sz="2000" b="1" dirty="0"/>
          </a:br>
          <a:r>
            <a:rPr lang="de-DE" sz="2000" b="1" dirty="0"/>
            <a:t>in den toten Lehren </a:t>
          </a:r>
          <a:br>
            <a:rPr lang="de-DE" sz="2000" b="1" dirty="0"/>
          </a:br>
          <a:r>
            <a:rPr lang="de-DE" sz="2000" b="1" dirty="0"/>
            <a:t>der Tradition; </a:t>
          </a:r>
          <a:br>
            <a:rPr lang="de-DE" sz="2000" b="1" dirty="0"/>
          </a:br>
          <a:r>
            <a:rPr lang="de-DE" sz="2000" b="1" dirty="0"/>
            <a:t>und umgekehrt.</a:t>
          </a:r>
          <a:endParaRPr lang="es-ES" sz="2000"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de-DE" sz="2000" b="1" kern="1200" dirty="0"/>
            <a:t>Wie kann jemand bei einer Hochzeit fasten? </a:t>
          </a:r>
          <a:br>
            <a:rPr lang="de-DE" sz="2000" b="1" kern="1200" dirty="0"/>
          </a:br>
          <a:r>
            <a:rPr lang="de-DE" sz="2000" b="1" kern="1200" dirty="0"/>
            <a:t>Der Bräutigam ist JESUS, die Gäste sind </a:t>
          </a:r>
          <a:br>
            <a:rPr lang="de-DE" sz="2000" b="1" kern="1200" dirty="0"/>
          </a:br>
          <a:r>
            <a:rPr lang="de-DE" sz="2000" b="1" kern="1200" dirty="0"/>
            <a:t>die Jünger. Erst nach JESU Tod u. Auferstehung </a:t>
          </a:r>
          <a:br>
            <a:rPr lang="de-DE" sz="2000" b="1" kern="1200" dirty="0"/>
          </a:br>
          <a:r>
            <a:rPr lang="de-DE" sz="2000" b="1" kern="1200" dirty="0"/>
            <a:t>werden dann Seine Jünger fasten müssen</a:t>
          </a:r>
          <a:endParaRPr lang="es-ES" sz="20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Gleichnis: Hochzeitsmahl </a:t>
          </a:r>
          <a:r>
            <a:rPr lang="en" sz="1400" b="1" kern="1200" dirty="0">
              <a:effectLst>
                <a:outerShdw blurRad="38100" dist="38100" dir="2700000" algn="tl">
                  <a:srgbClr val="000000">
                    <a:alpha val="43137"/>
                  </a:srgbClr>
                </a:outerShdw>
              </a:effectLst>
            </a:rPr>
            <a:t>(Mk 2:19-20)</a:t>
          </a:r>
          <a:endParaRPr lang="es-ES" sz="2000" kern="1200" dirty="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72512" y="2837221"/>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de-DE" sz="2000" b="1" kern="1200" dirty="0"/>
            <a:t>Die lebendigen </a:t>
          </a:r>
          <a:br>
            <a:rPr lang="de-DE" sz="2000" b="1" kern="1200" dirty="0"/>
          </a:br>
          <a:r>
            <a:rPr lang="de-DE" sz="2000" b="1" kern="1200" dirty="0"/>
            <a:t>Lehren JESU </a:t>
          </a:r>
          <a:br>
            <a:rPr lang="de-DE" sz="2000" b="1" kern="1200" dirty="0"/>
          </a:br>
          <a:r>
            <a:rPr lang="de-DE" sz="2000" b="1" kern="1200" dirty="0"/>
            <a:t>hatten keinen Platz </a:t>
          </a:r>
          <a:br>
            <a:rPr lang="de-DE" sz="2000" b="1" kern="1200" dirty="0"/>
          </a:br>
          <a:r>
            <a:rPr lang="de-DE" sz="2000" b="1" kern="1200" dirty="0"/>
            <a:t>in den toten Lehren </a:t>
          </a:r>
          <a:br>
            <a:rPr lang="de-DE" sz="2000" b="1" kern="1200" dirty="0"/>
          </a:br>
          <a:r>
            <a:rPr lang="de-DE" sz="2000" b="1" kern="1200" dirty="0"/>
            <a:t>der Tradition; </a:t>
          </a:r>
          <a:br>
            <a:rPr lang="de-DE" sz="2000" b="1" kern="1200" dirty="0"/>
          </a:br>
          <a:r>
            <a:rPr lang="de-DE" sz="2000" b="1" kern="1200" dirty="0"/>
            <a:t>und umgekehrt.</a:t>
          </a:r>
          <a:endParaRPr lang="es-ES" sz="2000" kern="1200" dirty="0"/>
        </a:p>
      </dsp:txBody>
      <dsp:txXfrm>
        <a:off x="3572512" y="2837221"/>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Gleichnis: NEU und ALT </a:t>
          </a:r>
          <a:r>
            <a:rPr lang="en" sz="1400" b="1" kern="1200" dirty="0">
              <a:effectLst>
                <a:outerShdw blurRad="38100" dist="38100" dir="2700000" algn="tl">
                  <a:srgbClr val="000000">
                    <a:alpha val="43137"/>
                  </a:srgbClr>
                </a:outerShdw>
              </a:effectLst>
            </a:rPr>
            <a:t>(Mk 2:21-22)</a:t>
          </a:r>
          <a:endParaRPr lang="es-ES" sz="14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1CAE4-2DC2-4098-9A1F-758E73E5E4A8}" type="datetimeFigureOut">
              <a:rPr lang="es-ES" smtClean="0"/>
              <a:t>18/07/2024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758D6-2172-470A-A6EB-819245701356}" type="slidenum">
              <a:rPr lang="es-ES" smtClean="0"/>
              <a:t>‹Nº›</a:t>
            </a:fld>
            <a:endParaRPr lang="es-ES"/>
          </a:p>
        </p:txBody>
      </p:sp>
    </p:spTree>
    <p:extLst>
      <p:ext uri="{BB962C8B-B14F-4D97-AF65-F5344CB8AC3E}">
        <p14:creationId xmlns:p14="http://schemas.microsoft.com/office/powerpoint/2010/main" val="111969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31758D6-2172-470A-A6EB-819245701356}" type="slidenum">
              <a:rPr lang="es-ES" smtClean="0"/>
              <a:t>11</a:t>
            </a:fld>
            <a:endParaRPr lang="es-ES"/>
          </a:p>
        </p:txBody>
      </p:sp>
    </p:spTree>
    <p:extLst>
      <p:ext uri="{BB962C8B-B14F-4D97-AF65-F5344CB8AC3E}">
        <p14:creationId xmlns:p14="http://schemas.microsoft.com/office/powerpoint/2010/main" val="73190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18/07/2024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18/07/2024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3" Type="http://schemas.openxmlformats.org/officeDocument/2006/relationships/image" Target="../media/image8.jpe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6.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369319"/>
            <a:ext cx="5284892" cy="1446550"/>
          </a:xfrm>
          <a:prstGeom prst="rect">
            <a:avLst/>
          </a:prstGeom>
          <a:noFill/>
        </p:spPr>
        <p:txBody>
          <a:bodyPr wrap="square" rtlCol="0">
            <a:spAutoFit/>
          </a:bodyPr>
          <a:lstStyle/>
          <a:p>
            <a:pPr algn="ctr"/>
            <a:r>
              <a:rPr lang="es-ES" sz="4400" b="1" dirty="0" err="1">
                <a:ln w="10160">
                  <a:solidFill>
                    <a:schemeClr val="accent5"/>
                  </a:solidFill>
                  <a:prstDash val="solid"/>
                </a:ln>
                <a:solidFill>
                  <a:srgbClr val="FFFFFF"/>
                </a:solidFill>
                <a:effectLst>
                  <a:outerShdw blurRad="38100" dist="22860" dir="5400000" algn="tl" rotWithShape="0">
                    <a:srgbClr val="000000"/>
                  </a:outerShdw>
                </a:effectLst>
              </a:rPr>
              <a:t>AUSEINANDER-SETZUNGEN</a:t>
            </a:r>
            <a:endParaRPr lang="es-ES" sz="44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6" name="CuadroTexto 5">
            <a:extLst>
              <a:ext uri="{FF2B5EF4-FFF2-40B4-BE49-F238E27FC236}">
                <a16:creationId xmlns:a16="http://schemas.microsoft.com/office/drawing/2014/main" id="{43313C04-87A6-248E-AE43-7BC43CE8DF71}"/>
              </a:ext>
            </a:extLst>
          </p:cNvPr>
          <p:cNvSpPr txBox="1"/>
          <p:nvPr/>
        </p:nvSpPr>
        <p:spPr>
          <a:xfrm>
            <a:off x="8085337" y="5903061"/>
            <a:ext cx="1477763" cy="830997"/>
          </a:xfrm>
          <a:prstGeom prst="rect">
            <a:avLst/>
          </a:prstGeom>
          <a:noFill/>
        </p:spPr>
        <p:txBody>
          <a:bodyPr wrap="square" rtlCol="0">
            <a:spAutoFit/>
          </a:bodyPr>
          <a:lstStyle/>
          <a:p>
            <a:r>
              <a:rPr lang="de-DE" sz="1600" b="1" dirty="0">
                <a:solidFill>
                  <a:schemeClr val="accent5">
                    <a:lumMod val="20000"/>
                    <a:lumOff val="80000"/>
                  </a:schemeClr>
                </a:solidFill>
                <a:effectLst>
                  <a:outerShdw blurRad="38100" dist="38100" dir="2700000" algn="tl">
                    <a:srgbClr val="000000">
                      <a:alpha val="43137"/>
                    </a:srgbClr>
                  </a:outerShdw>
                </a:effectLst>
              </a:rPr>
              <a:t>Lektion 3, </a:t>
            </a:r>
            <a:br>
              <a:rPr lang="de-DE" sz="1600" b="1" dirty="0">
                <a:solidFill>
                  <a:schemeClr val="accent5">
                    <a:lumMod val="20000"/>
                    <a:lumOff val="80000"/>
                  </a:schemeClr>
                </a:solidFill>
                <a:effectLst>
                  <a:outerShdw blurRad="38100" dist="38100" dir="2700000" algn="tl">
                    <a:srgbClr val="000000">
                      <a:alpha val="43137"/>
                    </a:srgbClr>
                  </a:outerShdw>
                </a:effectLst>
              </a:rPr>
            </a:br>
            <a:r>
              <a:rPr lang="de-DE" sz="1600" b="1" dirty="0">
                <a:solidFill>
                  <a:schemeClr val="accent5">
                    <a:lumMod val="20000"/>
                    <a:lumOff val="80000"/>
                  </a:schemeClr>
                </a:solidFill>
                <a:effectLst>
                  <a:outerShdw blurRad="38100" dist="38100" dir="2700000" algn="tl">
                    <a:srgbClr val="000000">
                      <a:alpha val="43137"/>
                    </a:srgbClr>
                  </a:outerShdw>
                </a:effectLst>
              </a:rPr>
              <a:t>am Sabbat, 20. Juli 2024</a:t>
            </a:r>
          </a:p>
        </p:txBody>
      </p:sp>
      <p:pic>
        <p:nvPicPr>
          <p:cNvPr id="4" name="Grafik 3">
            <a:extLst>
              <a:ext uri="{FF2B5EF4-FFF2-40B4-BE49-F238E27FC236}">
                <a16:creationId xmlns:a16="http://schemas.microsoft.com/office/drawing/2014/main" id="{9D34785B-316A-BC74-7CE7-0AFBA512124A}"/>
              </a:ext>
            </a:extLst>
          </p:cNvPr>
          <p:cNvPicPr>
            <a:picLocks noChangeAspect="1"/>
          </p:cNvPicPr>
          <p:nvPr/>
        </p:nvPicPr>
        <p:blipFill>
          <a:blip r:embed="rId6"/>
          <a:stretch>
            <a:fillRect/>
          </a:stretch>
        </p:blipFill>
        <p:spPr>
          <a:xfrm rot="5400000">
            <a:off x="2483232" y="4078225"/>
            <a:ext cx="369332" cy="4942335"/>
          </a:xfrm>
          <a:prstGeom prst="rect">
            <a:avLst/>
          </a:prstGeom>
        </p:spPr>
      </p:pic>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de-DE" sz="4400" b="1" dirty="0">
                <a:ln w="6600">
                  <a:solidFill>
                    <a:schemeClr val="accent2"/>
                  </a:solidFill>
                  <a:prstDash val="solid"/>
                </a:ln>
                <a:solidFill>
                  <a:srgbClr val="FFFFFF"/>
                </a:solidFill>
                <a:effectLst>
                  <a:outerShdw dist="38100" dir="2700000" algn="tl" rotWithShape="0">
                    <a:schemeClr val="accent2"/>
                  </a:outerShdw>
                </a:effectLst>
              </a:rPr>
              <a:t>HAT JESUS DEN VERSTAND VERLOREN?</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457323" y="658865"/>
            <a:ext cx="9277352" cy="646331"/>
          </a:xfrm>
          <a:prstGeom prst="rect">
            <a:avLst/>
          </a:prstGeom>
          <a:noFill/>
        </p:spPr>
        <p:txBody>
          <a:bodyPr wrap="square">
            <a:spAutoFit/>
          </a:bodyPr>
          <a:lstStyle/>
          <a:p>
            <a:pPr algn="ctr"/>
            <a:r>
              <a:rPr lang="de-DE"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„Als Seine Angehörigen davon hörten, machten sie sich auf den Weg, um Ihn mit Gewalt zurückzuholen; denn sie sagten: ,Er ist von Sinnen.‘ “</a:t>
            </a:r>
            <a:r>
              <a:rPr lang="es-E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(Markus 3:21)</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700" y="1374345"/>
            <a:ext cx="7973729" cy="707886"/>
          </a:xfrm>
          <a:prstGeom prst="rect">
            <a:avLst/>
          </a:prstGeom>
          <a:noFill/>
        </p:spPr>
        <p:txBody>
          <a:bodyPr wrap="square" rtlCol="0">
            <a:spAutoFit/>
          </a:bodyPr>
          <a:lstStyle/>
          <a:p>
            <a:pPr>
              <a:spcBef>
                <a:spcPts val="600"/>
              </a:spcBef>
            </a:pPr>
            <a:r>
              <a:rPr lang="de-DE" sz="2000" b="1" dirty="0"/>
              <a:t>Was veranlasste die Familie JESU zu denken, dass Er „von Sinnen sei“? (Mk 3:20-21)</a:t>
            </a: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926042"/>
            <a:ext cx="8097655" cy="707886"/>
          </a:xfrm>
          <a:prstGeom prst="rect">
            <a:avLst/>
          </a:prstGeom>
          <a:noFill/>
        </p:spPr>
        <p:txBody>
          <a:bodyPr wrap="square">
            <a:spAutoFit/>
          </a:bodyPr>
          <a:lstStyle/>
          <a:p>
            <a:pPr>
              <a:spcBef>
                <a:spcPts val="600"/>
              </a:spcBef>
            </a:pPr>
            <a:r>
              <a:rPr lang="de-DE" sz="2000" b="1" dirty="0"/>
              <a:t>War es seitens JESUS ein Mangel an Respekt Seiner Familie gegenüber? (Mark 3:32-33).</a:t>
            </a: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972884"/>
            <a:ext cx="8097655" cy="1015663"/>
          </a:xfrm>
          <a:prstGeom prst="rect">
            <a:avLst/>
          </a:prstGeom>
          <a:noFill/>
        </p:spPr>
        <p:txBody>
          <a:bodyPr wrap="square">
            <a:spAutoFit/>
          </a:bodyPr>
          <a:lstStyle/>
          <a:p>
            <a:pPr>
              <a:spcBef>
                <a:spcPts val="600"/>
              </a:spcBef>
            </a:pPr>
            <a:r>
              <a:rPr lang="de-DE" sz="2000" b="1" dirty="0"/>
              <a:t>Nach einer kurzen Unterbrechung nimmt Markus den Bericht wieder auf und erwähnt die Verwandten JESU namentlich: Seine Mutter u. Seine Brüder (Mk 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2019726"/>
            <a:ext cx="8097654" cy="1015663"/>
          </a:xfrm>
          <a:prstGeom prst="rect">
            <a:avLst/>
          </a:prstGeom>
          <a:noFill/>
        </p:spPr>
        <p:txBody>
          <a:bodyPr wrap="square">
            <a:spAutoFit/>
          </a:bodyPr>
          <a:lstStyle/>
          <a:p>
            <a:pPr>
              <a:spcBef>
                <a:spcPts val="600"/>
              </a:spcBef>
            </a:pPr>
            <a:r>
              <a:rPr lang="de-DE" sz="2000" b="1" dirty="0"/>
              <a:t>Sie machten sich Sorgen um Ihn. (Überarbeitung, mangelnde Ernährung, Stress aufgrund der ständigen Diskussionen mit Schriftgelehrten und Pharisäern...) </a:t>
            </a: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524579"/>
            <a:ext cx="8072946" cy="1323439"/>
          </a:xfrm>
          <a:prstGeom prst="rect">
            <a:avLst/>
          </a:prstGeom>
          <a:noFill/>
        </p:spPr>
        <p:txBody>
          <a:bodyPr wrap="square">
            <a:spAutoFit/>
          </a:bodyPr>
          <a:lstStyle/>
          <a:p>
            <a:pPr>
              <a:spcBef>
                <a:spcPts val="600"/>
              </a:spcBef>
            </a:pPr>
            <a:r>
              <a:rPr lang="de-DE" sz="2000" b="1" dirty="0"/>
              <a:t>Wichtiger als fleischliche Bindungen sind die Bindungen, die Jesus mit seiner spirituellen Familie verbinden</a:t>
            </a:r>
            <a:r>
              <a:rPr lang="es-ES" sz="2000" b="1" dirty="0"/>
              <a:t>: </a:t>
            </a:r>
            <a:r>
              <a:rPr lang="de-DE" sz="2000" b="1" dirty="0"/>
              <a:t>„Wer den WILLEN GOTTES tut, ist mein Bruder und meine Schwester und meine Mutter.“ (Markus 3,35</a:t>
            </a:r>
            <a:r>
              <a:rPr lang="es-ES" sz="2000" b="1" dirty="0"/>
              <a:t>).</a:t>
            </a: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571423"/>
            <a:ext cx="8072945" cy="1015663"/>
          </a:xfrm>
          <a:prstGeom prst="rect">
            <a:avLst/>
          </a:prstGeom>
          <a:noFill/>
        </p:spPr>
        <p:txBody>
          <a:bodyPr wrap="square">
            <a:spAutoFit/>
          </a:bodyPr>
          <a:lstStyle/>
          <a:p>
            <a:pPr>
              <a:spcBef>
                <a:spcPts val="600"/>
              </a:spcBef>
            </a:pPr>
            <a:r>
              <a:rPr lang="de-DE" sz="2000" b="1" dirty="0"/>
              <a:t>Aber der Schein trügt. Sein Wirken zu unterbrechen, um ihnen Aufmerksamkeit zu schenken, wäre in diesem Augenblick für Seinen Missionsauftrag kontraproduktiv gewesen. </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3000" t="-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914400" y="1002328"/>
            <a:ext cx="11277600" cy="5293757"/>
          </a:xfrm>
          <a:prstGeom prst="rect">
            <a:avLst/>
          </a:prstGeom>
          <a:noFill/>
        </p:spPr>
        <p:txBody>
          <a:bodyPr wrap="square">
            <a:spAutoFit/>
          </a:bodyPr>
          <a:lstStyle/>
          <a:p>
            <a:pPr>
              <a:spcBef>
                <a:spcPts val="600"/>
              </a:spcBef>
            </a:pPr>
            <a:r>
              <a:rPr lang="de-DE"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„Der Geist der Verfolgung wird sich nicht gegen diejenigen richten, die keine Verbindung zu Gott haben und daher keine moralische Kraft besitzen. Er wird sich gegen die Gläubigen erheben, die keine Zugeständnisse an die Welt machen und sich nicht von deren Anschauungen, deren Gunst oder Widerstand erschüttern und umstimmen lassen. Eine Religion, die ein lebendiges Zeugnis für die Heiligung ablegt und Stolz, Selbstsucht, Geiz und Modesünden tadelt, wird von der Welt und den oberflächlichen Christen gehasst werden. Wenn ihr Schmähungen und Verfolgung erleidet, seid ihr in bester Gesellschaft; denn JESUS hat all das und noch viel mehr ertragen. Wenn ihr treue Wächter für GOTT seid, sind diese Dinge ein echtes Lob für euch. Es sind die heldenhaften Seelen, die treu sind, wenn sie allein stehen, welche die unvergängliche KRONE gewinnen werden“</a:t>
            </a:r>
            <a:endParaRPr lang="es-E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endParaRPr>
          </a:p>
        </p:txBody>
      </p:sp>
      <p:sp>
        <p:nvSpPr>
          <p:cNvPr id="4" name="CuadroTexto 3">
            <a:extLst>
              <a:ext uri="{FF2B5EF4-FFF2-40B4-BE49-F238E27FC236}">
                <a16:creationId xmlns:a16="http://schemas.microsoft.com/office/drawing/2014/main" id="{1FEF7005-A3E7-E48A-D379-0CE4AB8C2709}"/>
              </a:ext>
            </a:extLst>
          </p:cNvPr>
          <p:cNvSpPr txBox="1"/>
          <p:nvPr/>
        </p:nvSpPr>
        <p:spPr>
          <a:xfrm>
            <a:off x="6535118" y="6438900"/>
            <a:ext cx="5618782" cy="307777"/>
          </a:xfrm>
          <a:prstGeom prst="rect">
            <a:avLst/>
          </a:prstGeom>
          <a:noFill/>
        </p:spPr>
        <p:txBody>
          <a:bodyPr wrap="none" rtlCol="0">
            <a:spAutoFit/>
          </a:bodyPr>
          <a:lstStyle/>
          <a:p>
            <a:pPr algn="r"/>
            <a:r>
              <a:rPr lang="es-ES" sz="1400" b="1" dirty="0"/>
              <a:t>E. G. White, The Medical </a:t>
            </a:r>
            <a:r>
              <a:rPr lang="es-ES" sz="1400" b="1" dirty="0" err="1"/>
              <a:t>Ministry</a:t>
            </a:r>
            <a:r>
              <a:rPr lang="es-ES" sz="1400" b="1" dirty="0"/>
              <a:t> (Der </a:t>
            </a:r>
            <a:r>
              <a:rPr lang="es-ES" sz="1400" b="1" dirty="0" err="1"/>
              <a:t>ärztliche</a:t>
            </a:r>
            <a:r>
              <a:rPr lang="es-ES" sz="1400" b="1" dirty="0"/>
              <a:t> </a:t>
            </a:r>
            <a:r>
              <a:rPr lang="es-ES" sz="1400" b="1" dirty="0" err="1"/>
              <a:t>Dienst</a:t>
            </a:r>
            <a:r>
              <a:rPr lang="es-ES" sz="1400" b="1" dirty="0"/>
              <a:t>), </a:t>
            </a:r>
            <a:r>
              <a:rPr lang="es-ES" sz="1400" b="1" dirty="0" err="1"/>
              <a:t>engl</a:t>
            </a:r>
            <a:r>
              <a:rPr lang="es-ES" sz="1400" b="1" dirty="0"/>
              <a:t>. S. 282</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162461"/>
            <a:ext cx="11556893"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„Und ER sprach zu ihnen: ,Der Sabbat ist um des Menschen willen gemacht und nicht der Mensch um des Sabbats willen. So ist der MENSCHENSOHN auch HERR über den Sabbat.‘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a:solidFill>
                  <a:srgbClr val="DB3817"/>
                </a:solidFill>
                <a:effectLst/>
                <a:uLnTx/>
                <a:uFillTx/>
                <a:latin typeface="Comic Sans MS" panose="030F0702030302020204" pitchFamily="66" charset="0"/>
                <a:ea typeface="+mn-ea"/>
                <a:cs typeface="+mn-cs"/>
              </a:rPr>
              <a:t>Mk</a:t>
            </a:r>
            <a:r>
              <a:rPr kumimoji="0" lang="es-ES" sz="20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2:27,28 </a:t>
            </a:r>
            <a:r>
              <a:rPr kumimoji="0" lang="es-ES" sz="2000" b="1" i="0" u="none" strike="noStrike" kern="1200" cap="none" spc="0" normalizeH="0" baseline="0" noProof="0" dirty="0" err="1">
                <a:ln/>
                <a:solidFill>
                  <a:srgbClr val="DB3817"/>
                </a:solidFill>
                <a:effectLst/>
                <a:uLnTx/>
                <a:uFillTx/>
                <a:latin typeface="Comic Sans MS" panose="030F0702030302020204" pitchFamily="66" charset="0"/>
                <a:ea typeface="+mn-ea"/>
                <a:cs typeface="+mn-cs"/>
              </a:rPr>
              <a:t>LUT</a:t>
            </a:r>
            <a:r>
              <a:rPr kumimoji="0" lang="es-ES" sz="20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804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4695825" y="4053334"/>
            <a:ext cx="7696200" cy="2554545"/>
          </a:xfrm>
          <a:prstGeom prst="rect">
            <a:avLst/>
          </a:prstGeom>
          <a:noFill/>
        </p:spPr>
        <p:txBody>
          <a:bodyPr wrap="square" rtlCol="0">
            <a:spAutoFit/>
          </a:bodyPr>
          <a:lstStyle/>
          <a:p>
            <a:pPr>
              <a:spcBef>
                <a:spcPts val="1200"/>
              </a:spcBef>
            </a:pPr>
            <a:r>
              <a:rPr lang="de-DE" sz="2000" b="1" dirty="0"/>
              <a:t>Auseinandersetzung über die Vergebung - Markus 2:1-12</a:t>
            </a:r>
            <a:endParaRPr lang="es-ES" sz="2000" b="1" dirty="0"/>
          </a:p>
          <a:p>
            <a:pPr>
              <a:spcBef>
                <a:spcPts val="1200"/>
              </a:spcBef>
            </a:pPr>
            <a:r>
              <a:rPr lang="de-DE" sz="2000" b="1" dirty="0"/>
              <a:t>Auseinandersetzung über Festmahle - Mk 2:13-22</a:t>
            </a:r>
            <a:endParaRPr lang="es-ES" sz="2000" b="1" dirty="0"/>
          </a:p>
          <a:p>
            <a:pPr>
              <a:spcBef>
                <a:spcPts val="1200"/>
              </a:spcBef>
            </a:pPr>
            <a:r>
              <a:rPr lang="de-DE" sz="2000" b="1" dirty="0"/>
              <a:t>Auseinandersetzung über den Sabbat - Mk 2:23-3:6</a:t>
            </a:r>
            <a:endParaRPr lang="es-ES" sz="2000" b="1" dirty="0"/>
          </a:p>
          <a:p>
            <a:pPr>
              <a:spcBef>
                <a:spcPts val="1200"/>
              </a:spcBef>
            </a:pPr>
            <a:r>
              <a:rPr lang="de-DE" sz="2000" b="1" dirty="0"/>
              <a:t>Auseinandersetzung über die Person JESU</a:t>
            </a:r>
            <a:r>
              <a:rPr lang="es-ES" sz="2000" b="1" dirty="0"/>
              <a:t>:</a:t>
            </a:r>
          </a:p>
          <a:p>
            <a:pPr lvl="1">
              <a:spcBef>
                <a:spcPts val="600"/>
              </a:spcBef>
            </a:pPr>
            <a:r>
              <a:rPr lang="de-DE" sz="2000" b="1" dirty="0"/>
              <a:t>In wessen Vollmacht vollbringt JESUS Wunder? - Mk 3:22-30</a:t>
            </a:r>
            <a:endParaRPr lang="es-ES" sz="2000" b="1" dirty="0"/>
          </a:p>
          <a:p>
            <a:pPr lvl="1">
              <a:spcBef>
                <a:spcPts val="600"/>
              </a:spcBef>
            </a:pPr>
            <a:r>
              <a:rPr lang="de-DE" sz="2000" b="1" dirty="0"/>
              <a:t>Hat JESUS den Verstand verloren? - Mark 3:20-21, 31-35</a:t>
            </a:r>
            <a:endParaRPr lang="es-ES" sz="2000" b="1" dirty="0"/>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de-DE" sz="2000" b="1" dirty="0">
                <a:solidFill>
                  <a:schemeClr val="bg1"/>
                </a:solidFill>
                <a:effectLst>
                  <a:outerShdw blurRad="38100" dist="38100" dir="2700000" algn="tl">
                    <a:srgbClr val="000000">
                      <a:alpha val="43137"/>
                    </a:srgbClr>
                  </a:outerShdw>
                </a:effectLst>
              </a:rPr>
              <a:t>JESU Verhalten, Seine Art zu predigen und sogar Seine Heilungen gerieten in direkten Konfikt mit den Traditionen </a:t>
            </a:r>
            <a:br>
              <a:rPr lang="de-DE" sz="2000" b="1" dirty="0">
                <a:solidFill>
                  <a:schemeClr val="bg1"/>
                </a:solidFill>
                <a:effectLst>
                  <a:outerShdw blurRad="38100" dist="38100" dir="2700000" algn="tl">
                    <a:srgbClr val="000000">
                      <a:alpha val="43137"/>
                    </a:srgbClr>
                  </a:outerShdw>
                </a:effectLst>
              </a:rPr>
            </a:br>
            <a:r>
              <a:rPr lang="de-DE" sz="2000" b="1" dirty="0">
                <a:solidFill>
                  <a:schemeClr val="bg1"/>
                </a:solidFill>
                <a:effectLst>
                  <a:outerShdw blurRad="38100" dist="38100" dir="2700000" algn="tl">
                    <a:srgbClr val="000000">
                      <a:alpha val="43137"/>
                    </a:srgbClr>
                  </a:outerShdw>
                </a:effectLst>
              </a:rPr>
              <a:t>der religiösen Autoritäten.</a:t>
            </a: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5250" y="3762375"/>
            <a:ext cx="3857625"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306811"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306811"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306811"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306811"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10276"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690111"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de-DE" sz="2000" b="1" dirty="0">
                <a:solidFill>
                  <a:schemeClr val="bg1"/>
                </a:solidFill>
                <a:effectLst>
                  <a:outerShdw blurRad="38100" dist="38100" dir="2700000" algn="tl">
                    <a:srgbClr val="000000">
                      <a:alpha val="43137"/>
                    </a:srgbClr>
                  </a:outerShdw>
                </a:effectLst>
              </a:rPr>
              <a:t>Das Leben JESU war zweifellos ein konfliktreiches Leben.</a:t>
            </a: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de-DE" sz="2000" b="1" dirty="0">
                <a:solidFill>
                  <a:schemeClr val="bg1"/>
                </a:solidFill>
                <a:effectLst>
                  <a:outerShdw blurRad="38100" dist="38100" dir="2700000" algn="tl">
                    <a:srgbClr val="000000">
                      <a:alpha val="43137"/>
                    </a:srgbClr>
                  </a:outerShdw>
                </a:effectLst>
              </a:rPr>
              <a:t>Seine eigenen Verwandten glaubten, dass JESUS </a:t>
            </a:r>
            <a:br>
              <a:rPr lang="de-DE" sz="2000" b="1" dirty="0">
                <a:solidFill>
                  <a:schemeClr val="bg1"/>
                </a:solidFill>
                <a:effectLst>
                  <a:outerShdw blurRad="38100" dist="38100" dir="2700000" algn="tl">
                    <a:srgbClr val="000000">
                      <a:alpha val="43137"/>
                    </a:srgbClr>
                  </a:outerShdw>
                </a:effectLst>
              </a:rPr>
            </a:br>
            <a:r>
              <a:rPr lang="de-DE" sz="2000" b="1" dirty="0">
                <a:solidFill>
                  <a:schemeClr val="bg1"/>
                </a:solidFill>
                <a:effectLst>
                  <a:outerShdw blurRad="38100" dist="38100" dir="2700000" algn="tl">
                    <a:srgbClr val="000000">
                      <a:alpha val="43137"/>
                    </a:srgbClr>
                  </a:outerShdw>
                </a:effectLst>
              </a:rPr>
              <a:t>aufgrund von Überarbeitung den Verstand verloren hätte.</a:t>
            </a: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1015663"/>
          </a:xfrm>
          <a:prstGeom prst="rect">
            <a:avLst/>
          </a:prstGeom>
          <a:noFill/>
        </p:spPr>
        <p:txBody>
          <a:bodyPr wrap="square">
            <a:spAutoFit/>
          </a:bodyPr>
          <a:lstStyle/>
          <a:p>
            <a:pPr>
              <a:spcBef>
                <a:spcPts val="1200"/>
              </a:spcBef>
            </a:pPr>
            <a:r>
              <a:rPr lang="de-DE" sz="2000" b="1" dirty="0">
                <a:solidFill>
                  <a:schemeClr val="bg1"/>
                </a:solidFill>
                <a:effectLst>
                  <a:outerShdw blurRad="38100" dist="38100" dir="2700000" algn="tl">
                    <a:srgbClr val="000000">
                      <a:alpha val="43137"/>
                    </a:srgbClr>
                  </a:outerShdw>
                </a:effectLst>
              </a:rPr>
              <a:t>Sie hielten Ihn für einen Gotteslästerer, einen Schlemmer und Freund der Sünder, einen Sabbatübertreter... Sie beschuldigten ihn sogar, für den Beelzebub zu arbeiten!</a:t>
            </a: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07886"/>
          </a:xfrm>
          <a:prstGeom prst="rect">
            <a:avLst/>
          </a:prstGeom>
          <a:noFill/>
        </p:spPr>
        <p:txBody>
          <a:bodyPr wrap="square">
            <a:spAutoFit/>
          </a:bodyPr>
          <a:lstStyle/>
          <a:p>
            <a:pPr algn="ctr"/>
            <a:r>
              <a:rPr lang="es-ES" sz="4000" b="1" dirty="0" err="1">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AUSEINANDERSETZUNG</a:t>
            </a:r>
            <a:r>
              <a:rPr lang="es-ES" sz="40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 </a:t>
            </a:r>
            <a:r>
              <a:rPr lang="es-ES" sz="4000" b="1" dirty="0" err="1">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ÜBER</a:t>
            </a:r>
            <a:r>
              <a:rPr lang="es-ES" sz="40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 DIE </a:t>
            </a:r>
            <a:r>
              <a:rPr lang="es-ES" sz="4000" b="1" dirty="0" err="1">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VERGEBUNG</a:t>
            </a:r>
            <a:endParaRPr lang="es-ES" sz="40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38554"/>
          </a:xfrm>
          <a:prstGeom prst="rect">
            <a:avLst/>
          </a:prstGeom>
          <a:noFill/>
        </p:spPr>
        <p:txBody>
          <a:bodyPr wrap="square">
            <a:spAutoFit/>
          </a:bodyPr>
          <a:lstStyle/>
          <a:p>
            <a:pPr algn="ctr"/>
            <a:r>
              <a:rPr lang="de-DE" sz="1600" b="1" dirty="0">
                <a:solidFill>
                  <a:schemeClr val="bg1"/>
                </a:solidFill>
                <a:effectLst>
                  <a:outerShdw blurRad="38100" dist="38100" dir="2700000" algn="tl">
                    <a:srgbClr val="000000">
                      <a:alpha val="43137"/>
                    </a:srgbClr>
                  </a:outerShdw>
                </a:effectLst>
                <a:latin typeface="Comic Sans MS" panose="030F0702030302020204" pitchFamily="66" charset="0"/>
              </a:rPr>
              <a:t>„Da nun Jesus ihren Glauben sah, sprach er zu dem Gelähmten: ,Mein Sohn, deine Sünden sind dir vergeben‘ “</a:t>
            </a:r>
            <a:r>
              <a:rPr lang="es-ES" sz="16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200" b="1" dirty="0">
                <a:solidFill>
                  <a:schemeClr val="bg1"/>
                </a:solidFill>
                <a:effectLst>
                  <a:outerShdw blurRad="38100" dist="38100" dir="2700000" algn="tl">
                    <a:srgbClr val="000000">
                      <a:alpha val="43137"/>
                    </a:srgbClr>
                  </a:outerShdw>
                </a:effectLst>
                <a:latin typeface="Comic Sans MS" panose="030F0702030302020204" pitchFamily="66" charset="0"/>
              </a:rPr>
              <a:t>(Mark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2" y="973157"/>
            <a:ext cx="8343904" cy="2031325"/>
          </a:xfrm>
          <a:prstGeom prst="rect">
            <a:avLst/>
          </a:prstGeom>
          <a:noFill/>
        </p:spPr>
        <p:txBody>
          <a:bodyPr wrap="square" rtlCol="0">
            <a:spAutoFit/>
          </a:bodyPr>
          <a:lstStyle/>
          <a:p>
            <a:pPr>
              <a:spcBef>
                <a:spcPts val="600"/>
              </a:spcBef>
            </a:pPr>
            <a:r>
              <a:rPr lang="de-DE" b="1" dirty="0"/>
              <a:t>Als JESUS in das Haus des Petrus in Kapernaum zurückkehrte, kamen viele Menschen, um Ihm zuzuhören (Markus 2,1-2</a:t>
            </a:r>
            <a:r>
              <a:rPr lang="es-ES" b="1" dirty="0"/>
              <a:t>). </a:t>
            </a:r>
            <a:r>
              <a:rPr lang="de-DE" b="1" dirty="0"/>
              <a:t>Vier Freunde näherten sich, damit JESUS ihren gelähmten Freund heilen könnte, aber sie konnten nicht zum Heiland vordringen</a:t>
            </a:r>
            <a:r>
              <a:rPr lang="es-ES" b="1" dirty="0"/>
              <a:t>. </a:t>
            </a:r>
            <a:r>
              <a:rPr lang="de-DE" b="1" dirty="0"/>
              <a:t>Entschlossen, ihren Freund zu JESUS zu bringen</a:t>
            </a:r>
            <a:r>
              <a:rPr lang="es-ES" b="1" dirty="0"/>
              <a:t>, </a:t>
            </a:r>
            <a:r>
              <a:rPr lang="de-DE" b="1" dirty="0"/>
              <a:t>stiegen sie auf das Dach </a:t>
            </a:r>
            <a:r>
              <a:rPr lang="es-ES" b="1" dirty="0" err="1"/>
              <a:t>und</a:t>
            </a:r>
            <a:r>
              <a:rPr lang="es-ES" b="1" dirty="0"/>
              <a:t> </a:t>
            </a:r>
            <a:r>
              <a:rPr lang="es-ES" b="1" dirty="0" err="1"/>
              <a:t>machten</a:t>
            </a:r>
            <a:r>
              <a:rPr lang="es-ES" b="1" dirty="0"/>
              <a:t> </a:t>
            </a:r>
            <a:r>
              <a:rPr lang="es-ES" b="1" dirty="0" err="1"/>
              <a:t>eine</a:t>
            </a:r>
            <a:r>
              <a:rPr lang="es-ES" b="1" dirty="0"/>
              <a:t> </a:t>
            </a:r>
            <a:r>
              <a:rPr lang="es-ES" b="1" dirty="0" err="1"/>
              <a:t>Öffnung</a:t>
            </a:r>
            <a:r>
              <a:rPr lang="es-ES" b="1" dirty="0"/>
              <a:t>, </a:t>
            </a:r>
            <a:r>
              <a:rPr lang="es-ES" b="1" dirty="0" err="1"/>
              <a:t>um</a:t>
            </a:r>
            <a:r>
              <a:rPr lang="es-ES" b="1" dirty="0"/>
              <a:t> </a:t>
            </a:r>
            <a:r>
              <a:rPr lang="es-ES" b="1" dirty="0" err="1"/>
              <a:t>ihn</a:t>
            </a:r>
            <a:r>
              <a:rPr lang="es-ES" b="1" dirty="0"/>
              <a:t> </a:t>
            </a:r>
            <a:r>
              <a:rPr lang="es-ES" b="1" dirty="0" err="1"/>
              <a:t>hinunterzulassen</a:t>
            </a:r>
            <a:r>
              <a:rPr lang="es-ES" b="1" dirty="0"/>
              <a:t>. </a:t>
            </a:r>
            <a:r>
              <a:rPr lang="de-DE" b="1" dirty="0"/>
              <a:t>Die Rede JESU wurde durch den Gelähmten unterbrochen, der von der Decke. Alle schwiegen und warteten darauf, was JESUS tun würde (Mark 2:3-4</a:t>
            </a:r>
            <a:r>
              <a:rPr lang="es-ES" b="1" dirty="0"/>
              <a:t>).</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3900" y="1133229"/>
            <a:ext cx="3719628"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 y="5661600"/>
            <a:ext cx="8343903" cy="1200329"/>
          </a:xfrm>
          <a:prstGeom prst="rect">
            <a:avLst/>
          </a:prstGeom>
          <a:noFill/>
        </p:spPr>
        <p:txBody>
          <a:bodyPr wrap="square">
            <a:spAutoFit/>
          </a:bodyPr>
          <a:lstStyle/>
          <a:p>
            <a:pPr>
              <a:spcBef>
                <a:spcPts val="600"/>
              </a:spcBef>
            </a:pPr>
            <a:r>
              <a:rPr lang="de-DE" b="1" dirty="0"/>
              <a:t>Das Volk lobte GOTT, welcher JESUS die Macht gegeben hatte, Sünden zu vergeben! (Mk 2,12; Mt 9,8</a:t>
            </a:r>
            <a:r>
              <a:rPr lang="es-ES" b="1" dirty="0"/>
              <a:t>). Der </a:t>
            </a:r>
            <a:r>
              <a:rPr lang="es-ES" b="1" dirty="0" err="1"/>
              <a:t>Gelähmte</a:t>
            </a:r>
            <a:r>
              <a:rPr lang="es-ES" b="1" dirty="0"/>
              <a:t> </a:t>
            </a:r>
            <a:r>
              <a:rPr lang="es-ES" b="1" dirty="0" err="1"/>
              <a:t>konnte</a:t>
            </a:r>
            <a:r>
              <a:rPr lang="es-ES" b="1" dirty="0"/>
              <a:t> </a:t>
            </a:r>
            <a:r>
              <a:rPr lang="es-ES" b="1" dirty="0" err="1"/>
              <a:t>gehen</a:t>
            </a:r>
            <a:r>
              <a:rPr lang="es-ES" b="1" dirty="0"/>
              <a:t>; </a:t>
            </a:r>
            <a:r>
              <a:rPr lang="de-DE" b="1" dirty="0"/>
              <a:t>aber die Schriftgelehrten wurden blind gelassen, unfähig zu erkennen, dass JESUS ihre Gedanken lesen, den Sündern vergeben und ihnen Heilung schenken konnte</a:t>
            </a:r>
            <a:r>
              <a:rPr lang="es-ES" b="1" dirty="0"/>
              <a:t>.</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1" y="4652784"/>
            <a:ext cx="8343902" cy="923330"/>
          </a:xfrm>
          <a:prstGeom prst="rect">
            <a:avLst/>
          </a:prstGeom>
          <a:noFill/>
        </p:spPr>
        <p:txBody>
          <a:bodyPr wrap="square">
            <a:spAutoFit/>
          </a:bodyPr>
          <a:lstStyle/>
          <a:p>
            <a:pPr>
              <a:spcBef>
                <a:spcPts val="600"/>
              </a:spcBef>
            </a:pPr>
            <a:r>
              <a:rPr lang="de-DE" b="1" dirty="0"/>
              <a:t>Für die Schriftgelehrten war dies Blasphemie! [Gotteslästerung] </a:t>
            </a:r>
            <a:r>
              <a:rPr lang="es-ES" b="1" dirty="0"/>
              <a:t>(</a:t>
            </a:r>
            <a:r>
              <a:rPr lang="de-DE" b="1" dirty="0"/>
              <a:t>was stimmen würde, sofern JESUS nicht GOTT wäre</a:t>
            </a:r>
            <a:r>
              <a:rPr lang="es-ES" b="1" dirty="0"/>
              <a:t>s). </a:t>
            </a:r>
            <a:r>
              <a:rPr lang="de-DE" b="1" dirty="0"/>
              <a:t>Um zu demonstrieren, dass ER die Macht hatte, Sünden zu vergeben, heilte JESUS den Gelähmten.  (Mk 2,8-11</a:t>
            </a:r>
            <a:r>
              <a:rPr lang="es-ES" b="1" dirty="0"/>
              <a:t>).</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2" y="3089969"/>
            <a:ext cx="8343902" cy="1477328"/>
          </a:xfrm>
          <a:prstGeom prst="rect">
            <a:avLst/>
          </a:prstGeom>
          <a:noFill/>
        </p:spPr>
        <p:txBody>
          <a:bodyPr wrap="square">
            <a:spAutoFit/>
          </a:bodyPr>
          <a:lstStyle/>
          <a:p>
            <a:pPr>
              <a:spcBef>
                <a:spcPts val="600"/>
              </a:spcBef>
            </a:pPr>
            <a:r>
              <a:rPr lang="de-DE" b="1" dirty="0"/>
              <a:t>„Deine Sünden sind dir VERGEBEN“ (Markus 2,5</a:t>
            </a:r>
            <a:r>
              <a:rPr lang="es-ES" b="1" dirty="0"/>
              <a:t>). </a:t>
            </a:r>
            <a:r>
              <a:rPr lang="de-DE" b="1" dirty="0"/>
              <a:t>Der Gelähmte </a:t>
            </a:r>
            <a:br>
              <a:rPr lang="de-DE" b="1" dirty="0"/>
            </a:br>
            <a:r>
              <a:rPr lang="de-DE" b="1" dirty="0"/>
              <a:t>hätte sagen können: „Was ich brauche, ist, dass ich GEHEN kann.“ Aber er hat es nicht getan</a:t>
            </a:r>
            <a:r>
              <a:rPr lang="es-ES" b="1" dirty="0"/>
              <a:t>. </a:t>
            </a:r>
            <a:r>
              <a:rPr lang="de-DE" b="1" dirty="0"/>
              <a:t>JESUS heilte die Ursache seiner Erkrankung. Es ging dem Gelähmten nicht darum, dass er nicht mehr gehen konnte</a:t>
            </a:r>
            <a:r>
              <a:rPr lang="es-ES" b="1" dirty="0"/>
              <a:t>. </a:t>
            </a:r>
            <a:r>
              <a:rPr lang="de-DE" b="1" dirty="0"/>
              <a:t>Er wünschte sich die VERGEBUNG seiner Sünden, um seinen Seelenfrieden wiederzugewinnen.</a:t>
            </a:r>
            <a:endParaRPr lang="es-ES" b="1" dirty="0"/>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err="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AUSEINANDERSETZUNG</a:t>
            </a: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 </a:t>
            </a:r>
            <a:r>
              <a:rPr lang="es-ES" sz="4400" b="1" dirty="0" err="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ÜBER</a:t>
            </a: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 </a:t>
            </a:r>
            <a:r>
              <a:rPr lang="es-ES" sz="4400" b="1" dirty="0" err="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FESTMAHLE</a:t>
            </a: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 (1)</a:t>
            </a: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p>
            <a:pPr algn="ctr"/>
            <a:r>
              <a:rPr lang="de-DE"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„Und als Er vorüberging, sah Er Levi, den Sohn des Alphäus, am Zoll sitzen und sprach zu ihm: </a:t>
            </a:r>
            <a:br>
              <a:rPr lang="de-DE"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br>
            <a:r>
              <a:rPr lang="de-DE"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Folge Mir nach!‘ “</a:t>
            </a:r>
            <a:r>
              <a:rPr lang="es-E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(Mark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477328"/>
          </a:xfrm>
          <a:prstGeom prst="rect">
            <a:avLst/>
          </a:prstGeom>
          <a:noFill/>
        </p:spPr>
        <p:txBody>
          <a:bodyPr wrap="square" rtlCol="0">
            <a:spAutoFit/>
          </a:bodyPr>
          <a:lstStyle/>
          <a:p>
            <a:pPr>
              <a:spcBef>
                <a:spcPts val="600"/>
              </a:spcBef>
            </a:pPr>
            <a:r>
              <a:rPr lang="de-DE" b="1" dirty="0"/>
              <a:t>Es ist nicht schwer, sich die Auseinandersetzung vorzustellen, welche die Berufung des Levi auslöste (Markus 2,13-14</a:t>
            </a:r>
            <a:r>
              <a:rPr lang="es-ES" b="1" dirty="0"/>
              <a:t>). </a:t>
            </a:r>
            <a:r>
              <a:rPr lang="de-DE" b="1" dirty="0"/>
              <a:t>Für einen orthodoxen Juden war ein Zöllner schlimmer als ein Nichtjude. Er war ein abtrünniger Jude, der an seine Feinde verkauft wurde. Sie durften weder mit ihm essen noch ihn berühren</a:t>
            </a:r>
            <a:r>
              <a:rPr lang="es-ES" b="1" dirty="0"/>
              <a:t>.</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667000" y="5127603"/>
            <a:ext cx="5529265" cy="1477328"/>
          </a:xfrm>
          <a:prstGeom prst="rect">
            <a:avLst/>
          </a:prstGeom>
          <a:noFill/>
        </p:spPr>
        <p:txBody>
          <a:bodyPr wrap="square">
            <a:spAutoFit/>
          </a:bodyPr>
          <a:lstStyle/>
          <a:p>
            <a:pPr>
              <a:spcBef>
                <a:spcPts val="600"/>
              </a:spcBef>
            </a:pPr>
            <a:r>
              <a:rPr lang="de-DE" b="1" dirty="0"/>
              <a:t>JESUS widerlegte sie mit der Logik: „Wo kann Ich besser als hier Sünder finden, die Ich retten kann? (Markus 2:17</a:t>
            </a:r>
            <a:r>
              <a:rPr lang="es-ES" b="1" dirty="0"/>
              <a:t>). </a:t>
            </a:r>
            <a:r>
              <a:rPr lang="de-DE" b="1" dirty="0"/>
              <a:t>Außerdem forderte Er sie auf, ihre eigenen Gefühle zu prüfen. Sie mussten lernen vorbehaltlos zu lieben (Mt. 9:12-13</a:t>
            </a:r>
            <a:r>
              <a:rPr lang="es-ES" b="1" dirty="0"/>
              <a:t>).</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2308324"/>
          </a:xfrm>
          <a:prstGeom prst="rect">
            <a:avLst/>
          </a:prstGeom>
          <a:noFill/>
        </p:spPr>
        <p:txBody>
          <a:bodyPr wrap="square">
            <a:spAutoFit/>
          </a:bodyPr>
          <a:lstStyle/>
          <a:p>
            <a:pPr>
              <a:spcBef>
                <a:spcPts val="600"/>
              </a:spcBef>
            </a:pPr>
            <a:r>
              <a:rPr lang="de-DE" b="1" dirty="0"/>
              <a:t>Aber es kam noch schlimmer. JESUS aß nicht nur im Haus des Zöllners, Er umgab sich auch mit vielen aus dieser unteren Gesellschaftsschicht.</a:t>
            </a:r>
            <a:br>
              <a:rPr lang="de-DE" b="1" dirty="0"/>
            </a:br>
            <a:r>
              <a:rPr lang="de-DE" b="1" dirty="0"/>
              <a:t>(Markus 2,15</a:t>
            </a:r>
            <a:r>
              <a:rPr lang="es-ES" b="1" dirty="0"/>
              <a:t>). </a:t>
            </a:r>
            <a:r>
              <a:rPr lang="de-DE" b="1" dirty="0"/>
              <a:t>Die Kritiker ließen sich </a:t>
            </a:r>
            <a:br>
              <a:rPr lang="de-DE" b="1" dirty="0"/>
            </a:br>
            <a:r>
              <a:rPr lang="de-DE" b="1" dirty="0"/>
              <a:t>diese Gelegenheit nicht entgehen: „Was ist das, dass Er mit Zöllnern und Sündern isst und trinkt?“ (Markus 2,16</a:t>
            </a:r>
            <a:r>
              <a:rPr lang="es-ES" b="1" dirty="0"/>
              <a:t>).</a:t>
            </a: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de-DE" dirty="0">
                <a:effectLst>
                  <a:glow rad="88900">
                    <a:srgbClr val="B83608"/>
                  </a:glow>
                  <a:outerShdw blurRad="38100" dist="38100" dir="2700000" algn="tl">
                    <a:srgbClr val="000000">
                      <a:alpha val="43137"/>
                    </a:srgbClr>
                  </a:outerShdw>
                </a:effectLst>
              </a:rPr>
              <a:t>„Und JESUS sprach zu ihnen: Wie können die Hochzeitsgäste fasten, während der BRÄUTIGAM bei ihnen ist? Solange der BRÄUTIGAM bei ihnen ist, können sie nicht fasten“</a:t>
            </a:r>
            <a:r>
              <a:rPr lang="es-ES" dirty="0">
                <a:effectLst>
                  <a:glow rad="88900">
                    <a:srgbClr val="B83608"/>
                  </a:glow>
                  <a:outerShdw blurRad="38100" dist="38100" dir="2700000" algn="tl">
                    <a:srgbClr val="000000">
                      <a:alpha val="43137"/>
                    </a:srgbClr>
                  </a:outerShdw>
                </a:effectLst>
              </a:rPr>
              <a:t> (Mark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00674" cy="1754326"/>
          </a:xfrm>
          <a:prstGeom prst="rect">
            <a:avLst/>
          </a:prstGeom>
          <a:noFill/>
        </p:spPr>
        <p:txBody>
          <a:bodyPr wrap="square" rtlCol="0">
            <a:spAutoFit/>
          </a:bodyPr>
          <a:lstStyle/>
          <a:p>
            <a:pPr>
              <a:spcBef>
                <a:spcPts val="600"/>
              </a:spcBef>
            </a:pPr>
            <a:r>
              <a:rPr lang="de-DE" b="1" dirty="0"/>
              <a:t>Weit davon entfernt, Liebe lernen zu wollen, versuchten die Pharisäer vielmehr die Jünger des Johannes anzustacheln, sich ihrer Kritik gegen JESUS anzuschließen: „Warum fasten die Jünger des Johannes und die Jünger der Pharisäer, aber deine Jünger fasten nicht?“ (Mark 2:18).</a:t>
            </a: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3616530479"/>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err="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AUSEINANDERSETZUNG</a:t>
            </a: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 </a:t>
            </a:r>
            <a:r>
              <a:rPr lang="es-ES" sz="4400" b="1" dirty="0" err="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ÜBER</a:t>
            </a: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 </a:t>
            </a:r>
            <a:r>
              <a:rPr lang="es-ES" sz="4400" b="1" dirty="0" err="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FESTMAHLE</a:t>
            </a: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 (2)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244334"/>
            <a:ext cx="5400674" cy="369332"/>
          </a:xfrm>
          <a:prstGeom prst="rect">
            <a:avLst/>
          </a:prstGeom>
          <a:noFill/>
        </p:spPr>
        <p:txBody>
          <a:bodyPr wrap="square">
            <a:spAutoFit/>
          </a:bodyPr>
          <a:lstStyle/>
          <a:p>
            <a:pPr>
              <a:spcBef>
                <a:spcPts val="600"/>
              </a:spcBef>
            </a:pPr>
            <a:r>
              <a:rPr lang="de-DE" b="1" dirty="0"/>
              <a:t>JESUS antwortete ihnen in Form von Gleichnissen:</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07886"/>
          </a:xfrm>
          <a:prstGeom prst="rect">
            <a:avLst/>
          </a:prstGeom>
          <a:noFill/>
        </p:spPr>
        <p:txBody>
          <a:bodyPr wrap="square">
            <a:spAutoFit/>
          </a:bodyPr>
          <a:lstStyle/>
          <a:p>
            <a:pPr algn="ctr"/>
            <a:r>
              <a:rPr lang="es-ES" sz="4000" b="1" spc="300" dirty="0" err="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AUSEINANDERSETZUNG</a:t>
            </a:r>
            <a:r>
              <a:rPr lang="es-ES"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a:t>
            </a:r>
            <a:r>
              <a:rPr lang="es-ES" sz="4000" b="1" spc="300" dirty="0" err="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ÜBER</a:t>
            </a:r>
            <a:r>
              <a:rPr lang="es-ES"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DEN SABBAT</a:t>
            </a: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38554"/>
          </a:xfrm>
          <a:prstGeom prst="rect">
            <a:avLst/>
          </a:prstGeom>
          <a:noFill/>
        </p:spPr>
        <p:txBody>
          <a:bodyPr wrap="square">
            <a:spAutoFit/>
          </a:bodyPr>
          <a:lstStyle/>
          <a:p>
            <a:pPr algn="ctr"/>
            <a:r>
              <a:rPr lang="de-DE" sz="1600" b="1" dirty="0">
                <a:solidFill>
                  <a:schemeClr val="accent6">
                    <a:lumMod val="75000"/>
                  </a:schemeClr>
                </a:solidFill>
                <a:latin typeface="Comic Sans MS" panose="030F0702030302020204" pitchFamily="66" charset="0"/>
              </a:rPr>
              <a:t>„Und die Pharisäer sprachen zu Ihm: Sieh doch! Warum tun Deine Jünger am Sabbat, was nicht erlaubt ist?“</a:t>
            </a:r>
            <a:r>
              <a:rPr lang="es-ES" sz="1600" b="1" dirty="0">
                <a:solidFill>
                  <a:schemeClr val="accent6">
                    <a:lumMod val="75000"/>
                  </a:schemeClr>
                </a:solidFill>
                <a:latin typeface="Comic Sans MS" panose="030F0702030302020204" pitchFamily="66" charset="0"/>
              </a:rPr>
              <a:t> </a:t>
            </a:r>
            <a:r>
              <a:rPr lang="es-ES" sz="1200" b="1" dirty="0">
                <a:solidFill>
                  <a:schemeClr val="accent6">
                    <a:lumMod val="75000"/>
                  </a:schemeClr>
                </a:solidFill>
                <a:latin typeface="Comic Sans MS" panose="030F0702030302020204" pitchFamily="66" charset="0"/>
              </a:rPr>
              <a:t>(</a:t>
            </a:r>
            <a:r>
              <a:rPr lang="es-ES" sz="1200" b="1" dirty="0" err="1">
                <a:solidFill>
                  <a:schemeClr val="accent6">
                    <a:lumMod val="75000"/>
                  </a:schemeClr>
                </a:solidFill>
                <a:latin typeface="Comic Sans MS" panose="030F0702030302020204" pitchFamily="66" charset="0"/>
              </a:rPr>
              <a:t>Mk</a:t>
            </a:r>
            <a:r>
              <a:rPr lang="es-ES" sz="1200" b="1" dirty="0">
                <a:solidFill>
                  <a:schemeClr val="accent6">
                    <a:lumMod val="75000"/>
                  </a:schemeClr>
                </a:solidFill>
                <a:latin typeface="Comic Sans MS" panose="030F0702030302020204" pitchFamily="66" charset="0"/>
              </a:rPr>
              <a:t>.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161925" y="1063109"/>
            <a:ext cx="6838950" cy="923330"/>
          </a:xfrm>
          <a:prstGeom prst="rect">
            <a:avLst/>
          </a:prstGeom>
          <a:noFill/>
        </p:spPr>
        <p:txBody>
          <a:bodyPr wrap="square" rtlCol="0">
            <a:spAutoFit/>
          </a:bodyPr>
          <a:lstStyle/>
          <a:p>
            <a:pPr>
              <a:spcBef>
                <a:spcPts val="600"/>
              </a:spcBef>
            </a:pPr>
            <a:r>
              <a:rPr lang="de-DE" b="1" dirty="0"/>
              <a:t>Die Phairsäer lehrten 39 Formen von Arbeit, die am Sabbat nicht getan werden durften. Sonst würden sie gegen die von GOTT angeordnete SABBATRUHE verstoßen.</a:t>
            </a:r>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3" y="3764846"/>
            <a:ext cx="6619875" cy="923330"/>
          </a:xfrm>
          <a:prstGeom prst="rect">
            <a:avLst/>
          </a:prstGeom>
          <a:noFill/>
        </p:spPr>
        <p:txBody>
          <a:bodyPr wrap="square">
            <a:spAutoFit/>
          </a:bodyPr>
          <a:lstStyle/>
          <a:p>
            <a:pPr>
              <a:spcBef>
                <a:spcPts val="600"/>
              </a:spcBef>
            </a:pPr>
            <a:r>
              <a:rPr lang="de-DE" b="1" dirty="0"/>
              <a:t>Später führte JESUS eine „Arbeit“ aus, die nicht zu den verbotenen 39 gehörte, die aber ebenfalls als Sabbatübertretung angesehen wurde: eine Heilung (Mk 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161925" y="2810470"/>
            <a:ext cx="6838950" cy="923330"/>
          </a:xfrm>
          <a:prstGeom prst="rect">
            <a:avLst/>
          </a:prstGeom>
          <a:noFill/>
        </p:spPr>
        <p:txBody>
          <a:bodyPr wrap="square">
            <a:spAutoFit/>
          </a:bodyPr>
          <a:lstStyle/>
          <a:p>
            <a:pPr>
              <a:spcBef>
                <a:spcPts val="600"/>
              </a:spcBef>
            </a:pPr>
            <a:r>
              <a:rPr lang="de-DE" b="1" dirty="0"/>
              <a:t>Die Antwort Jesu: „Erinnert ihr euch nicht daran, dass David, als er hungrig war, das geweihte Brot („Schaubrote“) aß, das nur die Priester essen durften?“ (Mk 2:25-26).</a:t>
            </a:r>
          </a:p>
        </p:txBody>
      </p:sp>
      <p:sp>
        <p:nvSpPr>
          <p:cNvPr id="11" name="CuadroTexto 10">
            <a:extLst>
              <a:ext uri="{FF2B5EF4-FFF2-40B4-BE49-F238E27FC236}">
                <a16:creationId xmlns:a16="http://schemas.microsoft.com/office/drawing/2014/main" id="{2C72063D-1585-C0EF-7E06-C52EACFB9420}"/>
              </a:ext>
            </a:extLst>
          </p:cNvPr>
          <p:cNvSpPr txBox="1"/>
          <p:nvPr/>
        </p:nvSpPr>
        <p:spPr>
          <a:xfrm>
            <a:off x="161925" y="1936790"/>
            <a:ext cx="6838950" cy="923330"/>
          </a:xfrm>
          <a:prstGeom prst="rect">
            <a:avLst/>
          </a:prstGeom>
          <a:noFill/>
        </p:spPr>
        <p:txBody>
          <a:bodyPr wrap="square">
            <a:spAutoFit/>
          </a:bodyPr>
          <a:lstStyle/>
          <a:p>
            <a:pPr>
              <a:spcBef>
                <a:spcPts val="600"/>
              </a:spcBef>
            </a:pPr>
            <a:r>
              <a:rPr lang="de-DE" b="1" dirty="0"/>
              <a:t>Als sie das Korn nahmen und die Spelzen entfernten, um es zu essen, verrichteten die Jünger drei verbotene Arbeiten am Sabbat: Ernten, Dreschen und Worfeln. (Mk. 2:23-24; Mt. 12:1-2). </a:t>
            </a: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646331"/>
          </a:xfrm>
          <a:prstGeom prst="rect">
            <a:avLst/>
          </a:prstGeom>
          <a:noFill/>
        </p:spPr>
        <p:txBody>
          <a:bodyPr wrap="square">
            <a:spAutoFit/>
          </a:bodyPr>
          <a:lstStyle/>
          <a:p>
            <a:pPr>
              <a:spcBef>
                <a:spcPts val="600"/>
              </a:spcBef>
            </a:pPr>
            <a:r>
              <a:rPr lang="de-DE" b="1" dirty="0"/>
              <a:t>Eigenartigerweise planten die eifrigen Sabbatwächter </a:t>
            </a:r>
            <a:br>
              <a:rPr lang="de-DE" b="1" dirty="0"/>
            </a:br>
            <a:r>
              <a:rPr lang="de-DE" b="1" dirty="0"/>
              <a:t>gerade da schon den Mord an JESUS (Mk 3:6).</a:t>
            </a: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646331"/>
          </a:xfrm>
          <a:prstGeom prst="rect">
            <a:avLst/>
          </a:prstGeom>
          <a:noFill/>
        </p:spPr>
        <p:txBody>
          <a:bodyPr wrap="square">
            <a:spAutoFit/>
          </a:bodyPr>
          <a:lstStyle/>
          <a:p>
            <a:pPr>
              <a:spcBef>
                <a:spcPts val="600"/>
              </a:spcBef>
            </a:pPr>
            <a:r>
              <a:rPr lang="de-DE" b="1" dirty="0"/>
              <a:t>Letztendlich ist JESUS der HERR über den Sabbat und Er hat ihn uns zu unserem Besten gegeben. (Mk 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2" y="4765804"/>
            <a:ext cx="6619873" cy="646331"/>
          </a:xfrm>
          <a:prstGeom prst="rect">
            <a:avLst/>
          </a:prstGeom>
          <a:noFill/>
        </p:spPr>
        <p:txBody>
          <a:bodyPr wrap="square">
            <a:spAutoFit/>
          </a:bodyPr>
          <a:lstStyle/>
          <a:p>
            <a:pPr>
              <a:spcBef>
                <a:spcPts val="600"/>
              </a:spcBef>
            </a:pPr>
            <a:r>
              <a:rPr lang="de-DE" b="1" dirty="0"/>
              <a:t>Die Antwort JESU: „Ist es am Sabbat erlaubt, Gutes zu tun </a:t>
            </a:r>
            <a:br>
              <a:rPr lang="de-DE" b="1" dirty="0"/>
            </a:br>
            <a:r>
              <a:rPr lang="de-DE" b="1" dirty="0"/>
              <a:t>oder Böses zu tun, Leben zu retten oder zu töten?“ (Mk 3:4).</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547688" y="2460188"/>
            <a:ext cx="8639175"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5400" b="1" dirty="0">
                <a:ln/>
                <a:solidFill>
                  <a:srgbClr val="9E2909"/>
                </a:solidFill>
              </a:rPr>
              <a:t>AUSEINANDERSETZUNG ÜBER DIE PERSON JESU</a:t>
            </a: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646331"/>
          </a:xfrm>
          <a:prstGeom prst="rect">
            <a:avLst/>
          </a:prstGeom>
          <a:noFill/>
        </p:spPr>
        <p:txBody>
          <a:bodyPr wrap="square">
            <a:spAutoFit/>
          </a:bodyPr>
          <a:lstStyle/>
          <a:p>
            <a:pPr algn="ctr"/>
            <a:r>
              <a:rPr lang="de-DE"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IN WESSEN VOLLMACHT VOLLBRINGT JESUS WUNDER? </a:t>
            </a: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de-DE"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„Und die Pharisäer sprachen zu Ihm: ,Sieh doch! Warum tun Deine Jünger am Sabbat, was nicht erlaubt ist?‘ “</a:t>
            </a:r>
            <a:r>
              <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(Mark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754326"/>
          </a:xfrm>
          <a:prstGeom prst="rect">
            <a:avLst/>
          </a:prstGeom>
          <a:noFill/>
        </p:spPr>
        <p:txBody>
          <a:bodyPr wrap="square" rtlCol="0">
            <a:spAutoFit/>
          </a:bodyPr>
          <a:lstStyle/>
          <a:p>
            <a:pPr>
              <a:spcBef>
                <a:spcPts val="600"/>
              </a:spcBef>
            </a:pPr>
            <a:r>
              <a:rPr lang="de-DE" b="1" dirty="0"/>
              <a:t>Markus bedient sich folgender Erzählweise: BEGINN: Bericht über die Familie Jesu; UNTERBRECHUNG (Mittelteil): Bericht über einen Streit mit den Pharisäern; ABSCHLUSS: Später kehrt er zum ersten zurück und erzählt ihn zu Ende. Dieses Muster wird von Markus mehrfach verwendet. Er verbindet zwei ähnliche Geschichten als RAHMENERZÄHLUNGEN miteinander, um die ZENTRALE ESCHICHTE als die wichtigste hervorzuheben.</a:t>
            </a:r>
            <a:endParaRPr lang="es-ES" b="1" dirty="0"/>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JESU  Familie </a:t>
              </a:r>
              <a:b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b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sucht nach Ihm</a:t>
              </a: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Mark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Beschuldigung  der Pharisäer</a:t>
              </a: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Mark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JESU  Familie </a:t>
              </a:r>
              <a:b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b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sucht nach Ihm</a:t>
              </a: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Mark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345813"/>
            <a:ext cx="5943600" cy="1477328"/>
          </a:xfrm>
          <a:prstGeom prst="rect">
            <a:avLst/>
          </a:prstGeom>
          <a:noFill/>
        </p:spPr>
        <p:txBody>
          <a:bodyPr wrap="square">
            <a:spAutoFit/>
          </a:bodyPr>
          <a:lstStyle/>
          <a:p>
            <a:pPr>
              <a:spcBef>
                <a:spcPts val="600"/>
              </a:spcBef>
            </a:pPr>
            <a:r>
              <a:rPr lang="de-DE" b="1" dirty="0"/>
              <a:t>Erneut illustriert JESUS die absurden Anschuldigungen gegen Ihn durch ein Gleichnis (Mk 3,23-27</a:t>
            </a:r>
            <a:r>
              <a:rPr lang="es-ES" b="1" dirty="0"/>
              <a:t>). </a:t>
            </a:r>
            <a:r>
              <a:rPr lang="de-DE" b="1" dirty="0"/>
              <a:t>JESUS dringt in das Haus des starken Mannes (Satan) ein, bindet ihn und raubt dessen Raub! (= Befreiung der von Dämonen Besessenen</a:t>
            </a:r>
            <a:r>
              <a:rPr lang="es-ES" b="1" dirty="0"/>
              <a:t>).</a:t>
            </a: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5" y="3230374"/>
            <a:ext cx="8153400" cy="646331"/>
          </a:xfrm>
          <a:prstGeom prst="rect">
            <a:avLst/>
          </a:prstGeom>
          <a:noFill/>
        </p:spPr>
        <p:txBody>
          <a:bodyPr wrap="square">
            <a:spAutoFit/>
          </a:bodyPr>
          <a:lstStyle/>
          <a:p>
            <a:pPr>
              <a:spcBef>
                <a:spcPts val="600"/>
              </a:spcBef>
            </a:pPr>
            <a:r>
              <a:rPr lang="de-DE" b="1" dirty="0"/>
              <a:t>Im vorliegenden Fall geht es um die Anschuldigung der Schriftgelehrten, aus welcher Vollmacht heraus JESUS Dämonen austreibt. (Markus 3:22)</a:t>
            </a:r>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923330"/>
          </a:xfrm>
          <a:prstGeom prst="rect">
            <a:avLst/>
          </a:prstGeom>
          <a:noFill/>
        </p:spPr>
        <p:txBody>
          <a:bodyPr wrap="square">
            <a:spAutoFit/>
          </a:bodyPr>
          <a:lstStyle/>
          <a:p>
            <a:pPr>
              <a:spcBef>
                <a:spcPts val="600"/>
              </a:spcBef>
            </a:pPr>
            <a:r>
              <a:rPr lang="de-DE" b="1" dirty="0"/>
              <a:t>Er nutzt auch die Gelegenheit, um vor der Gefahr zu warnen, das Wirken des HEILIGEN GEISTES dem Teufel zuzuschreiben (Markus 3:28-30).</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TotalTime>
  <Words>1664</Words>
  <Application>Microsoft Office PowerPoint</Application>
  <PresentationFormat>Panorámica</PresentationFormat>
  <Paragraphs>66</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84</cp:revision>
  <dcterms:created xsi:type="dcterms:W3CDTF">2024-06-22T14:42:36Z</dcterms:created>
  <dcterms:modified xsi:type="dcterms:W3CDTF">2024-07-18T18:09:31Z</dcterms:modified>
</cp:coreProperties>
</file>