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1"/>
  </p:notesMasterIdLst>
  <p:sldIdLst>
    <p:sldId id="303" r:id="rId3"/>
    <p:sldId id="305" r:id="rId4"/>
    <p:sldId id="257" r:id="rId5"/>
    <p:sldId id="306" r:id="rId6"/>
    <p:sldId id="258" r:id="rId7"/>
    <p:sldId id="309" r:id="rId8"/>
    <p:sldId id="308" r:id="rId9"/>
    <p:sldId id="307" r:id="rId10"/>
    <p:sldId id="310" r:id="rId11"/>
    <p:sldId id="311" r:id="rId12"/>
    <p:sldId id="259" r:id="rId13"/>
    <p:sldId id="321" r:id="rId14"/>
    <p:sldId id="322" r:id="rId15"/>
    <p:sldId id="304" r:id="rId16"/>
    <p:sldId id="323" r:id="rId17"/>
    <p:sldId id="260" r:id="rId18"/>
    <p:sldId id="314" r:id="rId19"/>
    <p:sldId id="261" r:id="rId20"/>
    <p:sldId id="312" r:id="rId21"/>
    <p:sldId id="262" r:id="rId22"/>
    <p:sldId id="313" r:id="rId23"/>
    <p:sldId id="263" r:id="rId24"/>
    <p:sldId id="316" r:id="rId25"/>
    <p:sldId id="317" r:id="rId26"/>
    <p:sldId id="318" r:id="rId27"/>
    <p:sldId id="319" r:id="rId28"/>
    <p:sldId id="301" r:id="rId29"/>
    <p:sldId id="320" r:id="rId30"/>
  </p:sldIdLst>
  <p:sldSz cx="12192000" cy="6858000"/>
  <p:notesSz cx="6858000" cy="9144000"/>
  <p:embeddedFontLst>
    <p:embeddedFont>
      <p:font typeface="Candara" panose="020E0502030303020204" pitchFamily="34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Constantia" panose="02030602050306030303" pitchFamily="18" charset="0"/>
      <p:regular r:id="rId40"/>
      <p:bold r:id="rId41"/>
      <p:italic r:id="rId42"/>
      <p:boldItalic r:id="rId4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B6AF"/>
    <a:srgbClr val="BF7300"/>
    <a:srgbClr val="9C8250"/>
    <a:srgbClr val="5F755C"/>
    <a:srgbClr val="7A1F21"/>
    <a:srgbClr val="27120E"/>
    <a:srgbClr val="A6014E"/>
    <a:srgbClr val="7F200D"/>
    <a:srgbClr val="6A547B"/>
    <a:srgbClr val="E05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4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0.fntdata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66273A-5C1B-4894-A159-F20B500A4B2F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22D0165-4FFA-476B-9D9A-0F2D7B53A5E6}">
      <dgm:prSet custT="1"/>
      <dgm:spPr>
        <a:solidFill>
          <a:srgbClr val="F78252"/>
        </a:solidFill>
      </dgm:spPr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Gleichnis: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Hochzeitsmahl </a:t>
          </a:r>
          <a:b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(Mk 2:19-20)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5B5598-19BA-44A8-A17D-0BFDD5C18231}" type="parTrans" cxnId="{399696CA-CA63-469F-8E8C-F021A5888D29}">
      <dgm:prSet/>
      <dgm:spPr/>
      <dgm:t>
        <a:bodyPr/>
        <a:lstStyle/>
        <a:p>
          <a:endParaRPr lang="es-ES" sz="2000"/>
        </a:p>
      </dgm:t>
    </dgm:pt>
    <dgm:pt modelId="{1812F760-73EE-4C59-882A-AC6912A3CB59}" type="sibTrans" cxnId="{399696CA-CA63-469F-8E8C-F021A5888D29}">
      <dgm:prSet/>
      <dgm:spPr/>
      <dgm:t>
        <a:bodyPr/>
        <a:lstStyle/>
        <a:p>
          <a:endParaRPr lang="es-ES" sz="2000"/>
        </a:p>
      </dgm:t>
    </dgm:pt>
    <dgm:pt modelId="{70CC257C-DC57-4CFD-84FA-F703BBFA8B62}">
      <dgm:prSet custT="1"/>
      <dgm:spPr/>
      <dgm:t>
        <a:bodyPr/>
        <a:lstStyle/>
        <a:p>
          <a:r>
            <a:rPr lang="de-DE" sz="2000" b="1" dirty="0"/>
            <a:t>Wie kann jemand bei einer Hochzeit fasten? </a:t>
          </a:r>
          <a:br>
            <a:rPr lang="de-DE" sz="2000" b="1" dirty="0"/>
          </a:br>
          <a:r>
            <a:rPr lang="de-DE" sz="2000" b="1" dirty="0"/>
            <a:t>Der Bräutigam ist JESUS, die Gäste sind </a:t>
          </a:r>
          <a:br>
            <a:rPr lang="de-DE" sz="2000" b="1" dirty="0"/>
          </a:br>
          <a:r>
            <a:rPr lang="de-DE" sz="2000" b="1" dirty="0"/>
            <a:t>die Jünger. Erst nach JESU Tod u. Auferstehung </a:t>
          </a:r>
          <a:br>
            <a:rPr lang="de-DE" sz="2000" b="1" dirty="0"/>
          </a:br>
          <a:r>
            <a:rPr lang="de-DE" sz="2000" b="1" dirty="0"/>
            <a:t>werden dann Seine Jünger fasten müssen</a:t>
          </a:r>
          <a:r>
            <a:rPr lang="en" sz="2000" b="1" dirty="0"/>
            <a:t>.</a:t>
          </a:r>
          <a:endParaRPr lang="es-ES" sz="2000" b="1" dirty="0"/>
        </a:p>
      </dgm:t>
    </dgm:pt>
    <dgm:pt modelId="{F175235E-87A0-4016-B050-60574CD73E61}" type="parTrans" cxnId="{56FC9FD1-FF63-4B36-AD79-23B3388972C8}">
      <dgm:prSet/>
      <dgm:spPr/>
      <dgm:t>
        <a:bodyPr/>
        <a:lstStyle/>
        <a:p>
          <a:endParaRPr lang="es-ES" sz="2000"/>
        </a:p>
      </dgm:t>
    </dgm:pt>
    <dgm:pt modelId="{1810B12F-901F-4FD9-963C-DCF89B4334EC}" type="sibTrans" cxnId="{56FC9FD1-FF63-4B36-AD79-23B3388972C8}">
      <dgm:prSet/>
      <dgm:spPr/>
      <dgm:t>
        <a:bodyPr/>
        <a:lstStyle/>
        <a:p>
          <a:endParaRPr lang="es-ES" sz="2000"/>
        </a:p>
      </dgm:t>
    </dgm:pt>
    <dgm:pt modelId="{BCB06E44-C6AB-41AD-AA34-971A8CDB9BBF}">
      <dgm:prSet custT="1"/>
      <dgm:spPr/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Gleichnis: NEU und ALT                                             (Mk 2:21-22)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EA8425-B3BE-49F8-BFAA-8776CA6FD059}" type="parTrans" cxnId="{CE00EAE9-2400-40F2-B7FD-F62BC92DE126}">
      <dgm:prSet/>
      <dgm:spPr/>
      <dgm:t>
        <a:bodyPr/>
        <a:lstStyle/>
        <a:p>
          <a:endParaRPr lang="es-ES" sz="2000"/>
        </a:p>
      </dgm:t>
    </dgm:pt>
    <dgm:pt modelId="{3709838C-3311-46BC-A238-7E8DBCFD6356}" type="sibTrans" cxnId="{CE00EAE9-2400-40F2-B7FD-F62BC92DE126}">
      <dgm:prSet/>
      <dgm:spPr/>
      <dgm:t>
        <a:bodyPr/>
        <a:lstStyle/>
        <a:p>
          <a:endParaRPr lang="es-ES" sz="2000"/>
        </a:p>
      </dgm:t>
    </dgm:pt>
    <dgm:pt modelId="{4CD1FFF4-28F1-43FC-8ABE-A4BE2462D654}">
      <dgm:prSet custT="1"/>
      <dgm:spPr/>
      <dgm:t>
        <a:bodyPr/>
        <a:lstStyle/>
        <a:p>
          <a:r>
            <a:rPr lang="de-DE" sz="2000" b="1" dirty="0"/>
            <a:t>Die lebendigen </a:t>
          </a:r>
          <a:br>
            <a:rPr lang="de-DE" sz="2000" b="1" dirty="0"/>
          </a:br>
          <a:r>
            <a:rPr lang="de-DE" sz="2000" b="1" dirty="0"/>
            <a:t>Lehren JESU </a:t>
          </a:r>
          <a:br>
            <a:rPr lang="de-DE" sz="2000" b="1" dirty="0"/>
          </a:br>
          <a:r>
            <a:rPr lang="de-DE" sz="2000" b="1" dirty="0"/>
            <a:t>hatten keinen Platz </a:t>
          </a:r>
          <a:br>
            <a:rPr lang="de-DE" sz="2000" b="1" dirty="0"/>
          </a:br>
          <a:r>
            <a:rPr lang="de-DE" sz="2000" b="1" dirty="0"/>
            <a:t>in den toten Lehren </a:t>
          </a:r>
          <a:br>
            <a:rPr lang="de-DE" sz="2000" b="1" dirty="0"/>
          </a:br>
          <a:r>
            <a:rPr lang="de-DE" sz="2000" b="1" dirty="0"/>
            <a:t>der Tradition; </a:t>
          </a:r>
          <a:br>
            <a:rPr lang="de-DE" sz="2000" b="1" dirty="0"/>
          </a:br>
          <a:r>
            <a:rPr lang="de-DE" sz="2000" b="1" dirty="0"/>
            <a:t>und umgekehrt.</a:t>
          </a:r>
          <a:endParaRPr lang="es-ES" sz="2000" b="1" dirty="0"/>
        </a:p>
      </dgm:t>
    </dgm:pt>
    <dgm:pt modelId="{A5912A98-228D-43E5-9D94-9B9C207EF3B3}" type="parTrans" cxnId="{1BF70265-EB7C-45C0-B4B5-88458F8A2A10}">
      <dgm:prSet/>
      <dgm:spPr/>
      <dgm:t>
        <a:bodyPr/>
        <a:lstStyle/>
        <a:p>
          <a:endParaRPr lang="es-ES" sz="2000"/>
        </a:p>
      </dgm:t>
    </dgm:pt>
    <dgm:pt modelId="{F5FF10E9-644B-42C5-98F7-DD8FD617ED78}" type="sibTrans" cxnId="{1BF70265-EB7C-45C0-B4B5-88458F8A2A10}">
      <dgm:prSet/>
      <dgm:spPr/>
      <dgm:t>
        <a:bodyPr/>
        <a:lstStyle/>
        <a:p>
          <a:endParaRPr lang="es-ES" sz="2000"/>
        </a:p>
      </dgm:t>
    </dgm:pt>
    <dgm:pt modelId="{E180560E-B147-4B47-8FBD-83A23B4F1CE1}" type="pres">
      <dgm:prSet presAssocID="{F466273A-5C1B-4894-A159-F20B500A4B2F}" presName="Name0" presStyleCnt="0">
        <dgm:presLayoutVars>
          <dgm:dir/>
        </dgm:presLayoutVars>
      </dgm:prSet>
      <dgm:spPr/>
    </dgm:pt>
    <dgm:pt modelId="{AA2D1C41-ABE0-4E27-B681-58B98D8B8A6D}" type="pres">
      <dgm:prSet presAssocID="{622D0165-4FFA-476B-9D9A-0F2D7B53A5E6}" presName="composite" presStyleCnt="0"/>
      <dgm:spPr/>
    </dgm:pt>
    <dgm:pt modelId="{59E138C1-A5DA-4A7B-99E1-D5D635BEA7EB}" type="pres">
      <dgm:prSet presAssocID="{622D0165-4FFA-476B-9D9A-0F2D7B53A5E6}" presName="Accent" presStyleLbl="alignAcc1" presStyleIdx="0" presStyleCnt="2" custLinFactX="-280042" custLinFactNeighborX="-300000"/>
      <dgm:spPr/>
    </dgm:pt>
    <dgm:pt modelId="{E286A48A-0634-4C71-8D48-5B684D265BBF}" type="pres">
      <dgm:prSet presAssocID="{622D0165-4FFA-476B-9D9A-0F2D7B53A5E6}" presName="Image" presStyleLbl="node1" presStyleIdx="0" presStyleCnt="2" custScaleX="204072" custScaleY="208625" custLinFactNeighborX="2473" custLinFactNeighborY="4386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23CAB79-4B4D-44AF-9DB2-65352B6EBEFE}" type="pres">
      <dgm:prSet presAssocID="{622D0165-4FFA-476B-9D9A-0F2D7B53A5E6}" presName="Child" presStyleLbl="revTx" presStyleIdx="0" presStyleCnt="2" custScaleX="325072" custScaleY="20527" custLinFactNeighborX="3649" custLinFactNeighborY="11382">
        <dgm:presLayoutVars>
          <dgm:bulletEnabled val="1"/>
        </dgm:presLayoutVars>
      </dgm:prSet>
      <dgm:spPr/>
    </dgm:pt>
    <dgm:pt modelId="{7E74DE47-F9D3-459C-B258-16D04376BEC8}" type="pres">
      <dgm:prSet presAssocID="{622D0165-4FFA-476B-9D9A-0F2D7B53A5E6}" presName="Parent" presStyleLbl="alignNode1" presStyleIdx="0" presStyleCnt="2" custScaleX="171970" custScaleY="138258" custLinFactY="-100000" custLinFactNeighborX="4393" custLinFactNeighborY="-138106">
        <dgm:presLayoutVars>
          <dgm:bulletEnabled val="1"/>
        </dgm:presLayoutVars>
      </dgm:prSet>
      <dgm:spPr/>
    </dgm:pt>
    <dgm:pt modelId="{5A1A7E94-D8F0-4E06-BD7F-FBC2AF054F24}" type="pres">
      <dgm:prSet presAssocID="{1812F760-73EE-4C59-882A-AC6912A3CB59}" presName="sibTrans" presStyleCnt="0"/>
      <dgm:spPr/>
    </dgm:pt>
    <dgm:pt modelId="{8CE0ED55-802D-4CE8-8DFD-473CEC10AB19}" type="pres">
      <dgm:prSet presAssocID="{BCB06E44-C6AB-41AD-AA34-971A8CDB9BBF}" presName="composite" presStyleCnt="0"/>
      <dgm:spPr/>
    </dgm:pt>
    <dgm:pt modelId="{7809D977-C9AB-4FD4-B2E9-B98316D525D8}" type="pres">
      <dgm:prSet presAssocID="{BCB06E44-C6AB-41AD-AA34-971A8CDB9BBF}" presName="Accent" presStyleLbl="alignAcc1" presStyleIdx="1" presStyleCnt="2" custLinFactX="-255626" custLinFactNeighborX="-300000"/>
      <dgm:spPr/>
    </dgm:pt>
    <dgm:pt modelId="{EE2FC259-CBA0-4A97-B7B0-4B8AC6BC2531}" type="pres">
      <dgm:prSet presAssocID="{BCB06E44-C6AB-41AD-AA34-971A8CDB9BBF}" presName="Image" presStyleLbl="node1" presStyleIdx="1" presStyleCnt="2" custScaleX="173807" custScaleY="170548" custLinFactNeighborX="-7175" custLinFactNeighborY="17064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FCD7FA6-0397-43E3-B4B2-04143E9BF409}" type="pres">
      <dgm:prSet presAssocID="{BCB06E44-C6AB-41AD-AA34-971A8CDB9BBF}" presName="Child" presStyleLbl="revTx" presStyleIdx="1" presStyleCnt="2" custScaleX="154578" custScaleY="85051" custLinFactNeighborX="-4663" custLinFactNeighborY="34128">
        <dgm:presLayoutVars>
          <dgm:bulletEnabled val="1"/>
        </dgm:presLayoutVars>
      </dgm:prSet>
      <dgm:spPr/>
    </dgm:pt>
    <dgm:pt modelId="{CCB867B3-E157-4C84-B87D-B82D0C26119C}" type="pres">
      <dgm:prSet presAssocID="{BCB06E44-C6AB-41AD-AA34-971A8CDB9BBF}" presName="Parent" presStyleLbl="alignNode1" presStyleIdx="1" presStyleCnt="2" custScaleX="158816" custScaleY="138258" custLinFactNeighborX="-3660" custLinFactNeighborY="-72481">
        <dgm:presLayoutVars>
          <dgm:bulletEnabled val="1"/>
        </dgm:presLayoutVars>
      </dgm:prSet>
      <dgm:spPr/>
    </dgm:pt>
  </dgm:ptLst>
  <dgm:cxnLst>
    <dgm:cxn modelId="{DFD7FC62-75BC-4CDD-B0F0-00D171A168AD}" type="presOf" srcId="{70CC257C-DC57-4CFD-84FA-F703BBFA8B62}" destId="{E23CAB79-4B4D-44AF-9DB2-65352B6EBEFE}" srcOrd="0" destOrd="0" presId="urn:microsoft.com/office/officeart/2008/layout/TitlePictureLineup"/>
    <dgm:cxn modelId="{F1E49964-CF43-4342-833D-A578A5E1384C}" type="presOf" srcId="{BCB06E44-C6AB-41AD-AA34-971A8CDB9BBF}" destId="{CCB867B3-E157-4C84-B87D-B82D0C26119C}" srcOrd="0" destOrd="0" presId="urn:microsoft.com/office/officeart/2008/layout/TitlePictureLineup"/>
    <dgm:cxn modelId="{1BF70265-EB7C-45C0-B4B5-88458F8A2A10}" srcId="{BCB06E44-C6AB-41AD-AA34-971A8CDB9BBF}" destId="{4CD1FFF4-28F1-43FC-8ABE-A4BE2462D654}" srcOrd="0" destOrd="0" parTransId="{A5912A98-228D-43E5-9D94-9B9C207EF3B3}" sibTransId="{F5FF10E9-644B-42C5-98F7-DD8FD617ED78}"/>
    <dgm:cxn modelId="{2B576268-4BF6-4959-BC90-799FC8B0DBB4}" type="presOf" srcId="{622D0165-4FFA-476B-9D9A-0F2D7B53A5E6}" destId="{7E74DE47-F9D3-459C-B258-16D04376BEC8}" srcOrd="0" destOrd="0" presId="urn:microsoft.com/office/officeart/2008/layout/TitlePictureLineup"/>
    <dgm:cxn modelId="{319BD9A6-4865-42F1-9CB2-541BE48263BD}" type="presOf" srcId="{4CD1FFF4-28F1-43FC-8ABE-A4BE2462D654}" destId="{AFCD7FA6-0397-43E3-B4B2-04143E9BF409}" srcOrd="0" destOrd="0" presId="urn:microsoft.com/office/officeart/2008/layout/TitlePictureLineup"/>
    <dgm:cxn modelId="{C77290AE-B919-49A0-B729-88541943CD67}" type="presOf" srcId="{F466273A-5C1B-4894-A159-F20B500A4B2F}" destId="{E180560E-B147-4B47-8FBD-83A23B4F1CE1}" srcOrd="0" destOrd="0" presId="urn:microsoft.com/office/officeart/2008/layout/TitlePictureLineup"/>
    <dgm:cxn modelId="{399696CA-CA63-469F-8E8C-F021A5888D29}" srcId="{F466273A-5C1B-4894-A159-F20B500A4B2F}" destId="{622D0165-4FFA-476B-9D9A-0F2D7B53A5E6}" srcOrd="0" destOrd="0" parTransId="{CD5B5598-19BA-44A8-A17D-0BFDD5C18231}" sibTransId="{1812F760-73EE-4C59-882A-AC6912A3CB59}"/>
    <dgm:cxn modelId="{56FC9FD1-FF63-4B36-AD79-23B3388972C8}" srcId="{622D0165-4FFA-476B-9D9A-0F2D7B53A5E6}" destId="{70CC257C-DC57-4CFD-84FA-F703BBFA8B62}" srcOrd="0" destOrd="0" parTransId="{F175235E-87A0-4016-B050-60574CD73E61}" sibTransId="{1810B12F-901F-4FD9-963C-DCF89B4334EC}"/>
    <dgm:cxn modelId="{CE00EAE9-2400-40F2-B7FD-F62BC92DE126}" srcId="{F466273A-5C1B-4894-A159-F20B500A4B2F}" destId="{BCB06E44-C6AB-41AD-AA34-971A8CDB9BBF}" srcOrd="1" destOrd="0" parTransId="{57EA8425-B3BE-49F8-BFAA-8776CA6FD059}" sibTransId="{3709838C-3311-46BC-A238-7E8DBCFD6356}"/>
    <dgm:cxn modelId="{90B49FC0-537F-4842-B947-C4992D9A645B}" type="presParOf" srcId="{E180560E-B147-4B47-8FBD-83A23B4F1CE1}" destId="{AA2D1C41-ABE0-4E27-B681-58B98D8B8A6D}" srcOrd="0" destOrd="0" presId="urn:microsoft.com/office/officeart/2008/layout/TitlePictureLineup"/>
    <dgm:cxn modelId="{ACA5C300-6351-4EAF-A7F3-38746D7A751F}" type="presParOf" srcId="{AA2D1C41-ABE0-4E27-B681-58B98D8B8A6D}" destId="{59E138C1-A5DA-4A7B-99E1-D5D635BEA7EB}" srcOrd="0" destOrd="0" presId="urn:microsoft.com/office/officeart/2008/layout/TitlePictureLineup"/>
    <dgm:cxn modelId="{EDE8E2F8-6B36-49B1-8093-021F6E5F1FF4}" type="presParOf" srcId="{AA2D1C41-ABE0-4E27-B681-58B98D8B8A6D}" destId="{E286A48A-0634-4C71-8D48-5B684D265BBF}" srcOrd="1" destOrd="0" presId="urn:microsoft.com/office/officeart/2008/layout/TitlePictureLineup"/>
    <dgm:cxn modelId="{585841AF-DA7C-4130-836F-54CB954345E4}" type="presParOf" srcId="{AA2D1C41-ABE0-4E27-B681-58B98D8B8A6D}" destId="{E23CAB79-4B4D-44AF-9DB2-65352B6EBEFE}" srcOrd="2" destOrd="0" presId="urn:microsoft.com/office/officeart/2008/layout/TitlePictureLineup"/>
    <dgm:cxn modelId="{61A15837-3E3E-40DD-9E99-20B25A8E005F}" type="presParOf" srcId="{AA2D1C41-ABE0-4E27-B681-58B98D8B8A6D}" destId="{7E74DE47-F9D3-459C-B258-16D04376BEC8}" srcOrd="3" destOrd="0" presId="urn:microsoft.com/office/officeart/2008/layout/TitlePictureLineup"/>
    <dgm:cxn modelId="{47C4C3E3-CA75-4433-9012-46004BCD0A35}" type="presParOf" srcId="{E180560E-B147-4B47-8FBD-83A23B4F1CE1}" destId="{5A1A7E94-D8F0-4E06-BD7F-FBC2AF054F24}" srcOrd="1" destOrd="0" presId="urn:microsoft.com/office/officeart/2008/layout/TitlePictureLineup"/>
    <dgm:cxn modelId="{D96BC3DB-5120-4373-AB59-2161F7E81C2A}" type="presParOf" srcId="{E180560E-B147-4B47-8FBD-83A23B4F1CE1}" destId="{8CE0ED55-802D-4CE8-8DFD-473CEC10AB19}" srcOrd="2" destOrd="0" presId="urn:microsoft.com/office/officeart/2008/layout/TitlePictureLineup"/>
    <dgm:cxn modelId="{E224F59E-3D92-4622-93AB-20386929249A}" type="presParOf" srcId="{8CE0ED55-802D-4CE8-8DFD-473CEC10AB19}" destId="{7809D977-C9AB-4FD4-B2E9-B98316D525D8}" srcOrd="0" destOrd="0" presId="urn:microsoft.com/office/officeart/2008/layout/TitlePictureLineup"/>
    <dgm:cxn modelId="{1F096041-827A-44AA-BD4C-34459A9B0F2B}" type="presParOf" srcId="{8CE0ED55-802D-4CE8-8DFD-473CEC10AB19}" destId="{EE2FC259-CBA0-4A97-B7B0-4B8AC6BC2531}" srcOrd="1" destOrd="0" presId="urn:microsoft.com/office/officeart/2008/layout/TitlePictureLineup"/>
    <dgm:cxn modelId="{3AE11C05-BF6A-466B-BCBA-B152361CBA40}" type="presParOf" srcId="{8CE0ED55-802D-4CE8-8DFD-473CEC10AB19}" destId="{AFCD7FA6-0397-43E3-B4B2-04143E9BF409}" srcOrd="2" destOrd="0" presId="urn:microsoft.com/office/officeart/2008/layout/TitlePictureLineup"/>
    <dgm:cxn modelId="{31365A3D-5791-43E7-BED4-392D37518900}" type="presParOf" srcId="{8CE0ED55-802D-4CE8-8DFD-473CEC10AB19}" destId="{CCB867B3-E157-4C84-B87D-B82D0C26119C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E138C1-A5DA-4A7B-99E1-D5D635BEA7EB}">
      <dsp:nvSpPr>
        <dsp:cNvPr id="0" name=""/>
        <dsp:cNvSpPr/>
      </dsp:nvSpPr>
      <dsp:spPr>
        <a:xfrm>
          <a:off x="1905736" y="1059612"/>
          <a:ext cx="0" cy="374705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7779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86A48A-0634-4C71-8D48-5B684D265BBF}">
      <dsp:nvSpPr>
        <dsp:cNvPr id="0" name=""/>
        <dsp:cNvSpPr/>
      </dsp:nvSpPr>
      <dsp:spPr>
        <a:xfrm>
          <a:off x="1241876" y="342665"/>
          <a:ext cx="4021738" cy="3517786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5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23CAB79-4B4D-44AF-9DB2-65352B6EBEFE}">
      <dsp:nvSpPr>
        <dsp:cNvPr id="0" name=""/>
        <dsp:cNvSpPr/>
      </dsp:nvSpPr>
      <dsp:spPr>
        <a:xfrm>
          <a:off x="72751" y="3860335"/>
          <a:ext cx="6406340" cy="397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Wie kann jemand bei einer Hochzeit fasten? </a:t>
          </a:r>
          <a:br>
            <a:rPr lang="de-DE" sz="2000" b="1" kern="1200" dirty="0"/>
          </a:br>
          <a:r>
            <a:rPr lang="de-DE" sz="2000" b="1" kern="1200" dirty="0"/>
            <a:t>Der Bräutigam ist JESUS, die Gäste sind </a:t>
          </a:r>
          <a:br>
            <a:rPr lang="de-DE" sz="2000" b="1" kern="1200" dirty="0"/>
          </a:br>
          <a:r>
            <a:rPr lang="de-DE" sz="2000" b="1" kern="1200" dirty="0"/>
            <a:t>die Jünger. Erst nach JESU Tod u. Auferstehung </a:t>
          </a:r>
          <a:br>
            <a:rPr lang="de-DE" sz="2000" b="1" kern="1200" dirty="0"/>
          </a:br>
          <a:r>
            <a:rPr lang="de-DE" sz="2000" b="1" kern="1200" dirty="0"/>
            <a:t>werden dann Seine Jünger fasten müssen</a:t>
          </a:r>
          <a:r>
            <a:rPr lang="en" sz="2000" b="1" kern="1200" dirty="0"/>
            <a:t>.</a:t>
          </a:r>
          <a:endParaRPr lang="es-ES" sz="2000" b="1" kern="1200" dirty="0"/>
        </a:p>
      </dsp:txBody>
      <dsp:txXfrm>
        <a:off x="72751" y="3860335"/>
        <a:ext cx="6406340" cy="397398"/>
      </dsp:txXfrm>
    </dsp:sp>
    <dsp:sp modelId="{7E74DE47-F9D3-459C-B258-16D04376BEC8}">
      <dsp:nvSpPr>
        <dsp:cNvPr id="0" name=""/>
        <dsp:cNvSpPr/>
      </dsp:nvSpPr>
      <dsp:spPr>
        <a:xfrm>
          <a:off x="1456900" y="0"/>
          <a:ext cx="3579898" cy="575623"/>
        </a:xfrm>
        <a:prstGeom prst="rect">
          <a:avLst/>
        </a:prstGeom>
        <a:solidFill>
          <a:srgbClr val="F78252"/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5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Gleichnis: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Hochzeitsmahl </a:t>
          </a:r>
          <a:b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(Mk 2:19-20)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56900" y="0"/>
        <a:ext cx="3579898" cy="575623"/>
      </dsp:txXfrm>
    </dsp:sp>
    <dsp:sp modelId="{7809D977-C9AB-4FD4-B2E9-B98316D525D8}">
      <dsp:nvSpPr>
        <dsp:cNvPr id="0" name=""/>
        <dsp:cNvSpPr/>
      </dsp:nvSpPr>
      <dsp:spPr>
        <a:xfrm>
          <a:off x="7250911" y="764691"/>
          <a:ext cx="0" cy="374705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1007998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7779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2FC259-CBA0-4A97-B7B0-4B8AC6BC2531}">
      <dsp:nvSpPr>
        <dsp:cNvPr id="0" name=""/>
        <dsp:cNvSpPr/>
      </dsp:nvSpPr>
      <dsp:spPr>
        <a:xfrm>
          <a:off x="6686347" y="582540"/>
          <a:ext cx="3425292" cy="2875740"/>
        </a:xfrm>
        <a:prstGeom prst="rect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5">
              <a:hueOff val="1007998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FCD7FA6-0397-43E3-B4B2-04143E9BF409}">
      <dsp:nvSpPr>
        <dsp:cNvPr id="0" name=""/>
        <dsp:cNvSpPr/>
      </dsp:nvSpPr>
      <dsp:spPr>
        <a:xfrm>
          <a:off x="6925329" y="3381186"/>
          <a:ext cx="3046338" cy="164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Die lebendigen </a:t>
          </a:r>
          <a:br>
            <a:rPr lang="de-DE" sz="2000" b="1" kern="1200" dirty="0"/>
          </a:br>
          <a:r>
            <a:rPr lang="de-DE" sz="2000" b="1" kern="1200" dirty="0"/>
            <a:t>Lehren JESU </a:t>
          </a:r>
          <a:br>
            <a:rPr lang="de-DE" sz="2000" b="1" kern="1200" dirty="0"/>
          </a:br>
          <a:r>
            <a:rPr lang="de-DE" sz="2000" b="1" kern="1200" dirty="0"/>
            <a:t>hatten keinen Platz </a:t>
          </a:r>
          <a:br>
            <a:rPr lang="de-DE" sz="2000" b="1" kern="1200" dirty="0"/>
          </a:br>
          <a:r>
            <a:rPr lang="de-DE" sz="2000" b="1" kern="1200" dirty="0"/>
            <a:t>in den toten Lehren </a:t>
          </a:r>
          <a:br>
            <a:rPr lang="de-DE" sz="2000" b="1" kern="1200" dirty="0"/>
          </a:br>
          <a:r>
            <a:rPr lang="de-DE" sz="2000" b="1" kern="1200" dirty="0"/>
            <a:t>der Tradition; </a:t>
          </a:r>
          <a:br>
            <a:rPr lang="de-DE" sz="2000" b="1" kern="1200" dirty="0"/>
          </a:br>
          <a:r>
            <a:rPr lang="de-DE" sz="2000" b="1" kern="1200" dirty="0"/>
            <a:t>und umgekehrt.</a:t>
          </a:r>
          <a:endParaRPr lang="es-ES" sz="2000" b="1" kern="1200" dirty="0"/>
        </a:p>
      </dsp:txBody>
      <dsp:txXfrm>
        <a:off x="6925329" y="3381186"/>
        <a:ext cx="3046338" cy="1646570"/>
      </dsp:txXfrm>
    </dsp:sp>
    <dsp:sp modelId="{CCB867B3-E157-4C84-B87D-B82D0C26119C}">
      <dsp:nvSpPr>
        <dsp:cNvPr id="0" name=""/>
        <dsp:cNvSpPr/>
      </dsp:nvSpPr>
      <dsp:spPr>
        <a:xfrm>
          <a:off x="6762560" y="0"/>
          <a:ext cx="3306072" cy="575623"/>
        </a:xfrm>
        <a:prstGeom prst="rect">
          <a:avLst/>
        </a:prstGeom>
        <a:gradFill rotWithShape="0">
          <a:gsLst>
            <a:gs pos="0">
              <a:schemeClr val="accent5">
                <a:hueOff val="10079980"/>
                <a:satOff val="0"/>
                <a:lumOff val="0"/>
                <a:alphaOff val="0"/>
              </a:schemeClr>
            </a:gs>
            <a:gs pos="90000">
              <a:schemeClr val="accent5">
                <a:hueOff val="10079980"/>
                <a:satOff val="0"/>
                <a:lumOff val="0"/>
                <a:alphaOff val="0"/>
                <a:shade val="100000"/>
              </a:schemeClr>
            </a:gs>
            <a:gs pos="100000">
              <a:schemeClr val="accent5">
                <a:hueOff val="1007998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 w="10000" cap="flat" cmpd="sng" algn="ctr">
          <a:solidFill>
            <a:schemeClr val="accent5">
              <a:hueOff val="1007998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5">
              <a:hueOff val="10079980"/>
              <a:satOff val="0"/>
              <a:lumOff val="0"/>
              <a:alphaOff val="0"/>
              <a:shade val="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Gleichnis: NEU und ALT                                             (Mk 2:21-22)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62560" y="0"/>
        <a:ext cx="3306072" cy="575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9EDA9-B31B-4F78-A431-933A49B948D4}" type="datetimeFigureOut">
              <a:rPr lang="de-DE" smtClean="0"/>
              <a:t>18.07.2024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728D7-6DB1-4604-AB9C-66C5AEE381DF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830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728D7-6DB1-4604-AB9C-66C5AEE381D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5745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728D7-6DB1-4604-AB9C-66C5AEE381D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728D7-6DB1-4604-AB9C-66C5AEE381D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036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728D7-6DB1-4604-AB9C-66C5AEE381D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6792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728D7-6DB1-4604-AB9C-66C5AEE381D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6238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728D7-6DB1-4604-AB9C-66C5AEE381D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081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728D7-6DB1-4604-AB9C-66C5AEE381D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535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728D7-6DB1-4604-AB9C-66C5AEE381D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9023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728D7-6DB1-4604-AB9C-66C5AEE381D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525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728D7-6DB1-4604-AB9C-66C5AEE381D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200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728D7-6DB1-4604-AB9C-66C5AEE381D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45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32A4D-277B-E1D4-38D8-4C8DE3630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3EB397-C027-79A7-CA20-9D283CC6E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D825DE-D01D-DEB1-E7BF-EC09F7FEC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9EEFE0-5BA5-E591-B174-CF845589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D57FF7-0C59-9825-BDC3-D53237CE2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411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69740A-9E11-1442-FE9D-C1E5997F3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B8DA9-6E1D-830C-6BD3-74395062C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BDD571-19CF-66B2-F1ED-5B0B0A919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588C29-A188-5397-2727-C212A2DA9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2BA4A3-9E96-7047-59BC-BE4E663E1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5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EB82A8-F3D3-BD0B-98F3-73552B937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878CD35-8A56-790D-6634-BE4A79BA1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97EC21-82D5-8D41-6B2F-D248958F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46F41F-FE02-7531-D3AD-E550492E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47CC8C-9AF3-2719-CA95-949015B2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00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405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5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03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57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690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47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813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116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D160A1-CAC6-5E48-47FC-62DA709DA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BF480C-29AC-2CD9-D029-E43314B29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A0B7F0-81D8-00E0-9192-57EAA9ED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C7FC8C-0579-0ECF-4DBF-D0B7EE01F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40E096-1E16-4A64-E6A7-1E517F20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691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4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9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8D3A4A-8BC5-0208-A099-F1E37DB74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BD4A76-4EAA-11A9-C80F-AB05D4158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07A096-2EC3-2CEB-AA23-306C34535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F49C56-D9E9-63F0-804A-E605F5037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4C702-3EE2-D639-F978-C4650F646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76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F49FC-E1DA-8048-AC25-954C13ADA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98536B-098C-5EFB-8ED8-76742789BB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E5C1E4-579B-1BDF-62CD-69CDD919E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35223-9D49-3E11-91A0-95EBC224B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9D5D40-A5A4-41B5-ECAF-C2F6DCEE5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49FD6B-C3A3-6EEB-DEA2-EF8FBDD9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AC82C-7B8B-904E-399B-C505DE4A9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A0A25C-9341-3296-A630-6B4B7DF47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2D3134-0FC4-0B49-2957-1F6273B0E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4A249EB-85D0-B56E-893C-075D6DDE1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D9019DA-5AFD-7032-1FB2-D2F427A6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07C7B30-DDC1-7FF3-6B09-9FFC0DC9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408148C-A929-8C6C-9D4B-B2DB3A8E1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DFBFDF-55D9-3466-D364-45B5693D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167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666309-C7B9-76DD-8DBD-DB2A315E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D46D61F-E3D9-09B0-CD85-5B3ED015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FB6913-72D9-FE2E-576F-3C92FD358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E4CC7B-E75F-5F63-428D-BAFE776BF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715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E8A209B-499C-0E6D-FD85-C2393804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8AF89B-7A1B-0AAE-4582-CB1D7B2C3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2FF16E-2F15-F976-26A6-B5D30039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709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445272-95E0-6A4F-5915-36555B249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90ED9F-D86F-6E4A-D7EE-249DE4654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53BB1F-5612-22C8-87F3-F3702EDE2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B48C54-645C-232F-EB7B-1F3E8C3E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E8D9CE-C469-A0E9-B2FB-D335E0D34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4CDFD8-138E-2AD1-44A7-A8E45F3B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0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87DC7A-896B-5B9C-C0C1-38B3D37A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FC8A08-A03D-ABBB-4389-DA108A05D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EE0335-1B82-D795-F86D-BA4F263AF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F65D63-60DB-2CA9-5171-10B43448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D4946ED-812B-4C12-8EE2-450D92B6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4E4BE4-9061-6D69-294B-4A6B4F10F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19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C48A717-3847-5A2D-447C-01E386B5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5F3F5E-B789-9C8D-8E4D-6D28790E3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5A4932-33C0-2CB6-FDFB-571179B76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98B651-8D77-4D7F-AEDB-62AA903063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B9DBD-C289-CC9C-2F69-90D5DC486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41797D-D1B5-A185-A22B-35B004A8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337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18/07/2024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95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Un grupo de gente&#10;&#10;Descripción generada automáticamente con confianza media">
            <a:extLst>
              <a:ext uri="{FF2B5EF4-FFF2-40B4-BE49-F238E27FC236}">
                <a16:creationId xmlns:a16="http://schemas.microsoft.com/office/drawing/2014/main" id="{66A4B2A8-80CC-6FB2-0E08-A6C390AE65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45A372AE-F001-D444-99EB-F15C60D71E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n 1" descr="Un grupo de personas posando para una foto en un campo&#10;&#10;Descripción generada automáticamente con confianza media">
            <a:extLst>
              <a:ext uri="{FF2B5EF4-FFF2-40B4-BE49-F238E27FC236}">
                <a16:creationId xmlns:a16="http://schemas.microsoft.com/office/drawing/2014/main" id="{70D50A7F-12EA-DE4E-FA09-A37CA5BC54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F86C71E-6C25-140D-2099-1E507C7D8603}"/>
              </a:ext>
            </a:extLst>
          </p:cNvPr>
          <p:cNvSpPr txBox="1"/>
          <p:nvPr/>
        </p:nvSpPr>
        <p:spPr>
          <a:xfrm rot="2335919">
            <a:off x="7452304" y="4494579"/>
            <a:ext cx="52848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AUS</a:t>
            </a:r>
            <a:r>
              <a:rPr lang="en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EIN</a:t>
            </a:r>
            <a:r>
              <a:rPr lang="en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A6014E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ANDER</a:t>
            </a:r>
            <a:r>
              <a:rPr lang="en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-</a:t>
            </a:r>
            <a:r>
              <a:rPr lang="en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SETZUNGEN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3313C04-87A6-248E-AE43-7BC43CE8DF71}"/>
              </a:ext>
            </a:extLst>
          </p:cNvPr>
          <p:cNvSpPr txBox="1"/>
          <p:nvPr/>
        </p:nvSpPr>
        <p:spPr>
          <a:xfrm>
            <a:off x="8085337" y="5903061"/>
            <a:ext cx="147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Lektion 3, </a:t>
            </a:r>
            <a:br>
              <a:rPr lang="en" sz="1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sz="1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Sabbat, 20. Juli 2024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584209-5D96-1C1D-1DEE-70AFA7451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83232" y="4078225"/>
            <a:ext cx="369332" cy="494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ABAB768-7232-E35C-BF92-10A7093E6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772" y="-10773"/>
            <a:ext cx="4086327" cy="686877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9E0E982-46F7-11B5-9F5D-4F2A1244C560}"/>
              </a:ext>
            </a:extLst>
          </p:cNvPr>
          <p:cNvSpPr txBox="1"/>
          <p:nvPr/>
        </p:nvSpPr>
        <p:spPr>
          <a:xfrm>
            <a:off x="1" y="0"/>
            <a:ext cx="11379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200" b="1" dirty="0">
                <a:ln w="13462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AUSEINANDER-					SETZUNG ÜBER DIE VERGEBUNG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17EB1CC-C89F-0013-1FAE-C8DE1AD35E97}"/>
              </a:ext>
            </a:extLst>
          </p:cNvPr>
          <p:cNvSpPr txBox="1"/>
          <p:nvPr/>
        </p:nvSpPr>
        <p:spPr>
          <a:xfrm>
            <a:off x="281727" y="3054797"/>
            <a:ext cx="3732218" cy="3677930"/>
          </a:xfrm>
          <a:prstGeom prst="rect">
            <a:avLst/>
          </a:prstGeom>
          <a:solidFill>
            <a:srgbClr val="9C8250">
              <a:alpha val="44000"/>
            </a:srgbClr>
          </a:solidFill>
          <a:effectLst>
            <a:glow rad="635000">
              <a:schemeClr val="bg1">
                <a:alpha val="44000"/>
              </a:schemeClr>
            </a:glow>
            <a:softEdge rad="63500"/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Das Volk lobte </a:t>
            </a:r>
            <a:r>
              <a:rPr lang="de-DE" sz="3200" b="1" dirty="0">
                <a:ln w="13462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GOTT</a:t>
            </a:r>
            <a:r>
              <a:rPr lang="de-DE" sz="2800" b="1" dirty="0"/>
              <a:t>, welcher </a:t>
            </a:r>
            <a:r>
              <a:rPr lang="de-DE" sz="3200" b="1" dirty="0">
                <a:ln w="13462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JESUS</a:t>
            </a:r>
            <a:r>
              <a:rPr lang="de-DE" sz="4200" b="1" dirty="0">
                <a:ln w="13462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br>
              <a:rPr lang="de-DE" sz="2800" b="1" dirty="0"/>
            </a:br>
            <a:r>
              <a:rPr lang="de-DE" sz="2800" b="1" dirty="0"/>
              <a:t>die Macht </a:t>
            </a:r>
            <a:br>
              <a:rPr lang="de-DE" sz="2800" b="1" dirty="0"/>
            </a:br>
            <a:r>
              <a:rPr lang="de-DE" sz="2800" b="1" dirty="0"/>
              <a:t>gegeben hatte, Sünden zu </a:t>
            </a:r>
            <a:r>
              <a:rPr lang="de-DE" sz="4200" b="1" dirty="0">
                <a:ln w="13462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vergeben</a:t>
            </a:r>
            <a:r>
              <a:rPr lang="de-DE" sz="2800" b="1" dirty="0"/>
              <a:t>!</a:t>
            </a:r>
          </a:p>
          <a:p>
            <a:pPr algn="ctr">
              <a:spcBef>
                <a:spcPts val="600"/>
              </a:spcBef>
            </a:pPr>
            <a:r>
              <a:rPr lang="de-DE" sz="2800" b="1" dirty="0"/>
              <a:t> </a:t>
            </a:r>
            <a:r>
              <a:rPr lang="de-DE" sz="2400" b="1" dirty="0"/>
              <a:t>(Mk 2,12; </a:t>
            </a:r>
            <a:r>
              <a:rPr lang="de-DE" sz="2400" b="1" dirty="0" err="1"/>
              <a:t>Mt</a:t>
            </a:r>
            <a:r>
              <a:rPr lang="de-DE" sz="2400" b="1" dirty="0"/>
              <a:t> 9,8)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E7738BD-08C9-91E7-D3B1-3BA80323D972}"/>
              </a:ext>
            </a:extLst>
          </p:cNvPr>
          <p:cNvSpPr txBox="1"/>
          <p:nvPr/>
        </p:nvSpPr>
        <p:spPr>
          <a:xfrm>
            <a:off x="-44451" y="1161971"/>
            <a:ext cx="122809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/>
              <a:t>Um zu demonstrieren, dass </a:t>
            </a:r>
            <a:r>
              <a:rPr lang="de-DE" sz="2800" b="1" u="sng" dirty="0"/>
              <a:t>ER</a:t>
            </a:r>
            <a:r>
              <a:rPr lang="de-DE" sz="2400" b="1" u="sng" dirty="0"/>
              <a:t> </a:t>
            </a:r>
            <a:r>
              <a:rPr lang="de-DE" sz="2400" b="1" u="sng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die Macht hatte, Sünden zu   </a:t>
            </a:r>
            <a:r>
              <a:rPr lang="de-DE" sz="3200" b="1" u="sng" dirty="0">
                <a:ln w="13462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vergeben</a:t>
            </a:r>
            <a:r>
              <a:rPr lang="de-DE" sz="2400" b="1" u="sng" dirty="0"/>
              <a:t>, </a:t>
            </a:r>
            <a:r>
              <a:rPr lang="de-DE" sz="2400" b="1" dirty="0"/>
              <a:t>heilte JESUS 									 den Gelähmten.  </a:t>
            </a:r>
            <a:r>
              <a:rPr lang="de-DE" b="1" dirty="0"/>
              <a:t>(Mk 2,8-11)</a:t>
            </a:r>
            <a:endParaRPr lang="de-DE" sz="2400" b="1" dirty="0"/>
          </a:p>
        </p:txBody>
      </p:sp>
      <p:sp>
        <p:nvSpPr>
          <p:cNvPr id="11" name="CuadroTexto 6">
            <a:extLst>
              <a:ext uri="{FF2B5EF4-FFF2-40B4-BE49-F238E27FC236}">
                <a16:creationId xmlns:a16="http://schemas.microsoft.com/office/drawing/2014/main" id="{C9C781D9-E8F3-0EFE-DF12-3DC8F304ED34}"/>
              </a:ext>
            </a:extLst>
          </p:cNvPr>
          <p:cNvSpPr txBox="1"/>
          <p:nvPr/>
        </p:nvSpPr>
        <p:spPr>
          <a:xfrm>
            <a:off x="8414769" y="2900084"/>
            <a:ext cx="373221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600" b="1" dirty="0"/>
              <a:t>… aber die </a:t>
            </a:r>
            <a:r>
              <a:rPr lang="de-DE" sz="2600" b="1" dirty="0">
                <a:solidFill>
                  <a:srgbClr val="C00000"/>
                </a:solidFill>
              </a:rPr>
              <a:t>Schriftgelehrten </a:t>
            </a:r>
            <a:br>
              <a:rPr lang="de-DE" sz="2600" b="1" dirty="0"/>
            </a:br>
            <a:r>
              <a:rPr lang="de-DE" sz="2600" b="1" dirty="0"/>
              <a:t>wurden </a:t>
            </a:r>
            <a:r>
              <a:rPr lang="de-DE" sz="2600" b="1" dirty="0">
                <a:solidFill>
                  <a:srgbClr val="C00000"/>
                </a:solidFill>
              </a:rPr>
              <a:t>blind gelassen, unfähig zu erkennen</a:t>
            </a:r>
            <a:r>
              <a:rPr lang="de-DE" sz="2600" b="1" dirty="0"/>
              <a:t>, dass </a:t>
            </a:r>
            <a:r>
              <a:rPr lang="de-DE" sz="2600" b="1" u="sng" dirty="0"/>
              <a:t>JESUS </a:t>
            </a:r>
            <a:br>
              <a:rPr lang="de-DE" sz="2600" b="1" u="sng" dirty="0"/>
            </a:br>
            <a:r>
              <a:rPr lang="de-DE" sz="2600" b="1" u="sng" dirty="0"/>
              <a:t>ihre Gedanken lesen, </a:t>
            </a:r>
            <a:r>
              <a:rPr lang="de-DE" sz="2600" b="1" dirty="0"/>
              <a:t>den </a:t>
            </a:r>
            <a:r>
              <a:rPr lang="de-DE" sz="2600" b="1" u="sng" dirty="0"/>
              <a:t>Sündern vergeben </a:t>
            </a:r>
            <a:r>
              <a:rPr lang="de-DE" sz="2600" b="1" dirty="0"/>
              <a:t>und ihnen </a:t>
            </a:r>
            <a:r>
              <a:rPr lang="de-DE" sz="2600" b="1" u="sng" dirty="0"/>
              <a:t>Heilung schenken konnte</a:t>
            </a:r>
            <a:r>
              <a:rPr lang="en" sz="2600" b="1" u="sng" dirty="0"/>
              <a:t>.</a:t>
            </a:r>
          </a:p>
        </p:txBody>
      </p:sp>
      <p:sp>
        <p:nvSpPr>
          <p:cNvPr id="12" name="CuadroTexto 6">
            <a:extLst>
              <a:ext uri="{FF2B5EF4-FFF2-40B4-BE49-F238E27FC236}">
                <a16:creationId xmlns:a16="http://schemas.microsoft.com/office/drawing/2014/main" id="{6C341AF2-763F-C497-12B8-015621715901}"/>
              </a:ext>
            </a:extLst>
          </p:cNvPr>
          <p:cNvSpPr txBox="1"/>
          <p:nvPr/>
        </p:nvSpPr>
        <p:spPr>
          <a:xfrm>
            <a:off x="4682551" y="5755382"/>
            <a:ext cx="3254949" cy="1077218"/>
          </a:xfrm>
          <a:prstGeom prst="rect">
            <a:avLst/>
          </a:prstGeom>
          <a:solidFill>
            <a:srgbClr val="7A1F21">
              <a:alpha val="58000"/>
            </a:srgb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3200" b="1" dirty="0">
                <a:solidFill>
                  <a:schemeClr val="accent3"/>
                </a:solidFill>
              </a:rPr>
              <a:t>Der Gelähmte </a:t>
            </a:r>
            <a:br>
              <a:rPr lang="de-DE" sz="3200" b="1" dirty="0">
                <a:solidFill>
                  <a:schemeClr val="accent3"/>
                </a:solidFill>
              </a:rPr>
            </a:br>
            <a:r>
              <a:rPr lang="de-DE" sz="3200" b="1" dirty="0">
                <a:solidFill>
                  <a:schemeClr val="accent3"/>
                </a:solidFill>
              </a:rPr>
              <a:t>konnte gehen, …</a:t>
            </a:r>
            <a:endParaRPr lang="en" sz="3200" b="1" dirty="0"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1AA152-44DD-63B4-C198-5E7510CE29CE}"/>
              </a:ext>
            </a:extLst>
          </p:cNvPr>
          <p:cNvSpPr txBox="1"/>
          <p:nvPr/>
        </p:nvSpPr>
        <p:spPr>
          <a:xfrm>
            <a:off x="164488" y="1731358"/>
            <a:ext cx="39300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ln w="13462">
                  <a:noFill/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“</a:t>
            </a:r>
            <a:r>
              <a:rPr lang="de-DE" sz="2000" b="1" dirty="0">
                <a:ln w="13462">
                  <a:noFill/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JESUS sprach […] </a:t>
            </a:r>
            <a:br>
              <a:rPr lang="de-DE" sz="2000" b="1" dirty="0">
                <a:ln w="13462">
                  <a:noFill/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de-DE" sz="2000" b="1" dirty="0">
                <a:ln w="13462">
                  <a:noFill/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zu dem Gelähmten: </a:t>
            </a:r>
            <a:br>
              <a:rPr lang="de-DE" sz="2000" b="1" dirty="0">
                <a:ln w="13462">
                  <a:noFill/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de-DE" sz="2000" b="1" dirty="0">
                <a:ln w="13462">
                  <a:noFill/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,Mein Sohn, deine Sünden </a:t>
            </a:r>
            <a:br>
              <a:rPr lang="de-DE" sz="2000" b="1" dirty="0">
                <a:ln w="13462">
                  <a:noFill/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de-DE" sz="2000" b="1" dirty="0">
                <a:ln w="13462">
                  <a:noFill/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sind dir vergeben</a:t>
            </a:r>
            <a:r>
              <a:rPr lang="en" sz="2000" b="1" dirty="0">
                <a:ln w="13462">
                  <a:noFill/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.’ ”</a:t>
            </a: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(Mk 2:5)</a:t>
            </a:r>
          </a:p>
        </p:txBody>
      </p:sp>
    </p:spTree>
    <p:extLst>
      <p:ext uri="{BB962C8B-B14F-4D97-AF65-F5344CB8AC3E}">
        <p14:creationId xmlns:p14="http://schemas.microsoft.com/office/powerpoint/2010/main" val="363329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2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2ED7C9-4513-EE37-E5AE-E120927D42CF}"/>
              </a:ext>
            </a:extLst>
          </p:cNvPr>
          <p:cNvSpPr txBox="1"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19050">
              <a:bevelT w="57150" h="38100" prst="hardEdge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1" i="0" u="none" strike="noStrike" kern="1200" cap="none" spc="0" normalizeH="0" baseline="0" noProof="0" dirty="0">
                <a:ln w="12700" cmpd="sng">
                  <a:solidFill>
                    <a:srgbClr val="0099FF"/>
                  </a:solidFill>
                  <a:prstDash val="solid"/>
                </a:ln>
                <a:gradFill>
                  <a:gsLst>
                    <a:gs pos="0">
                      <a:srgbClr val="0099FF"/>
                    </a:gs>
                    <a:gs pos="4000">
                      <a:srgbClr val="0099FF">
                        <a:lumMod val="60000"/>
                        <a:lumOff val="40000"/>
                      </a:srgbClr>
                    </a:gs>
                    <a:gs pos="87000">
                      <a:srgbClr val="0099FF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AUSEINANDERSETZUNG ÜBER FESTMAHLE (1)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60DCFD-13EB-F806-2AAB-B9BF56FC6933}"/>
              </a:ext>
            </a:extLst>
          </p:cNvPr>
          <p:cNvSpPr txBox="1"/>
          <p:nvPr/>
        </p:nvSpPr>
        <p:spPr>
          <a:xfrm>
            <a:off x="514349" y="638472"/>
            <a:ext cx="11163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“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Und als Er vorüberging, sah Er Levi, den Sohn des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Alphäus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am Zoll sitzen und sprach zu ihm: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Folge Mir nach!‘ “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(Mark 2:14).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01600">
                  <a:srgbClr val="9F3187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9CE8DF-7EC5-5A9A-CA21-A6D8614EA815}"/>
              </a:ext>
            </a:extLst>
          </p:cNvPr>
          <p:cNvSpPr txBox="1"/>
          <p:nvPr/>
        </p:nvSpPr>
        <p:spPr>
          <a:xfrm>
            <a:off x="5794389" y="1543421"/>
            <a:ext cx="62393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 ist nicht schwer, sich die Auseinandersetzung vorzustellen, welche die Berufung des Levi auslöste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(Markus 2,13-14). 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persona, mujer, edificio, gente&#10;&#10;Descripción generada automáticamente">
            <a:extLst>
              <a:ext uri="{FF2B5EF4-FFF2-40B4-BE49-F238E27FC236}">
                <a16:creationId xmlns:a16="http://schemas.microsoft.com/office/drawing/2014/main" id="{4C99D1FF-160C-84A8-CBCE-2E1CC28E8F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49" y="1543421"/>
            <a:ext cx="5143369" cy="500800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13B31F52-D7DC-4F4A-BB3A-FD2AA403EB58}"/>
              </a:ext>
            </a:extLst>
          </p:cNvPr>
          <p:cNvSpPr txBox="1"/>
          <p:nvPr/>
        </p:nvSpPr>
        <p:spPr>
          <a:xfrm>
            <a:off x="5794388" y="3556366"/>
            <a:ext cx="6239307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Für einen orthodoxen Juden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war ein Zöllner schlimmer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als ein Nichtjude.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 war ein abtrünniger Jude,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der an seine Feinde verkauft wurde. Sie durften weder mit ihm essen noch ihn berühren.</a:t>
            </a:r>
            <a:endParaRPr kumimoji="0" lang="e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16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Grupo de person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3F960EFA-C7BE-2E50-CBC6-34A2766046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450" y="1346815"/>
            <a:ext cx="5543549" cy="553906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A2ED7C9-4513-EE37-E5AE-E120927D42CF}"/>
              </a:ext>
            </a:extLst>
          </p:cNvPr>
          <p:cNvSpPr txBox="1"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19050">
              <a:bevelT w="57150" h="38100" prst="hardEdge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1" i="0" u="none" strike="noStrike" kern="1200" cap="none" spc="0" normalizeH="0" baseline="0" noProof="0" dirty="0">
                <a:ln w="12700" cmpd="sng">
                  <a:solidFill>
                    <a:srgbClr val="0099FF"/>
                  </a:solidFill>
                  <a:prstDash val="solid"/>
                </a:ln>
                <a:gradFill>
                  <a:gsLst>
                    <a:gs pos="0">
                      <a:srgbClr val="0099FF"/>
                    </a:gs>
                    <a:gs pos="4000">
                      <a:srgbClr val="0099FF">
                        <a:lumMod val="60000"/>
                        <a:lumOff val="40000"/>
                      </a:srgbClr>
                    </a:gs>
                    <a:gs pos="87000">
                      <a:srgbClr val="0099FF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AUSEINANDERSETZUNG ÜBER FESTMAHLE (1)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60DCFD-13EB-F806-2AAB-B9BF56FC6933}"/>
              </a:ext>
            </a:extLst>
          </p:cNvPr>
          <p:cNvSpPr txBox="1"/>
          <p:nvPr/>
        </p:nvSpPr>
        <p:spPr>
          <a:xfrm>
            <a:off x="514349" y="638472"/>
            <a:ext cx="11163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“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Und als Er vorüberging, sah Er Levi, den Sohn des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Alphäus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am Zoll sitzen und sprach zu ihm: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Folge Mir nach!‘ “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(Mark 2:14).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01600">
                  <a:srgbClr val="9F3187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513CFA-BF87-A65F-D313-728F03E93514}"/>
              </a:ext>
            </a:extLst>
          </p:cNvPr>
          <p:cNvSpPr txBox="1"/>
          <p:nvPr/>
        </p:nvSpPr>
        <p:spPr>
          <a:xfrm>
            <a:off x="119062" y="1574861"/>
            <a:ext cx="69246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Aber es kam noch schlimmer.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JESUS aß nicht nur im Haus des Zöllners, Er umgab sich auch mit vielen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aus dieser unteren Gesellschaftsschicht.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(Markus 2,15)</a:t>
            </a:r>
            <a:endParaRPr kumimoji="0" lang="e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1">
            <a:extLst>
              <a:ext uri="{FF2B5EF4-FFF2-40B4-BE49-F238E27FC236}">
                <a16:creationId xmlns:a16="http://schemas.microsoft.com/office/drawing/2014/main" id="{239F5F62-CEAF-0CB6-847A-D033C67BDAF8}"/>
              </a:ext>
            </a:extLst>
          </p:cNvPr>
          <p:cNvSpPr txBox="1"/>
          <p:nvPr/>
        </p:nvSpPr>
        <p:spPr>
          <a:xfrm>
            <a:off x="919163" y="4014925"/>
            <a:ext cx="58816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Kritiker ließen sich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diese Gelegenheit nicht entgehen: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„Was ist das, dass Er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mit Zöllnern und Sündern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isst und trinkt?“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(Markus 2,16).</a:t>
            </a:r>
            <a:endParaRPr kumimoji="0" lang="e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94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2ED7C9-4513-EE37-E5AE-E120927D42CF}"/>
              </a:ext>
            </a:extLst>
          </p:cNvPr>
          <p:cNvSpPr txBox="1"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19050">
              <a:bevelT w="57150" h="38100" prst="hardEdge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1" i="0" u="none" strike="noStrike" kern="1200" cap="none" spc="0" normalizeH="0" baseline="0" noProof="0" dirty="0">
                <a:ln w="12700" cmpd="sng">
                  <a:solidFill>
                    <a:srgbClr val="0099FF"/>
                  </a:solidFill>
                  <a:prstDash val="solid"/>
                </a:ln>
                <a:gradFill>
                  <a:gsLst>
                    <a:gs pos="0">
                      <a:srgbClr val="0099FF"/>
                    </a:gs>
                    <a:gs pos="4000">
                      <a:srgbClr val="0099FF">
                        <a:lumMod val="60000"/>
                        <a:lumOff val="40000"/>
                      </a:srgbClr>
                    </a:gs>
                    <a:gs pos="87000">
                      <a:srgbClr val="0099FF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AUSEINANDERSETZUNG ÜBER FESTMAHLE (1)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60DCFD-13EB-F806-2AAB-B9BF56FC6933}"/>
              </a:ext>
            </a:extLst>
          </p:cNvPr>
          <p:cNvSpPr txBox="1"/>
          <p:nvPr/>
        </p:nvSpPr>
        <p:spPr>
          <a:xfrm>
            <a:off x="514349" y="638472"/>
            <a:ext cx="11163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“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Und als Er vorüberging, sah Er Levi, den Sohn des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Alphäus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am Zoll sitzen und sprach zu ihm: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Folge Mir nach!‘ “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(Mark 2:14).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01600">
                  <a:srgbClr val="9F3187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F0C138-4BC9-459F-36A7-0099E3C2FBC7}"/>
              </a:ext>
            </a:extLst>
          </p:cNvPr>
          <p:cNvSpPr txBox="1"/>
          <p:nvPr/>
        </p:nvSpPr>
        <p:spPr>
          <a:xfrm>
            <a:off x="6924674" y="1418121"/>
            <a:ext cx="49911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JESUS widerlegte sie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mit der Logik: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„Wo kann Ich besser als hier Sünder finden,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Ich retten kann?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(Markus 2:17). </a:t>
            </a:r>
            <a:endParaRPr kumimoji="0" lang="e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n 13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A67F2E5D-0229-3D24-E333-87CFC361E5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49" y="1698603"/>
            <a:ext cx="6292500" cy="471740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CuadroTexto 9">
            <a:extLst>
              <a:ext uri="{FF2B5EF4-FFF2-40B4-BE49-F238E27FC236}">
                <a16:creationId xmlns:a16="http://schemas.microsoft.com/office/drawing/2014/main" id="{B08C5B4F-E602-486D-312A-B92ECA67379F}"/>
              </a:ext>
            </a:extLst>
          </p:cNvPr>
          <p:cNvSpPr txBox="1"/>
          <p:nvPr/>
        </p:nvSpPr>
        <p:spPr>
          <a:xfrm>
            <a:off x="6924674" y="4131828"/>
            <a:ext cx="49911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Außerdem forderte Er sie auf, ihre eigenen Gefühle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zu prüfen.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Sie mussten lernen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vorbehaltlos zu lieben 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(Mt. 9:12-13).</a:t>
            </a:r>
            <a:endParaRPr kumimoji="0" lang="e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2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7F3771B-EF52-3237-1AAA-643E04446F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398" y="707886"/>
            <a:ext cx="9324109" cy="53280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EF89DA6-E74C-E7EF-F6DE-BCB37A067A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47814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60DCFD-13EB-F806-2AAB-B9BF56FC6933}"/>
              </a:ext>
            </a:extLst>
          </p:cNvPr>
          <p:cNvSpPr txBox="1"/>
          <p:nvPr/>
        </p:nvSpPr>
        <p:spPr>
          <a:xfrm>
            <a:off x="-1" y="638472"/>
            <a:ext cx="121919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88900">
                    <a:srgbClr val="B836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“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88900">
                    <a:srgbClr val="B836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Und JESUS sprach zu ihnen: Wie können die Hochzeitsgäste fasten, während der BRÄUTIGAM bei ihnen ist? Solange der BRÄUTIGAM bei ihnen ist, können sie nicht fasten.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88900">
                    <a:srgbClr val="B836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”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88900">
                    <a:srgbClr val="B836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(Mark 2:19)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9CE8DF-7EC5-5A9A-CA21-A6D8614EA815}"/>
              </a:ext>
            </a:extLst>
          </p:cNvPr>
          <p:cNvSpPr txBox="1"/>
          <p:nvPr/>
        </p:nvSpPr>
        <p:spPr>
          <a:xfrm>
            <a:off x="42860" y="5657617"/>
            <a:ext cx="12106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Weit davon entfernt, Liebe lernen zu wollen, versuchten die Pharisäer vielmehr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Jünger des Johannes anzustacheln, sich ihrer Kritik gegen JESUS anzuschließen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  <a:b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Warum fasten die Jünger des Johannes und die Jünger der Pharisäer, aber deine Jünger fasten nicht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?”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(Mark 2:18).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87B76A7-1C52-54E0-3905-CEB289461B07}"/>
              </a:ext>
            </a:extLst>
          </p:cNvPr>
          <p:cNvSpPr txBox="1"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19050">
              <a:bevelT w="57150" h="38100" prst="hardEdge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1" i="0" u="none" strike="noStrike" kern="1200" cap="none" spc="0" normalizeH="0" baseline="0" noProof="0" dirty="0">
                <a:ln w="12700" cmpd="sng">
                  <a:solidFill>
                    <a:srgbClr val="0099FF"/>
                  </a:solidFill>
                  <a:prstDash val="solid"/>
                </a:ln>
                <a:gradFill>
                  <a:gsLst>
                    <a:gs pos="0">
                      <a:srgbClr val="0099FF"/>
                    </a:gs>
                    <a:gs pos="4000">
                      <a:srgbClr val="0099FF">
                        <a:lumMod val="60000"/>
                        <a:lumOff val="40000"/>
                      </a:srgbClr>
                    </a:gs>
                    <a:gs pos="87000">
                      <a:srgbClr val="0099FF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AUSEINANDERSETZUNG ÜBER FESTMAHLE (2)</a:t>
            </a:r>
          </a:p>
        </p:txBody>
      </p:sp>
    </p:spTree>
    <p:extLst>
      <p:ext uri="{BB962C8B-B14F-4D97-AF65-F5344CB8AC3E}">
        <p14:creationId xmlns:p14="http://schemas.microsoft.com/office/powerpoint/2010/main" val="419157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EF89DA6-E74C-E7EF-F6DE-BCB37A067A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47814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60DCFD-13EB-F806-2AAB-B9BF56FC6933}"/>
              </a:ext>
            </a:extLst>
          </p:cNvPr>
          <p:cNvSpPr txBox="1"/>
          <p:nvPr/>
        </p:nvSpPr>
        <p:spPr>
          <a:xfrm>
            <a:off x="0" y="638472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88900">
                    <a:srgbClr val="B836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“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88900">
                    <a:srgbClr val="B836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Und JESUS sprach zu ihnen: Wie können die Hochzeitsgäste fasten, während der BRÄUTIGAM bei ihnen ist? Solange der Bräutigam bei ihnen ist, können sie nicht fasten.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88900">
                    <a:srgbClr val="B836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”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88900">
                    <a:srgbClr val="B836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(Mark 2:19)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87B76A7-1C52-54E0-3905-CEB289461B07}"/>
              </a:ext>
            </a:extLst>
          </p:cNvPr>
          <p:cNvSpPr txBox="1"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19050">
              <a:bevelT w="57150" h="38100" prst="hardEdge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1" i="0" u="none" strike="noStrike" kern="1200" cap="none" spc="0" normalizeH="0" baseline="0" noProof="0" dirty="0">
                <a:ln w="12700" cmpd="sng">
                  <a:solidFill>
                    <a:srgbClr val="0099FF"/>
                  </a:solidFill>
                  <a:prstDash val="solid"/>
                </a:ln>
                <a:gradFill>
                  <a:gsLst>
                    <a:gs pos="0">
                      <a:srgbClr val="0099FF"/>
                    </a:gs>
                    <a:gs pos="4000">
                      <a:srgbClr val="0099FF">
                        <a:lumMod val="60000"/>
                        <a:lumOff val="40000"/>
                      </a:srgbClr>
                    </a:gs>
                    <a:gs pos="87000">
                      <a:srgbClr val="0099FF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AUSEINANDERSETZUNG ÜBER FESTMAHLE (2)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FF272F9-C75C-89A7-D267-747AF09B5E7B}"/>
              </a:ext>
            </a:extLst>
          </p:cNvPr>
          <p:cNvSpPr txBox="1"/>
          <p:nvPr/>
        </p:nvSpPr>
        <p:spPr>
          <a:xfrm>
            <a:off x="224702" y="1350939"/>
            <a:ext cx="117425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JESUS antwortete ihnen in Form von Gleichnissen:</a:t>
            </a:r>
          </a:p>
        </p:txBody>
      </p:sp>
      <p:graphicFrame>
        <p:nvGraphicFramePr>
          <p:cNvPr id="19" name="Diagrama 3">
            <a:extLst>
              <a:ext uri="{FF2B5EF4-FFF2-40B4-BE49-F238E27FC236}">
                <a16:creationId xmlns:a16="http://schemas.microsoft.com/office/drawing/2014/main" id="{7C90B070-811B-06B9-E321-4A70807FBC35}"/>
              </a:ext>
            </a:extLst>
          </p:cNvPr>
          <p:cNvGraphicFramePr/>
          <p:nvPr/>
        </p:nvGraphicFramePr>
        <p:xfrm>
          <a:off x="665666" y="1782618"/>
          <a:ext cx="10253880" cy="5075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364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E286A48A-0634-4C71-8D48-5B684D265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>
                                            <p:graphicEl>
                                              <a:dgm id="{E286A48A-0634-4C71-8D48-5B684D265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>
                                            <p:graphicEl>
                                              <a:dgm id="{E286A48A-0634-4C71-8D48-5B684D265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>
                                            <p:graphicEl>
                                              <a:dgm id="{E286A48A-0634-4C71-8D48-5B684D265B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>
                                            <p:graphicEl>
                                              <a:dgm id="{E286A48A-0634-4C71-8D48-5B684D265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>
                                            <p:graphicEl>
                                              <a:dgm id="{E286A48A-0634-4C71-8D48-5B684D265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9E138C1-A5DA-4A7B-99E1-D5D635BEA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>
                                            <p:graphicEl>
                                              <a:dgm id="{59E138C1-A5DA-4A7B-99E1-D5D635BEA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>
                                            <p:graphicEl>
                                              <a:dgm id="{59E138C1-A5DA-4A7B-99E1-D5D635BEA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graphicEl>
                                              <a:dgm id="{59E138C1-A5DA-4A7B-99E1-D5D635BEA7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>
                                            <p:graphicEl>
                                              <a:dgm id="{59E138C1-A5DA-4A7B-99E1-D5D635BEA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graphicEl>
                                              <a:dgm id="{59E138C1-A5DA-4A7B-99E1-D5D635BEA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E74DE47-F9D3-459C-B258-16D04376B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>
                                            <p:graphicEl>
                                              <a:dgm id="{7E74DE47-F9D3-459C-B258-16D04376B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>
                                            <p:graphicEl>
                                              <a:dgm id="{7E74DE47-F9D3-459C-B258-16D04376B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graphicEl>
                                              <a:dgm id="{7E74DE47-F9D3-459C-B258-16D04376B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>
                                            <p:graphicEl>
                                              <a:dgm id="{7E74DE47-F9D3-459C-B258-16D04376B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>
                                            <p:graphicEl>
                                              <a:dgm id="{7E74DE47-F9D3-459C-B258-16D04376B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E23CAB79-4B4D-44AF-9DB2-65352B6EB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>
                                            <p:graphicEl>
                                              <a:dgm id="{E23CAB79-4B4D-44AF-9DB2-65352B6EB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>
                                            <p:graphicEl>
                                              <a:dgm id="{E23CAB79-4B4D-44AF-9DB2-65352B6EB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>
                                            <p:graphicEl>
                                              <a:dgm id="{E23CAB79-4B4D-44AF-9DB2-65352B6EB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>
                                            <p:graphicEl>
                                              <a:dgm id="{E23CAB79-4B4D-44AF-9DB2-65352B6EB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EE2FC259-CBA0-4A97-B7B0-4B8AC6BC2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>
                                            <p:graphicEl>
                                              <a:dgm id="{EE2FC259-CBA0-4A97-B7B0-4B8AC6BC2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>
                                            <p:graphicEl>
                                              <a:dgm id="{EE2FC259-CBA0-4A97-B7B0-4B8AC6BC2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graphicEl>
                                              <a:dgm id="{EE2FC259-CBA0-4A97-B7B0-4B8AC6BC25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>
                                            <p:graphicEl>
                                              <a:dgm id="{EE2FC259-CBA0-4A97-B7B0-4B8AC6BC2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>
                                            <p:graphicEl>
                                              <a:dgm id="{EE2FC259-CBA0-4A97-B7B0-4B8AC6BC2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809D977-C9AB-4FD4-B2E9-B98316D525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>
                                            <p:graphicEl>
                                              <a:dgm id="{7809D977-C9AB-4FD4-B2E9-B98316D525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>
                                            <p:graphicEl>
                                              <a:dgm id="{7809D977-C9AB-4FD4-B2E9-B98316D525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graphicEl>
                                              <a:dgm id="{7809D977-C9AB-4FD4-B2E9-B98316D525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>
                                            <p:graphicEl>
                                              <a:dgm id="{7809D977-C9AB-4FD4-B2E9-B98316D525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>
                                            <p:graphicEl>
                                              <a:dgm id="{7809D977-C9AB-4FD4-B2E9-B98316D525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CCB867B3-E157-4C84-B87D-B82D0C261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>
                                            <p:graphicEl>
                                              <a:dgm id="{CCB867B3-E157-4C84-B87D-B82D0C261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>
                                            <p:graphicEl>
                                              <a:dgm id="{CCB867B3-E157-4C84-B87D-B82D0C261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>
                                            <p:graphicEl>
                                              <a:dgm id="{CCB867B3-E157-4C84-B87D-B82D0C2611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>
                                            <p:graphicEl>
                                              <a:dgm id="{CCB867B3-E157-4C84-B87D-B82D0C261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>
                                            <p:graphicEl>
                                              <a:dgm id="{CCB867B3-E157-4C84-B87D-B82D0C261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AFCD7FA6-0397-43E3-B4B2-04143E9BF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>
                                            <p:graphicEl>
                                              <a:dgm id="{AFCD7FA6-0397-43E3-B4B2-04143E9BF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>
                                            <p:graphicEl>
                                              <a:dgm id="{AFCD7FA6-0397-43E3-B4B2-04143E9BF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>
                                            <p:graphicEl>
                                              <a:dgm id="{AFCD7FA6-0397-43E3-B4B2-04143E9BF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>
                                            <p:graphicEl>
                                              <a:dgm id="{AFCD7FA6-0397-43E3-B4B2-04143E9BF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19" grpId="0" uiExpand="1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B5C5A796-4124-CB9C-EABA-3F93AFB245E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-1" y="1001732"/>
            <a:ext cx="1219200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348A5FA9-C70F-B9BE-F3BD-54A108991420}"/>
              </a:ext>
            </a:extLst>
          </p:cNvPr>
          <p:cNvSpPr txBox="1"/>
          <p:nvPr/>
        </p:nvSpPr>
        <p:spPr>
          <a:xfrm>
            <a:off x="0" y="0"/>
            <a:ext cx="121919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200" b="1" i="0" u="none" strike="noStrike" kern="1200" cap="none" spc="300" normalizeH="0" baseline="0" noProof="0" dirty="0">
                <a:ln w="22225">
                  <a:solidFill>
                    <a:srgbClr val="FF9900">
                      <a:lumMod val="50000"/>
                    </a:srgbClr>
                  </a:solidFill>
                  <a:prstDash val="solid"/>
                </a:ln>
                <a:solidFill>
                  <a:srgbClr val="FF9900">
                    <a:alpha val="50000"/>
                  </a:srgbClr>
                </a:solidFill>
                <a:effectLst>
                  <a:glow>
                    <a:prstClr val="white"/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AUSEINANDERSETZUNG ÜBER DEN SABBAT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08E0D82-BEBF-D756-47AA-155F41DC2FBC}"/>
              </a:ext>
            </a:extLst>
          </p:cNvPr>
          <p:cNvSpPr txBox="1"/>
          <p:nvPr/>
        </p:nvSpPr>
        <p:spPr>
          <a:xfrm>
            <a:off x="-1" y="603825"/>
            <a:ext cx="1219199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7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“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7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Und die Pharisäer sprachen zu Ihm: Sieh doch! Warum tun Deine Jünger am Sabbat, was nicht erlaubt ist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7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?”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7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(Markus 2:24)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srgbClr val="0099FF">
                  <a:lumMod val="75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12" name="Imagen 11" descr="Un grupo de personas en medio de campo&#10;&#10;Descripción generada automáticamente con confianza media">
            <a:extLst>
              <a:ext uri="{FF2B5EF4-FFF2-40B4-BE49-F238E27FC236}">
                <a16:creationId xmlns:a16="http://schemas.microsoft.com/office/drawing/2014/main" id="{40A19D22-16EF-09B6-6E8F-F7CFC31907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65" y="738664"/>
            <a:ext cx="12169535" cy="6490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0"/>
          </a:effectLst>
        </p:spPr>
      </p:pic>
      <p:pic>
        <p:nvPicPr>
          <p:cNvPr id="10" name="Imagen 9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336D8D5-5E63-DD82-90D4-D5C36681E1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763" y="4958824"/>
            <a:ext cx="3376311" cy="1899176"/>
          </a:xfrm>
          <a:prstGeom prst="rect">
            <a:avLst/>
          </a:prstGeom>
          <a:effectLst>
            <a:innerShdw blurRad="114300">
              <a:prstClr val="black"/>
            </a:innerShdw>
            <a:softEdge rad="1270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AD1867-3EB5-1CAE-D6BE-C34E5D4D4EDD}"/>
              </a:ext>
            </a:extLst>
          </p:cNvPr>
          <p:cNvSpPr txBox="1"/>
          <p:nvPr/>
        </p:nvSpPr>
        <p:spPr>
          <a:xfrm>
            <a:off x="6492188" y="2144222"/>
            <a:ext cx="70580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Antwort Jesu: „Erinnert ihr euch nicht daran,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dass David, als er hungrig war, das geweihte Brot („Schaubrote“) aß, das nur die Priester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essen durften?“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(Mk 2:25-26).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C72063D-1585-C0EF-7E06-C52EACFB9420}"/>
              </a:ext>
            </a:extLst>
          </p:cNvPr>
          <p:cNvSpPr txBox="1"/>
          <p:nvPr/>
        </p:nvSpPr>
        <p:spPr>
          <a:xfrm>
            <a:off x="66673" y="1750843"/>
            <a:ext cx="671718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Als sie das Korn nahmen und die Spelzen entfernten,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um es zu essen, verrichteten die Jünger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drei verbotene Arbeiten am Sabbat: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Ernten, Dreschen und Worfeln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b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(Mk. 2:23-24; Mt. 12:1-2).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0FA8F8F-C569-3CC0-5DB8-AADEF1D0E6DF}"/>
              </a:ext>
            </a:extLst>
          </p:cNvPr>
          <p:cNvSpPr txBox="1"/>
          <p:nvPr/>
        </p:nvSpPr>
        <p:spPr>
          <a:xfrm>
            <a:off x="66675" y="1063109"/>
            <a:ext cx="12058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Phairsäer lehrten 39 Formen von Arbeit, die am Sabbat nicht getan werden durften. </a:t>
            </a:r>
            <a:b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Sonst würden sie gegen die von GOTT angeordnete SABBATRUHE verstoßen.</a:t>
            </a:r>
          </a:p>
        </p:txBody>
      </p:sp>
    </p:spTree>
    <p:extLst>
      <p:ext uri="{BB962C8B-B14F-4D97-AF65-F5344CB8AC3E}">
        <p14:creationId xmlns:p14="http://schemas.microsoft.com/office/powerpoint/2010/main" val="72413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1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EED0E34-6743-F000-B7DB-DEF7EC3BF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8839" y="707512"/>
            <a:ext cx="9957435" cy="5485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0"/>
          </a:effectLst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B5C5A796-4124-CB9C-EABA-3F93AFB245E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-1" y="1001732"/>
            <a:ext cx="1219200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348A5FA9-C70F-B9BE-F3BD-54A108991420}"/>
              </a:ext>
            </a:extLst>
          </p:cNvPr>
          <p:cNvSpPr txBox="1"/>
          <p:nvPr/>
        </p:nvSpPr>
        <p:spPr>
          <a:xfrm>
            <a:off x="0" y="0"/>
            <a:ext cx="121919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200" b="1" i="0" u="none" strike="noStrike" kern="1200" cap="none" spc="300" normalizeH="0" baseline="0" noProof="0" dirty="0">
                <a:ln w="22225">
                  <a:solidFill>
                    <a:srgbClr val="FF9900">
                      <a:lumMod val="50000"/>
                    </a:srgbClr>
                  </a:solidFill>
                  <a:prstDash val="solid"/>
                </a:ln>
                <a:solidFill>
                  <a:srgbClr val="FF9900">
                    <a:alpha val="50000"/>
                  </a:srgbClr>
                </a:solidFill>
                <a:effectLst>
                  <a:glow>
                    <a:prstClr val="white"/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AUSEINANDERSETZUNG ÜBER DEN SABBAT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08E0D82-BEBF-D756-47AA-155F41DC2FBC}"/>
              </a:ext>
            </a:extLst>
          </p:cNvPr>
          <p:cNvSpPr txBox="1"/>
          <p:nvPr/>
        </p:nvSpPr>
        <p:spPr>
          <a:xfrm>
            <a:off x="-1" y="603825"/>
            <a:ext cx="1219199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7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“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7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Und die Pharisäer sprachen zu Ihm: Sieh doch! Warum tun Deine Jünger am Sabbat, was nicht erlaubt ist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7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?”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7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(Markus 2:24)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srgbClr val="0099FF">
                  <a:lumMod val="75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BFB626-B5E8-FF93-CA1E-66EEA5428752}"/>
              </a:ext>
            </a:extLst>
          </p:cNvPr>
          <p:cNvSpPr txBox="1"/>
          <p:nvPr/>
        </p:nvSpPr>
        <p:spPr>
          <a:xfrm>
            <a:off x="192269" y="1342489"/>
            <a:ext cx="259665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Später führte JESUS eine "Arbeit" aus,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nicht zu den verbotenen 39 gehörte, die aber ebenfalls als Sabbatübertretung angesehen wurde: eine Heilung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(Mk 3:1-3).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4210C4-D18C-86CD-BF3E-DE517B106A60}"/>
              </a:ext>
            </a:extLst>
          </p:cNvPr>
          <p:cNvSpPr txBox="1"/>
          <p:nvPr/>
        </p:nvSpPr>
        <p:spPr>
          <a:xfrm>
            <a:off x="3651746" y="6145124"/>
            <a:ext cx="65421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Eigenartigerweise planten die eifrigen Sabbatwächter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gerade da schon den Mord an JESUS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(Mk 3:6).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4052DB2-720B-EF8D-F5E5-54D4FD363F8D}"/>
              </a:ext>
            </a:extLst>
          </p:cNvPr>
          <p:cNvSpPr txBox="1"/>
          <p:nvPr/>
        </p:nvSpPr>
        <p:spPr>
          <a:xfrm>
            <a:off x="9138944" y="3429000"/>
            <a:ext cx="2949969" cy="2816156"/>
          </a:xfrm>
          <a:prstGeom prst="rect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effectLst>
            <a:glow rad="533400">
              <a:schemeClr val="bg1">
                <a:alpha val="40000"/>
              </a:schemeClr>
            </a:glow>
            <a:softEdge rad="762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Letztendlich ist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JESUS der HERR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über den Sabbat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und Er hat ihn uns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zu unserem Besten gegeben.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(Mk 2:27-28)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579AC98-B61B-2FB3-CBE9-E48C813E0062}"/>
              </a:ext>
            </a:extLst>
          </p:cNvPr>
          <p:cNvSpPr txBox="1"/>
          <p:nvPr/>
        </p:nvSpPr>
        <p:spPr>
          <a:xfrm>
            <a:off x="149796" y="4512588"/>
            <a:ext cx="3234589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Antwort JESU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  <a:b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“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Ist es am Sabbat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erlaubt, Gutes zu tun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oder Böses zu tun,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Leben zu retten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oder zu töten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?” </a:t>
            </a:r>
            <a:b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(Mk 3:4).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83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7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F9E340B-8A84-0E12-E9C6-340547065984}"/>
              </a:ext>
            </a:extLst>
          </p:cNvPr>
          <p:cNvSpPr txBox="1"/>
          <p:nvPr/>
        </p:nvSpPr>
        <p:spPr>
          <a:xfrm>
            <a:off x="823913" y="2136338"/>
            <a:ext cx="951006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1" i="0" u="none" strike="noStrike" kern="1200" cap="none" spc="0" normalizeH="0" baseline="0" noProof="0" dirty="0">
                <a:ln/>
                <a:solidFill>
                  <a:srgbClr val="9E290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AUSEINANDERSETZUNG ÜBER DIE </a:t>
            </a:r>
            <a:r>
              <a:rPr kumimoji="0" lang="en" sz="5400" b="1" i="0" u="none" strike="noStrike" kern="1200" cap="none" spc="0" normalizeH="0" baseline="0" noProof="0" dirty="0">
                <a:ln/>
                <a:solidFill>
                  <a:srgbClr val="9E2909"/>
                </a:solidFill>
                <a:effectLst>
                  <a:glow rad="114300">
                    <a:prstClr val="white"/>
                  </a:glo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PERSON</a:t>
            </a:r>
            <a:r>
              <a:rPr kumimoji="0" lang="en" sz="5400" b="1" i="0" u="none" strike="noStrike" kern="1200" cap="none" spc="0" normalizeH="0" baseline="0" noProof="0" dirty="0">
                <a:ln/>
                <a:solidFill>
                  <a:srgbClr val="9E290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6600" b="1" i="0" u="none" strike="noStrike" kern="1200" cap="none" spc="0" normalizeH="0" baseline="0" noProof="0" dirty="0">
                <a:ln/>
                <a:solidFill>
                  <a:srgbClr val="9E2909"/>
                </a:solidFill>
                <a:effectLst>
                  <a:glow rad="139700">
                    <a:prstClr val="white"/>
                  </a:glo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JESU</a:t>
            </a:r>
            <a:endParaRPr kumimoji="0" lang="en" sz="5400" b="1" i="0" u="none" strike="noStrike" kern="1200" cap="none" spc="0" normalizeH="0" baseline="0" noProof="0" dirty="0">
              <a:ln/>
              <a:solidFill>
                <a:srgbClr val="9E2909"/>
              </a:solidFill>
              <a:effectLst>
                <a:glow rad="139700">
                  <a:prstClr val="white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3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829AB557-C78F-1EEF-C809-7FD1346A69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9420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E2D963-34FE-721A-F214-1A0A8254DAAE}"/>
              </a:ext>
            </a:extLst>
          </p:cNvPr>
          <p:cNvSpPr txBox="1"/>
          <p:nvPr/>
        </p:nvSpPr>
        <p:spPr>
          <a:xfrm>
            <a:off x="0" y="0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 w="12700">
                  <a:solidFill>
                    <a:srgbClr val="FFFF66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FFFF66"/>
                  </a:fgClr>
                  <a:bgClr>
                    <a:srgbClr val="FFFF66">
                      <a:lumMod val="40000"/>
                      <a:lumOff val="60000"/>
                    </a:srgbClr>
                  </a:bgClr>
                </a:pattFill>
                <a:effectLst>
                  <a:glow rad="63500">
                    <a:srgbClr val="FF5050">
                      <a:lumMod val="50000"/>
                    </a:srgbClr>
                  </a:glow>
                  <a:innerShdw blurRad="177800">
                    <a:srgbClr val="FFFF66">
                      <a:lumMod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IN WESSEN VOLLMACHT VOLLBRINGT JESUS WUNDER? </a:t>
            </a:r>
            <a:endParaRPr kumimoji="0" lang="en" sz="3600" b="1" i="0" u="none" strike="noStrike" kern="1200" cap="none" spc="0" normalizeH="0" baseline="0" noProof="0" dirty="0">
              <a:ln w="12700">
                <a:solidFill>
                  <a:srgbClr val="FFFF66">
                    <a:lumMod val="50000"/>
                  </a:srgbClr>
                </a:solidFill>
                <a:prstDash val="solid"/>
              </a:ln>
              <a:pattFill prst="narHorz">
                <a:fgClr>
                  <a:srgbClr val="FFFF66"/>
                </a:fgClr>
                <a:bgClr>
                  <a:srgbClr val="FFFF66">
                    <a:lumMod val="40000"/>
                    <a:lumOff val="60000"/>
                  </a:srgbClr>
                </a:bgClr>
              </a:pattFill>
              <a:effectLst>
                <a:glow rad="63500">
                  <a:srgbClr val="FF5050">
                    <a:lumMod val="50000"/>
                  </a:srgbClr>
                </a:glow>
                <a:innerShdw blurRad="177800">
                  <a:srgbClr val="FFFF66">
                    <a:lumMod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054D82-87F7-7B44-A42E-8E5E617330D0}"/>
              </a:ext>
            </a:extLst>
          </p:cNvPr>
          <p:cNvSpPr txBox="1"/>
          <p:nvPr/>
        </p:nvSpPr>
        <p:spPr>
          <a:xfrm>
            <a:off x="1152523" y="676572"/>
            <a:ext cx="98869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“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Und die Pharisäer sprachen zu Ihm: ,Sieh doch! Warum tun Deine Jünger am Sabbat,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was nicht erlaubt ist?‘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”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(Mark 3:22)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F6E2B4C-B773-429A-C3DF-F39358CBFE83}"/>
              </a:ext>
            </a:extLst>
          </p:cNvPr>
          <p:cNvSpPr txBox="1"/>
          <p:nvPr/>
        </p:nvSpPr>
        <p:spPr>
          <a:xfrm>
            <a:off x="238124" y="1446013"/>
            <a:ext cx="7501949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Markus bedient sich folgender Erzählweise: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BEGINN: Bericht über die </a:t>
            </a:r>
            <a:r>
              <a:rPr kumimoji="0" lang="de-D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Familie Jesu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UNTERBRECHUNG (Mittelteil):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Bericht über einen </a:t>
            </a:r>
            <a:r>
              <a:rPr kumimoji="0" lang="de-D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Streit mit den Pharisäern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ABSCHLUSS: Später kehrt er zum ersten zurück und erzählt ihn zu Ende. </a:t>
            </a:r>
            <a:endParaRPr kumimoji="0" lang="e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8A048326-C0A1-1A66-8E87-10A055D26992}"/>
              </a:ext>
            </a:extLst>
          </p:cNvPr>
          <p:cNvGrpSpPr/>
          <p:nvPr/>
        </p:nvGrpSpPr>
        <p:grpSpPr>
          <a:xfrm>
            <a:off x="8610599" y="1397152"/>
            <a:ext cx="2790826" cy="1637021"/>
            <a:chOff x="7534275" y="1600200"/>
            <a:chExt cx="2238375" cy="1107875"/>
          </a:xfrm>
        </p:grpSpPr>
        <p:sp>
          <p:nvSpPr>
            <p:cNvPr id="4" name="Rectángulo: esquina doblada 3">
              <a:extLst>
                <a:ext uri="{FF2B5EF4-FFF2-40B4-BE49-F238E27FC236}">
                  <a16:creationId xmlns:a16="http://schemas.microsoft.com/office/drawing/2014/main" id="{A82507DE-F67D-6ECC-6B0A-C254950DDA07}"/>
                </a:ext>
              </a:extLst>
            </p:cNvPr>
            <p:cNvSpPr/>
            <p:nvPr/>
          </p:nvSpPr>
          <p:spPr>
            <a:xfrm>
              <a:off x="7534275" y="1600200"/>
              <a:ext cx="2238375" cy="1107875"/>
            </a:xfrm>
            <a:prstGeom prst="foldedCorner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72000" bIns="0"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JESU  Familie </a:t>
              </a:r>
              <a:br>
                <a:rPr kumimoji="0" lang="e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sucht nach Ihm</a:t>
              </a: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05150E97-F75B-5C55-7D1A-51740BD51B48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rgbClr val="A6014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Mark 3:20-21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35C84B36-248D-7335-6429-8326C1D2FA3E}"/>
              </a:ext>
            </a:extLst>
          </p:cNvPr>
          <p:cNvGrpSpPr/>
          <p:nvPr/>
        </p:nvGrpSpPr>
        <p:grpSpPr>
          <a:xfrm>
            <a:off x="7785451" y="3142043"/>
            <a:ext cx="4168425" cy="1971821"/>
            <a:chOff x="7534275" y="1600199"/>
            <a:chExt cx="2238375" cy="941134"/>
          </a:xfrm>
        </p:grpSpPr>
        <p:sp>
          <p:nvSpPr>
            <p:cNvPr id="10" name="Rectángulo: esquina doblada 9">
              <a:extLst>
                <a:ext uri="{FF2B5EF4-FFF2-40B4-BE49-F238E27FC236}">
                  <a16:creationId xmlns:a16="http://schemas.microsoft.com/office/drawing/2014/main" id="{976C386D-D1D6-E243-0D21-A32973B39289}"/>
                </a:ext>
              </a:extLst>
            </p:cNvPr>
            <p:cNvSpPr/>
            <p:nvPr/>
          </p:nvSpPr>
          <p:spPr>
            <a:xfrm>
              <a:off x="7534275" y="1600199"/>
              <a:ext cx="2238375" cy="941134"/>
            </a:xfrm>
            <a:prstGeom prst="foldedCorner">
              <a:avLst/>
            </a:prstGeom>
            <a:solidFill>
              <a:srgbClr val="21A5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12000" bIns="0"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Beschuldigung </a:t>
              </a:r>
              <a:br>
                <a:rPr kumimoji="0" lang="e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der Pharisäer</a:t>
              </a: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D76CAA6D-39E7-BE69-7AD3-9C81BE8B5296}"/>
                </a:ext>
              </a:extLst>
            </p:cNvPr>
            <p:cNvSpPr/>
            <p:nvPr/>
          </p:nvSpPr>
          <p:spPr>
            <a:xfrm>
              <a:off x="7534275" y="1600200"/>
              <a:ext cx="2238375" cy="35472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Mark 3:22-30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FC3512B-FB7C-6DD6-C604-B19447DB0B7F}"/>
              </a:ext>
            </a:extLst>
          </p:cNvPr>
          <p:cNvGrpSpPr/>
          <p:nvPr/>
        </p:nvGrpSpPr>
        <p:grpSpPr>
          <a:xfrm>
            <a:off x="8610599" y="5235039"/>
            <a:ext cx="2790826" cy="1537494"/>
            <a:chOff x="7534275" y="1600200"/>
            <a:chExt cx="2238375" cy="1040519"/>
          </a:xfrm>
        </p:grpSpPr>
        <p:sp>
          <p:nvSpPr>
            <p:cNvPr id="13" name="Rectángulo: esquina doblada 12">
              <a:extLst>
                <a:ext uri="{FF2B5EF4-FFF2-40B4-BE49-F238E27FC236}">
                  <a16:creationId xmlns:a16="http://schemas.microsoft.com/office/drawing/2014/main" id="{7E2A26DE-F043-9B3A-5AA8-EFD87A4A3852}"/>
                </a:ext>
              </a:extLst>
            </p:cNvPr>
            <p:cNvSpPr/>
            <p:nvPr/>
          </p:nvSpPr>
          <p:spPr>
            <a:xfrm>
              <a:off x="7534275" y="1600200"/>
              <a:ext cx="2238375" cy="1040519"/>
            </a:xfrm>
            <a:prstGeom prst="foldedCorner">
              <a:avLst/>
            </a:prstGeom>
            <a:solidFill>
              <a:srgbClr val="BF73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72000" bIns="0"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JESU  Familie sucht nach Ihm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03078745-9171-C3E1-8687-69DF818604B5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rgbClr val="A6014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Mark 3:31-35</a:t>
              </a:r>
            </a:p>
          </p:txBody>
        </p:sp>
      </p:grpSp>
      <p:sp>
        <p:nvSpPr>
          <p:cNvPr id="2" name="CuadroTexto 5">
            <a:extLst>
              <a:ext uri="{FF2B5EF4-FFF2-40B4-BE49-F238E27FC236}">
                <a16:creationId xmlns:a16="http://schemas.microsoft.com/office/drawing/2014/main" id="{996611C1-0914-C7E4-D2CC-0042EF2B209F}"/>
              </a:ext>
            </a:extLst>
          </p:cNvPr>
          <p:cNvSpPr txBox="1"/>
          <p:nvPr/>
        </p:nvSpPr>
        <p:spPr>
          <a:xfrm>
            <a:off x="1108651" y="4251001"/>
            <a:ext cx="625735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Dieses Muster wird von Markus mehrfach verwendet.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 verbindet zwei ähnliche Geschichten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als RAHMENERZÄHLUNGEN miteinander,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um die ZENTRALE GESCHICHTE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als die wichtigste hervorzuheben.</a:t>
            </a:r>
            <a:endParaRPr kumimoji="0" lang="e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41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838202" y="5618323"/>
            <a:ext cx="1995491" cy="45719"/>
          </a:xfrm>
          <a:custGeom>
            <a:avLst/>
            <a:gdLst>
              <a:gd name="connsiteX0" fmla="*/ 0 w 1995491"/>
              <a:gd name="connsiteY0" fmla="*/ 0 h 45719"/>
              <a:gd name="connsiteX1" fmla="*/ 665164 w 1995491"/>
              <a:gd name="connsiteY1" fmla="*/ 0 h 45719"/>
              <a:gd name="connsiteX2" fmla="*/ 1270463 w 1995491"/>
              <a:gd name="connsiteY2" fmla="*/ 0 h 45719"/>
              <a:gd name="connsiteX3" fmla="*/ 1995491 w 1995491"/>
              <a:gd name="connsiteY3" fmla="*/ 0 h 45719"/>
              <a:gd name="connsiteX4" fmla="*/ 1995491 w 1995491"/>
              <a:gd name="connsiteY4" fmla="*/ 45719 h 45719"/>
              <a:gd name="connsiteX5" fmla="*/ 1290418 w 1995491"/>
              <a:gd name="connsiteY5" fmla="*/ 45719 h 45719"/>
              <a:gd name="connsiteX6" fmla="*/ 665164 w 1995491"/>
              <a:gd name="connsiteY6" fmla="*/ 45719 h 45719"/>
              <a:gd name="connsiteX7" fmla="*/ 0 w 1995491"/>
              <a:gd name="connsiteY7" fmla="*/ 45719 h 45719"/>
              <a:gd name="connsiteX8" fmla="*/ 0 w 1995491"/>
              <a:gd name="connsiteY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5491" h="45719" fill="none" extrusionOk="0">
                <a:moveTo>
                  <a:pt x="0" y="0"/>
                </a:moveTo>
                <a:cubicBezTo>
                  <a:pt x="276771" y="21542"/>
                  <a:pt x="377164" y="4643"/>
                  <a:pt x="665164" y="0"/>
                </a:cubicBezTo>
                <a:cubicBezTo>
                  <a:pt x="953164" y="-4643"/>
                  <a:pt x="994291" y="-24523"/>
                  <a:pt x="1270463" y="0"/>
                </a:cubicBezTo>
                <a:cubicBezTo>
                  <a:pt x="1546635" y="24523"/>
                  <a:pt x="1682791" y="-7440"/>
                  <a:pt x="1995491" y="0"/>
                </a:cubicBezTo>
                <a:cubicBezTo>
                  <a:pt x="1997662" y="18875"/>
                  <a:pt x="1997016" y="23675"/>
                  <a:pt x="1995491" y="45719"/>
                </a:cubicBezTo>
                <a:cubicBezTo>
                  <a:pt x="1851042" y="54869"/>
                  <a:pt x="1484660" y="77334"/>
                  <a:pt x="1290418" y="45719"/>
                </a:cubicBezTo>
                <a:cubicBezTo>
                  <a:pt x="1096176" y="14104"/>
                  <a:pt x="835028" y="57349"/>
                  <a:pt x="665164" y="45719"/>
                </a:cubicBezTo>
                <a:cubicBezTo>
                  <a:pt x="495300" y="34089"/>
                  <a:pt x="260584" y="63792"/>
                  <a:pt x="0" y="45719"/>
                </a:cubicBezTo>
                <a:cubicBezTo>
                  <a:pt x="1770" y="31002"/>
                  <a:pt x="-1020" y="15459"/>
                  <a:pt x="0" y="0"/>
                </a:cubicBezTo>
                <a:close/>
              </a:path>
              <a:path w="1995491" h="45719" stroke="0" extrusionOk="0">
                <a:moveTo>
                  <a:pt x="0" y="0"/>
                </a:moveTo>
                <a:cubicBezTo>
                  <a:pt x="205654" y="20123"/>
                  <a:pt x="332413" y="-20169"/>
                  <a:pt x="605299" y="0"/>
                </a:cubicBezTo>
                <a:cubicBezTo>
                  <a:pt x="878185" y="20169"/>
                  <a:pt x="1116714" y="28024"/>
                  <a:pt x="1250508" y="0"/>
                </a:cubicBezTo>
                <a:cubicBezTo>
                  <a:pt x="1384302" y="-28024"/>
                  <a:pt x="1795557" y="-31858"/>
                  <a:pt x="1995491" y="0"/>
                </a:cubicBezTo>
                <a:cubicBezTo>
                  <a:pt x="1994226" y="14599"/>
                  <a:pt x="1994091" y="26641"/>
                  <a:pt x="1995491" y="45719"/>
                </a:cubicBezTo>
                <a:cubicBezTo>
                  <a:pt x="1735566" y="35291"/>
                  <a:pt x="1625315" y="59781"/>
                  <a:pt x="1370237" y="45719"/>
                </a:cubicBezTo>
                <a:cubicBezTo>
                  <a:pt x="1115159" y="31657"/>
                  <a:pt x="937076" y="80163"/>
                  <a:pt x="665164" y="45719"/>
                </a:cubicBezTo>
                <a:cubicBezTo>
                  <a:pt x="393252" y="11275"/>
                  <a:pt x="326484" y="39495"/>
                  <a:pt x="0" y="45719"/>
                </a:cubicBezTo>
                <a:cubicBezTo>
                  <a:pt x="772" y="31775"/>
                  <a:pt x="94" y="14627"/>
                  <a:pt x="0" y="0"/>
                </a:cubicBezTo>
                <a:close/>
              </a:path>
            </a:pathLst>
          </a:custGeom>
          <a:solidFill>
            <a:srgbClr val="DB3817"/>
          </a:solidFill>
          <a:ln w="44450" cap="rnd">
            <a:solidFill>
              <a:srgbClr val="DB3817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7F563312-A46E-E839-8271-430B1767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034710" y="5618323"/>
            <a:ext cx="1995491" cy="45719"/>
          </a:xfrm>
          <a:custGeom>
            <a:avLst/>
            <a:gdLst>
              <a:gd name="connsiteX0" fmla="*/ 0 w 1995491"/>
              <a:gd name="connsiteY0" fmla="*/ 0 h 45719"/>
              <a:gd name="connsiteX1" fmla="*/ 665164 w 1995491"/>
              <a:gd name="connsiteY1" fmla="*/ 0 h 45719"/>
              <a:gd name="connsiteX2" fmla="*/ 1270463 w 1995491"/>
              <a:gd name="connsiteY2" fmla="*/ 0 h 45719"/>
              <a:gd name="connsiteX3" fmla="*/ 1995491 w 1995491"/>
              <a:gd name="connsiteY3" fmla="*/ 0 h 45719"/>
              <a:gd name="connsiteX4" fmla="*/ 1995491 w 1995491"/>
              <a:gd name="connsiteY4" fmla="*/ 45719 h 45719"/>
              <a:gd name="connsiteX5" fmla="*/ 1290418 w 1995491"/>
              <a:gd name="connsiteY5" fmla="*/ 45719 h 45719"/>
              <a:gd name="connsiteX6" fmla="*/ 665164 w 1995491"/>
              <a:gd name="connsiteY6" fmla="*/ 45719 h 45719"/>
              <a:gd name="connsiteX7" fmla="*/ 0 w 1995491"/>
              <a:gd name="connsiteY7" fmla="*/ 45719 h 45719"/>
              <a:gd name="connsiteX8" fmla="*/ 0 w 1995491"/>
              <a:gd name="connsiteY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5491" h="45719" fill="none" extrusionOk="0">
                <a:moveTo>
                  <a:pt x="0" y="0"/>
                </a:moveTo>
                <a:cubicBezTo>
                  <a:pt x="276771" y="21542"/>
                  <a:pt x="377164" y="4643"/>
                  <a:pt x="665164" y="0"/>
                </a:cubicBezTo>
                <a:cubicBezTo>
                  <a:pt x="953164" y="-4643"/>
                  <a:pt x="994291" y="-24523"/>
                  <a:pt x="1270463" y="0"/>
                </a:cubicBezTo>
                <a:cubicBezTo>
                  <a:pt x="1546635" y="24523"/>
                  <a:pt x="1682791" y="-7440"/>
                  <a:pt x="1995491" y="0"/>
                </a:cubicBezTo>
                <a:cubicBezTo>
                  <a:pt x="1997662" y="18875"/>
                  <a:pt x="1997016" y="23675"/>
                  <a:pt x="1995491" y="45719"/>
                </a:cubicBezTo>
                <a:cubicBezTo>
                  <a:pt x="1851042" y="54869"/>
                  <a:pt x="1484660" y="77334"/>
                  <a:pt x="1290418" y="45719"/>
                </a:cubicBezTo>
                <a:cubicBezTo>
                  <a:pt x="1096176" y="14104"/>
                  <a:pt x="835028" y="57349"/>
                  <a:pt x="665164" y="45719"/>
                </a:cubicBezTo>
                <a:cubicBezTo>
                  <a:pt x="495300" y="34089"/>
                  <a:pt x="260584" y="63792"/>
                  <a:pt x="0" y="45719"/>
                </a:cubicBezTo>
                <a:cubicBezTo>
                  <a:pt x="1770" y="31002"/>
                  <a:pt x="-1020" y="15459"/>
                  <a:pt x="0" y="0"/>
                </a:cubicBezTo>
                <a:close/>
              </a:path>
              <a:path w="1995491" h="45719" stroke="0" extrusionOk="0">
                <a:moveTo>
                  <a:pt x="0" y="0"/>
                </a:moveTo>
                <a:cubicBezTo>
                  <a:pt x="205654" y="20123"/>
                  <a:pt x="332413" y="-20169"/>
                  <a:pt x="605299" y="0"/>
                </a:cubicBezTo>
                <a:cubicBezTo>
                  <a:pt x="878185" y="20169"/>
                  <a:pt x="1116714" y="28024"/>
                  <a:pt x="1250508" y="0"/>
                </a:cubicBezTo>
                <a:cubicBezTo>
                  <a:pt x="1384302" y="-28024"/>
                  <a:pt x="1795557" y="-31858"/>
                  <a:pt x="1995491" y="0"/>
                </a:cubicBezTo>
                <a:cubicBezTo>
                  <a:pt x="1994226" y="14599"/>
                  <a:pt x="1994091" y="26641"/>
                  <a:pt x="1995491" y="45719"/>
                </a:cubicBezTo>
                <a:cubicBezTo>
                  <a:pt x="1735566" y="35291"/>
                  <a:pt x="1625315" y="59781"/>
                  <a:pt x="1370237" y="45719"/>
                </a:cubicBezTo>
                <a:cubicBezTo>
                  <a:pt x="1115159" y="31657"/>
                  <a:pt x="937076" y="80163"/>
                  <a:pt x="665164" y="45719"/>
                </a:cubicBezTo>
                <a:cubicBezTo>
                  <a:pt x="393252" y="11275"/>
                  <a:pt x="326484" y="39495"/>
                  <a:pt x="0" y="45719"/>
                </a:cubicBezTo>
                <a:cubicBezTo>
                  <a:pt x="772" y="31775"/>
                  <a:pt x="94" y="14627"/>
                  <a:pt x="0" y="0"/>
                </a:cubicBezTo>
                <a:close/>
              </a:path>
            </a:pathLst>
          </a:custGeom>
          <a:solidFill>
            <a:srgbClr val="DB3817"/>
          </a:solidFill>
          <a:ln w="44450" cap="rnd">
            <a:solidFill>
              <a:srgbClr val="DB3817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par de personas de pie sobre pasto&#10;&#10;Descripción generada automáticamente con confianza media">
            <a:extLst>
              <a:ext uri="{FF2B5EF4-FFF2-40B4-BE49-F238E27FC236}">
                <a16:creationId xmlns:a16="http://schemas.microsoft.com/office/drawing/2014/main" id="{B9FFC2FD-3455-E616-F7B6-8D6203E1CE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2" b="12292"/>
          <a:stretch/>
        </p:blipFill>
        <p:spPr>
          <a:xfrm>
            <a:off x="20" y="9"/>
            <a:ext cx="12191980" cy="5172065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C6B26A6-F066-0435-CAFA-9CF25CF676DF}"/>
              </a:ext>
            </a:extLst>
          </p:cNvPr>
          <p:cNvSpPr txBox="1"/>
          <p:nvPr/>
        </p:nvSpPr>
        <p:spPr>
          <a:xfrm>
            <a:off x="-100481" y="4987728"/>
            <a:ext cx="12197995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>
              <a:defRPr/>
            </a:pP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andara" panose="020E0502030303020204" pitchFamily="34" charset="0"/>
              </a:rPr>
              <a:t>“</a:t>
            </a:r>
            <a:r>
              <a:rPr kumimoji="0" lang="de-DE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andara" panose="020E0502030303020204" pitchFamily="34" charset="0"/>
              </a:rPr>
              <a:t>Und ER sprach zu ihnen: ,Der Sabbat ist um des Menschen willen gemacht und nicht der Mensch um des Sabbats willen. </a:t>
            </a:r>
            <a:br>
              <a:rPr lang="de-DE" sz="3200" b="1" dirty="0">
                <a:ln/>
                <a:solidFill>
                  <a:srgbClr val="DB3817"/>
                </a:solidFill>
                <a:latin typeface="Candara" panose="020E0502030303020204" pitchFamily="34" charset="0"/>
              </a:rPr>
            </a:br>
            <a:r>
              <a:rPr kumimoji="0" lang="de-DE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andara" panose="020E0502030303020204" pitchFamily="34" charset="0"/>
              </a:rPr>
              <a:t>So ist der MENSCHENSOHN auch </a:t>
            </a:r>
            <a:r>
              <a:rPr lang="de-DE" sz="3200" b="1" dirty="0">
                <a:ln/>
                <a:solidFill>
                  <a:srgbClr val="DB3817"/>
                </a:solidFill>
                <a:latin typeface="Candara" panose="020E0502030303020204" pitchFamily="34" charset="0"/>
              </a:rPr>
              <a:t>HERR </a:t>
            </a:r>
            <a:r>
              <a:rPr kumimoji="0" lang="de-DE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andara" panose="020E0502030303020204" pitchFamily="34" charset="0"/>
              </a:rPr>
              <a:t>über den Sabbat.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andara" panose="020E0502030303020204" pitchFamily="34" charset="0"/>
              </a:rPr>
              <a:t>’ 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andara" panose="020E0502030303020204" pitchFamily="34" charset="0"/>
              </a:rPr>
              <a:t>” </a:t>
            </a:r>
            <a:b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andara" panose="020E0502030303020204" pitchFamily="34" charset="0"/>
              </a:rPr>
            </a:b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andara" panose="020E0502030303020204" pitchFamily="34" charset="0"/>
              </a:rPr>
              <a:t>(Mk. 2:27,28 </a:t>
            </a:r>
            <a:r>
              <a:rPr kumimoji="0" lang="es-ES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andara" panose="020E0502030303020204" pitchFamily="34" charset="0"/>
              </a:rPr>
              <a:t>LUT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andara" panose="020E0502030303020204" pitchFamily="34" charset="0"/>
              </a:rPr>
              <a:t>)</a:t>
            </a:r>
            <a:endParaRPr kumimoji="0" lang="es-ES" sz="3200" b="1" i="0" u="none" strike="noStrike" kern="1200" cap="none" spc="0" normalizeH="0" baseline="0" noProof="0" dirty="0">
              <a:ln/>
              <a:solidFill>
                <a:srgbClr val="DB3817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9587BF7-F600-F187-72A0-ABB7F6301F9F}"/>
              </a:ext>
            </a:extLst>
          </p:cNvPr>
          <p:cNvSpPr/>
          <p:nvPr/>
        </p:nvSpPr>
        <p:spPr>
          <a:xfrm>
            <a:off x="7428964" y="-68720"/>
            <a:ext cx="3770265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b="1" dirty="0">
                <a:ln w="9525">
                  <a:solidFill>
                    <a:srgbClr val="FFFF00">
                      <a:alpha val="62000"/>
                    </a:srgbClr>
                  </a:solidFill>
                  <a:prstDash val="solid"/>
                </a:ln>
                <a:solidFill>
                  <a:srgbClr val="7F200D"/>
                </a:solidFill>
                <a:effectLst>
                  <a:outerShdw blurRad="12700" dist="38100" dir="2700000" algn="tl" rotWithShape="0">
                    <a:srgbClr val="00B050"/>
                  </a:outerShdw>
                </a:effectLst>
              </a:rPr>
              <a:t>MERKTEXT</a:t>
            </a:r>
            <a:endParaRPr lang="de-DE" sz="4800" b="1" cap="none" spc="0" dirty="0">
              <a:ln w="9525">
                <a:solidFill>
                  <a:srgbClr val="FFFF00">
                    <a:alpha val="62000"/>
                  </a:srgbClr>
                </a:solidFill>
                <a:prstDash val="solid"/>
              </a:ln>
              <a:solidFill>
                <a:srgbClr val="7F200D"/>
              </a:solidFill>
              <a:effectLst>
                <a:outerShdw blurRad="12700" dist="38100" dir="2700000" algn="tl" rotWithShape="0">
                  <a:srgbClr val="00B05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0867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17">
            <a:extLst>
              <a:ext uri="{FF2B5EF4-FFF2-40B4-BE49-F238E27FC236}">
                <a16:creationId xmlns:a16="http://schemas.microsoft.com/office/drawing/2014/main" id="{9AFE5E1F-4619-A0C2-7250-1371A12E265B}"/>
              </a:ext>
            </a:extLst>
          </p:cNvPr>
          <p:cNvSpPr txBox="1"/>
          <p:nvPr/>
        </p:nvSpPr>
        <p:spPr>
          <a:xfrm>
            <a:off x="7076317" y="2948040"/>
            <a:ext cx="4714215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Erneut illustriert JESUS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absurden Anschuldigungen gegen Ihn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durch ein Gleichnis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(Mk 3,23-27).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29AB557-C78F-1EEF-C809-7FD1346A69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9420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E2D963-34FE-721A-F214-1A0A8254DAAE}"/>
              </a:ext>
            </a:extLst>
          </p:cNvPr>
          <p:cNvSpPr txBox="1"/>
          <p:nvPr/>
        </p:nvSpPr>
        <p:spPr>
          <a:xfrm>
            <a:off x="0" y="0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 w="12700">
                  <a:solidFill>
                    <a:srgbClr val="FFFF66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FFFF66"/>
                  </a:fgClr>
                  <a:bgClr>
                    <a:srgbClr val="FFFF66">
                      <a:lumMod val="40000"/>
                      <a:lumOff val="60000"/>
                    </a:srgbClr>
                  </a:bgClr>
                </a:pattFill>
                <a:effectLst>
                  <a:glow rad="63500">
                    <a:srgbClr val="FF5050">
                      <a:lumMod val="50000"/>
                    </a:srgbClr>
                  </a:glow>
                  <a:innerShdw blurRad="177800">
                    <a:srgbClr val="FFFF66">
                      <a:lumMod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IN WESSEN VOLLMACHT VOLLBRINGT JESUS WUNDER? </a:t>
            </a:r>
            <a:endParaRPr kumimoji="0" lang="en" sz="3600" b="1" i="0" u="none" strike="noStrike" kern="1200" cap="none" spc="0" normalizeH="0" baseline="0" noProof="0" dirty="0">
              <a:ln w="12700">
                <a:solidFill>
                  <a:srgbClr val="FFFF66">
                    <a:lumMod val="50000"/>
                  </a:srgbClr>
                </a:solidFill>
                <a:prstDash val="solid"/>
              </a:ln>
              <a:pattFill prst="narHorz">
                <a:fgClr>
                  <a:srgbClr val="FFFF66"/>
                </a:fgClr>
                <a:bgClr>
                  <a:srgbClr val="FFFF66">
                    <a:lumMod val="40000"/>
                    <a:lumOff val="60000"/>
                  </a:srgbClr>
                </a:bgClr>
              </a:pattFill>
              <a:effectLst>
                <a:glow rad="63500">
                  <a:srgbClr val="FF5050">
                    <a:lumMod val="50000"/>
                  </a:srgbClr>
                </a:glow>
                <a:innerShdw blurRad="177800">
                  <a:srgbClr val="FFFF66">
                    <a:lumMod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054D82-87F7-7B44-A42E-8E5E617330D0}"/>
              </a:ext>
            </a:extLst>
          </p:cNvPr>
          <p:cNvSpPr txBox="1"/>
          <p:nvPr/>
        </p:nvSpPr>
        <p:spPr>
          <a:xfrm>
            <a:off x="1152523" y="676572"/>
            <a:ext cx="98869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“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Und die Pharisäer sprachen zu Ihm: ,Sieh doch! Warum tun Deine Jünger am Sabbat,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was nicht erlaubt ist?‘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”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(Mark 3:22)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20" name="Imagen 19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9499B959-3F74-D43F-6AAD-9813DFA901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73" b="15132"/>
          <a:stretch/>
        </p:blipFill>
        <p:spPr>
          <a:xfrm>
            <a:off x="3258306" y="2651429"/>
            <a:ext cx="3916867" cy="420657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4" name="Imagen 23" descr="Imagen que contiene mujer, hombre, niña, joven&#10;&#10;Descripción generada automáticamente">
            <a:extLst>
              <a:ext uri="{FF2B5EF4-FFF2-40B4-BE49-F238E27FC236}">
                <a16:creationId xmlns:a16="http://schemas.microsoft.com/office/drawing/2014/main" id="{05DACD92-7366-1193-A263-05C878F7F0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316" y="1426165"/>
            <a:ext cx="2911516" cy="3234732"/>
          </a:xfrm>
          <a:prstGeom prst="round2DiagRect">
            <a:avLst>
              <a:gd name="adj1" fmla="val 0"/>
              <a:gd name="adj2" fmla="val 13817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46EA660-1CD9-D333-3AF9-48E04C6B88B0}"/>
              </a:ext>
            </a:extLst>
          </p:cNvPr>
          <p:cNvSpPr txBox="1"/>
          <p:nvPr/>
        </p:nvSpPr>
        <p:spPr>
          <a:xfrm>
            <a:off x="3175687" y="1353900"/>
            <a:ext cx="87137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 vorliegenden Fall geht es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um die Anschuldigung der Schriftgelehrten,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aus welcher Vollmacht heraus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JESUS Dämonen austreibt.   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(Markus 3:22)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7">
            <a:extLst>
              <a:ext uri="{FF2B5EF4-FFF2-40B4-BE49-F238E27FC236}">
                <a16:creationId xmlns:a16="http://schemas.microsoft.com/office/drawing/2014/main" id="{52570AAB-18DC-70E0-A4AC-4DD7F9D5BFD3}"/>
              </a:ext>
            </a:extLst>
          </p:cNvPr>
          <p:cNvSpPr txBox="1"/>
          <p:nvPr/>
        </p:nvSpPr>
        <p:spPr>
          <a:xfrm>
            <a:off x="7352051" y="4919008"/>
            <a:ext cx="53108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JESUS dringt in das Haus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des starken Mannes (Satan) ein, bindet ihn und raubt dessen Raub!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(= Befreiung der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von Dämonen Besessenen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0171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829AB557-C78F-1EEF-C809-7FD1346A69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9420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E2D963-34FE-721A-F214-1A0A8254DAAE}"/>
              </a:ext>
            </a:extLst>
          </p:cNvPr>
          <p:cNvSpPr txBox="1"/>
          <p:nvPr/>
        </p:nvSpPr>
        <p:spPr>
          <a:xfrm>
            <a:off x="0" y="0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 w="12700">
                  <a:solidFill>
                    <a:srgbClr val="FFFF66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FFFF66"/>
                  </a:fgClr>
                  <a:bgClr>
                    <a:srgbClr val="FFFF66">
                      <a:lumMod val="40000"/>
                      <a:lumOff val="60000"/>
                    </a:srgbClr>
                  </a:bgClr>
                </a:pattFill>
                <a:effectLst>
                  <a:glow rad="63500">
                    <a:srgbClr val="FF5050">
                      <a:lumMod val="50000"/>
                    </a:srgbClr>
                  </a:glow>
                  <a:innerShdw blurRad="177800">
                    <a:srgbClr val="FFFF66">
                      <a:lumMod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IN WESSEN VOLLMACHT VOLLBRINGT JESUS WUNDER? </a:t>
            </a:r>
            <a:endParaRPr kumimoji="0" lang="en" sz="3600" b="1" i="0" u="none" strike="noStrike" kern="1200" cap="none" spc="0" normalizeH="0" baseline="0" noProof="0" dirty="0">
              <a:ln w="12700">
                <a:solidFill>
                  <a:srgbClr val="FFFF66">
                    <a:lumMod val="50000"/>
                  </a:srgbClr>
                </a:solidFill>
                <a:prstDash val="solid"/>
              </a:ln>
              <a:pattFill prst="narHorz">
                <a:fgClr>
                  <a:srgbClr val="FFFF66"/>
                </a:fgClr>
                <a:bgClr>
                  <a:srgbClr val="FFFF66">
                    <a:lumMod val="40000"/>
                    <a:lumOff val="60000"/>
                  </a:srgbClr>
                </a:bgClr>
              </a:pattFill>
              <a:effectLst>
                <a:glow rad="63500">
                  <a:srgbClr val="FF5050">
                    <a:lumMod val="50000"/>
                  </a:srgbClr>
                </a:glow>
                <a:innerShdw blurRad="177800">
                  <a:srgbClr val="FFFF66">
                    <a:lumMod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054D82-87F7-7B44-A42E-8E5E617330D0}"/>
              </a:ext>
            </a:extLst>
          </p:cNvPr>
          <p:cNvSpPr txBox="1"/>
          <p:nvPr/>
        </p:nvSpPr>
        <p:spPr>
          <a:xfrm>
            <a:off x="1152523" y="676572"/>
            <a:ext cx="98869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“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Und die Pharisäer sprachen zu Ihm: ,Sieh doch! Warum tun Deine Jünger am Sabbat,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was nicht erlaubt ist?‘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”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(Mark 3:22)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833BEBB-8BA1-7764-460D-6170BE11E2E9}"/>
              </a:ext>
            </a:extLst>
          </p:cNvPr>
          <p:cNvSpPr txBox="1"/>
          <p:nvPr/>
        </p:nvSpPr>
        <p:spPr>
          <a:xfrm>
            <a:off x="5271247" y="2897594"/>
            <a:ext cx="6739778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 nutzt auch die Gelegenheit, </a:t>
            </a:r>
            <a:b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um vor der Gefahr zu warnen, </a:t>
            </a:r>
            <a:b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das Wirken des HEILIGEN GEISTES dem Teufel zuzuschreiben </a:t>
            </a:r>
            <a:b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(Markus 3:28-30).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A752B1B-548A-5377-EA53-CEB2CB121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38" y="1757892"/>
            <a:ext cx="3923088" cy="4824101"/>
          </a:xfrm>
          <a:prstGeom prst="rect">
            <a:avLst/>
          </a:prstGeom>
          <a:ln w="228600" cap="sq" cmpd="thickThin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092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3">
                <a:lumMod val="40000"/>
                <a:lumOff val="60000"/>
              </a:schemeClr>
            </a:gs>
            <a:gs pos="60000">
              <a:schemeClr val="accent1">
                <a:lumMod val="45000"/>
                <a:lumOff val="55000"/>
              </a:scheme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A9974F7-4209-8353-487F-6AECD1E74B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3292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E275966-1C26-A03A-177A-E5E2816E92B3}"/>
              </a:ext>
            </a:extLst>
          </p:cNvPr>
          <p:cNvSpPr txBox="1"/>
          <p:nvPr/>
        </p:nvSpPr>
        <p:spPr>
          <a:xfrm>
            <a:off x="0" y="-9236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FF505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HAT JESUS DEN VERSTAND VERLOREN?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15B50F-8F78-7E8C-F1D5-F14D4B107B3B}"/>
              </a:ext>
            </a:extLst>
          </p:cNvPr>
          <p:cNvSpPr txBox="1"/>
          <p:nvPr/>
        </p:nvSpPr>
        <p:spPr>
          <a:xfrm>
            <a:off x="32986" y="52885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“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Als Seine Angehörigen davon hörten, machten sie sich auf den Weg,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um Ihn mit Gewalt zurückzuholen; denn sie sagten: ,Er ist von Sinnen.‘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”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(Markus 3:21)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rgbClr val="0099FF">
                  <a:lumMod val="20000"/>
                  <a:lumOff val="80000"/>
                </a:srgbClr>
              </a:solidFill>
              <a:effectLst>
                <a:glow rad="76200">
                  <a:srgbClr val="00CC00">
                    <a:lumMod val="5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0A9A63-E60D-2D44-CB3A-D9CF62ABF84D}"/>
              </a:ext>
            </a:extLst>
          </p:cNvPr>
          <p:cNvSpPr txBox="1"/>
          <p:nvPr/>
        </p:nvSpPr>
        <p:spPr>
          <a:xfrm>
            <a:off x="4591052" y="3147927"/>
            <a:ext cx="66008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Was veranlasste die Familie JESU </a:t>
            </a:r>
            <a:br>
              <a:rPr kumimoji="0" lang="de-DE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zu denken, </a:t>
            </a:r>
            <a:br>
              <a:rPr kumimoji="0" lang="de-DE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dass Er „von Sinnen sei“?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(Mk 3:20-21)</a:t>
            </a:r>
            <a:endParaRPr kumimoji="0" lang="de-DE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7DAAB7C-9475-7128-82BB-E0D0837851F0}"/>
              </a:ext>
            </a:extLst>
          </p:cNvPr>
          <p:cNvSpPr txBox="1"/>
          <p:nvPr/>
        </p:nvSpPr>
        <p:spPr>
          <a:xfrm>
            <a:off x="4105277" y="1548038"/>
            <a:ext cx="71151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Nach einer kurzen Unterbrechung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nimmt Markus den Bericht wieder auf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und erwähnt die Verwandten JESU namentlich: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Seine Mutter u. Seine Brüder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(Mk 3:31).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n 13" descr="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856F643E-B189-C879-6FED-D733CBD0E1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55" r="14762" b="52661"/>
          <a:stretch/>
        </p:blipFill>
        <p:spPr>
          <a:xfrm>
            <a:off x="114299" y="1389596"/>
            <a:ext cx="3933826" cy="48404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CuadroTexto 5">
            <a:extLst>
              <a:ext uri="{FF2B5EF4-FFF2-40B4-BE49-F238E27FC236}">
                <a16:creationId xmlns:a16="http://schemas.microsoft.com/office/drawing/2014/main" id="{3778BD1F-68F9-3065-6BC8-67270F6C43A2}"/>
              </a:ext>
            </a:extLst>
          </p:cNvPr>
          <p:cNvSpPr txBox="1"/>
          <p:nvPr/>
        </p:nvSpPr>
        <p:spPr>
          <a:xfrm>
            <a:off x="4105277" y="4411941"/>
            <a:ext cx="7967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Sie machten sich Sorgen um Ihn.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(Überarbeitung, mangelnde Ernährung,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Stress aufgrund der ständigen Diskussionen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mit Schriftgelehrten und Pharisäern...) </a:t>
            </a:r>
          </a:p>
        </p:txBody>
      </p:sp>
      <p:sp>
        <p:nvSpPr>
          <p:cNvPr id="17" name="CuadroTexto 5">
            <a:extLst>
              <a:ext uri="{FF2B5EF4-FFF2-40B4-BE49-F238E27FC236}">
                <a16:creationId xmlns:a16="http://schemas.microsoft.com/office/drawing/2014/main" id="{798422A3-E53E-E6A5-213C-0EDF16829146}"/>
              </a:ext>
            </a:extLst>
          </p:cNvPr>
          <p:cNvSpPr txBox="1"/>
          <p:nvPr/>
        </p:nvSpPr>
        <p:spPr>
          <a:xfrm>
            <a:off x="5462590" y="5981601"/>
            <a:ext cx="5662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Schließlich wollte Seine Familie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Ihn endlich „zur Vernunft bringen“! </a:t>
            </a:r>
          </a:p>
        </p:txBody>
      </p:sp>
    </p:spTree>
    <p:extLst>
      <p:ext uri="{BB962C8B-B14F-4D97-AF65-F5344CB8AC3E}">
        <p14:creationId xmlns:p14="http://schemas.microsoft.com/office/powerpoint/2010/main" val="427279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3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3">
                <a:lumMod val="40000"/>
                <a:lumOff val="60000"/>
              </a:schemeClr>
            </a:gs>
            <a:gs pos="60000">
              <a:schemeClr val="accent1">
                <a:lumMod val="45000"/>
                <a:lumOff val="55000"/>
              </a:scheme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A9974F7-4209-8353-487F-6AECD1E74B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3292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15B50F-8F78-7E8C-F1D5-F14D4B107B3B}"/>
              </a:ext>
            </a:extLst>
          </p:cNvPr>
          <p:cNvSpPr txBox="1"/>
          <p:nvPr/>
        </p:nvSpPr>
        <p:spPr>
          <a:xfrm>
            <a:off x="32986" y="52885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“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Als Seine Angehörigen davon hörten, machten sie sich auf den Weg,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um Ihn mit Gewalt zurückzuholen; denn sie sagten: ,Er ist von Sinnen.‘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”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(Markus 3:21)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rgbClr val="0099FF">
                  <a:lumMod val="20000"/>
                  <a:lumOff val="80000"/>
                </a:srgbClr>
              </a:solidFill>
              <a:effectLst>
                <a:glow rad="76200">
                  <a:srgbClr val="00CC00">
                    <a:lumMod val="5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0A9A63-E60D-2D44-CB3A-D9CF62ABF84D}"/>
              </a:ext>
            </a:extLst>
          </p:cNvPr>
          <p:cNvSpPr txBox="1"/>
          <p:nvPr/>
        </p:nvSpPr>
        <p:spPr>
          <a:xfrm>
            <a:off x="8582501" y="2085062"/>
            <a:ext cx="31939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Aber,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Familie JESU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wollte auch eingreifend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den Handlungsverlauf bestimmen! </a:t>
            </a:r>
          </a:p>
        </p:txBody>
      </p:sp>
      <p:pic>
        <p:nvPicPr>
          <p:cNvPr id="2" name="Imagen 13" descr="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A7B4E1C8-9CFA-FF2E-F9AC-DBA676E815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66" b="51507"/>
          <a:stretch/>
        </p:blipFill>
        <p:spPr>
          <a:xfrm>
            <a:off x="78950" y="1765588"/>
            <a:ext cx="8394829" cy="454564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CuadroTexto 5">
            <a:extLst>
              <a:ext uri="{FF2B5EF4-FFF2-40B4-BE49-F238E27FC236}">
                <a16:creationId xmlns:a16="http://schemas.microsoft.com/office/drawing/2014/main" id="{219083E0-0D1E-36DF-5FE5-669EA65C17AB}"/>
              </a:ext>
            </a:extLst>
          </p:cNvPr>
          <p:cNvSpPr txBox="1"/>
          <p:nvPr/>
        </p:nvSpPr>
        <p:spPr>
          <a:xfrm>
            <a:off x="8133995" y="4564603"/>
            <a:ext cx="4090991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„Denn auch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Seine Brüder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GLAUBTEN NICHT an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IHN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.“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endParaRPr kumimoji="0" lang="de-DE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(Joh. 7,5)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2">
            <a:extLst>
              <a:ext uri="{FF2B5EF4-FFF2-40B4-BE49-F238E27FC236}">
                <a16:creationId xmlns:a16="http://schemas.microsoft.com/office/drawing/2014/main" id="{C40392E7-04FE-A473-A67C-CD34EA2D3647}"/>
              </a:ext>
            </a:extLst>
          </p:cNvPr>
          <p:cNvSpPr txBox="1"/>
          <p:nvPr/>
        </p:nvSpPr>
        <p:spPr>
          <a:xfrm>
            <a:off x="0" y="-9236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FF505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HAT JESUS DEN VERSTAND VERLOREN?</a:t>
            </a:r>
          </a:p>
        </p:txBody>
      </p:sp>
    </p:spTree>
    <p:extLst>
      <p:ext uri="{BB962C8B-B14F-4D97-AF65-F5344CB8AC3E}">
        <p14:creationId xmlns:p14="http://schemas.microsoft.com/office/powerpoint/2010/main" val="379349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3">
                <a:lumMod val="40000"/>
                <a:lumOff val="60000"/>
              </a:schemeClr>
            </a:gs>
            <a:gs pos="60000">
              <a:schemeClr val="accent1">
                <a:lumMod val="45000"/>
                <a:lumOff val="55000"/>
              </a:scheme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10FE3062-C811-6998-EDC1-FF46FFFA50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" b="-142"/>
          <a:stretch/>
        </p:blipFill>
        <p:spPr>
          <a:xfrm>
            <a:off x="3071822" y="1203792"/>
            <a:ext cx="9406505" cy="565420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DA9974F7-4209-8353-487F-6AECD1E74B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32928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15B50F-8F78-7E8C-F1D5-F14D4B107B3B}"/>
              </a:ext>
            </a:extLst>
          </p:cNvPr>
          <p:cNvSpPr txBox="1"/>
          <p:nvPr/>
        </p:nvSpPr>
        <p:spPr>
          <a:xfrm>
            <a:off x="32986" y="52885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“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Als Seine Angehörigen davon hörten, machten sie sich auf den Weg,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um Ihn mit Gewalt zurückzuholen; denn sie sagten: ,Er ist von Sinnen.‘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”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(Markus 3:21)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rgbClr val="0099FF">
                  <a:lumMod val="20000"/>
                  <a:lumOff val="80000"/>
                </a:srgbClr>
              </a:solidFill>
              <a:effectLst>
                <a:glow rad="76200">
                  <a:srgbClr val="00CC00">
                    <a:lumMod val="5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7562FB0-85EA-F1C1-AEF3-404E11ABC99C}"/>
              </a:ext>
            </a:extLst>
          </p:cNvPr>
          <p:cNvSpPr txBox="1"/>
          <p:nvPr/>
        </p:nvSpPr>
        <p:spPr>
          <a:xfrm>
            <a:off x="32986" y="1384041"/>
            <a:ext cx="5520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War es seitens JESUS ein Mangel an Respekt </a:t>
            </a:r>
            <a:b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Seiner Familie gegenüber? (Mark 3:32-33).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257D434-E26E-2038-ADFE-03ADADC629DF}"/>
              </a:ext>
            </a:extLst>
          </p:cNvPr>
          <p:cNvSpPr txBox="1"/>
          <p:nvPr/>
        </p:nvSpPr>
        <p:spPr>
          <a:xfrm>
            <a:off x="32986" y="2091927"/>
            <a:ext cx="37865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Aber der Schein trügt.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Sein Wirken zu unterbrechen,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um ihnen Aufmerksamkeit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zu schenken,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wäre in diesem Augenblick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für Seinen Missionsauftrag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kontraproduktiv gewesen. </a:t>
            </a:r>
          </a:p>
        </p:txBody>
      </p:sp>
      <p:sp>
        <p:nvSpPr>
          <p:cNvPr id="7" name="CuadroTexto 15">
            <a:extLst>
              <a:ext uri="{FF2B5EF4-FFF2-40B4-BE49-F238E27FC236}">
                <a16:creationId xmlns:a16="http://schemas.microsoft.com/office/drawing/2014/main" id="{29099009-40DC-4DFB-1CB0-1A6DE6EFFDE2}"/>
              </a:ext>
            </a:extLst>
          </p:cNvPr>
          <p:cNvSpPr txBox="1"/>
          <p:nvPr/>
        </p:nvSpPr>
        <p:spPr>
          <a:xfrm>
            <a:off x="318736" y="4474963"/>
            <a:ext cx="32150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Mutter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und die Brüder JESU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hätten dann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auch nicht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geistliche Bedeutung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des Wirkens JESU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verstanden!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2">
            <a:extLst>
              <a:ext uri="{FF2B5EF4-FFF2-40B4-BE49-F238E27FC236}">
                <a16:creationId xmlns:a16="http://schemas.microsoft.com/office/drawing/2014/main" id="{3604F9FB-489A-C8FB-6CC5-20D3E6A10D78}"/>
              </a:ext>
            </a:extLst>
          </p:cNvPr>
          <p:cNvSpPr txBox="1"/>
          <p:nvPr/>
        </p:nvSpPr>
        <p:spPr>
          <a:xfrm>
            <a:off x="0" y="-9236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FF505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HAT JESUS DEN VERSTAND VERLOREN?</a:t>
            </a:r>
          </a:p>
        </p:txBody>
      </p:sp>
    </p:spTree>
    <p:extLst>
      <p:ext uri="{BB962C8B-B14F-4D97-AF65-F5344CB8AC3E}">
        <p14:creationId xmlns:p14="http://schemas.microsoft.com/office/powerpoint/2010/main" val="7418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3">
                <a:lumMod val="40000"/>
                <a:lumOff val="60000"/>
              </a:schemeClr>
            </a:gs>
            <a:gs pos="60000">
              <a:schemeClr val="accent1">
                <a:lumMod val="45000"/>
                <a:lumOff val="55000"/>
              </a:scheme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A9974F7-4209-8353-487F-6AECD1E74B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3292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15B50F-8F78-7E8C-F1D5-F14D4B107B3B}"/>
              </a:ext>
            </a:extLst>
          </p:cNvPr>
          <p:cNvSpPr txBox="1"/>
          <p:nvPr/>
        </p:nvSpPr>
        <p:spPr>
          <a:xfrm>
            <a:off x="32986" y="52885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“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Als Seine Angehörigen davon hörten, machten sie sich auf den Weg,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um Ihn mit Gewalt zurückzuholen; denn sie sagten: ,Er ist von Sinnen.‘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”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00CC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(Markus 3:21)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rgbClr val="0099FF">
                  <a:lumMod val="20000"/>
                  <a:lumOff val="80000"/>
                </a:srgbClr>
              </a:solidFill>
              <a:effectLst>
                <a:glow rad="76200">
                  <a:srgbClr val="00CC00">
                    <a:lumMod val="5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4" name="Imagen 3" descr="Imagen que contiene persona, texto, libro, grupo&#10;&#10;Descripción generada automáticamente">
            <a:extLst>
              <a:ext uri="{FF2B5EF4-FFF2-40B4-BE49-F238E27FC236}">
                <a16:creationId xmlns:a16="http://schemas.microsoft.com/office/drawing/2014/main" id="{2B0B4F27-01EA-C14A-B7EF-690F781D10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9889" y="1399006"/>
            <a:ext cx="6980798" cy="545899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787BD4A-C4C9-7802-C091-940D4DB2C0AE}"/>
              </a:ext>
            </a:extLst>
          </p:cNvPr>
          <p:cNvSpPr txBox="1"/>
          <p:nvPr/>
        </p:nvSpPr>
        <p:spPr>
          <a:xfrm>
            <a:off x="6581775" y="1332928"/>
            <a:ext cx="5554093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Anstatt der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„verwandtschaftlichen Bindungen“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ist für JESUS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geistliche Zugehörigkeit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 wichtigsten: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„Wer den WILLEN GOTTES tut, ist mein Bruder und meine Schwester und meine Mutter.“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(Markus 3,35)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0">
            <a:extLst>
              <a:ext uri="{FF2B5EF4-FFF2-40B4-BE49-F238E27FC236}">
                <a16:creationId xmlns:a16="http://schemas.microsoft.com/office/drawing/2014/main" id="{FA5FF00F-74C8-B041-4A0E-FC7004DDA928}"/>
              </a:ext>
            </a:extLst>
          </p:cNvPr>
          <p:cNvSpPr txBox="1"/>
          <p:nvPr/>
        </p:nvSpPr>
        <p:spPr>
          <a:xfrm>
            <a:off x="6949474" y="3917734"/>
            <a:ext cx="5186393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Den Handlungsverlauf bestimmt </a:t>
            </a:r>
            <a:b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immer noch JESUS, </a:t>
            </a:r>
            <a:b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weil Er der HERR der Situation ist.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 hat sich in allem vorher vom Vater und dem Heiligen Geist führen lassen.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Und Der mich gesandt hat, ist mit Mir.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 lässt mich nicht allein; 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denn Ich tue allezeit, was Ihm gefällt.“ 	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Joh. 8,29)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id="{D38DCD56-3B66-648B-1577-28FB42F23110}"/>
              </a:ext>
            </a:extLst>
          </p:cNvPr>
          <p:cNvSpPr txBox="1"/>
          <p:nvPr/>
        </p:nvSpPr>
        <p:spPr>
          <a:xfrm>
            <a:off x="0" y="-9236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FF505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HAT JESUS DEN VERSTAND VERLOREN?</a:t>
            </a:r>
          </a:p>
        </p:txBody>
      </p:sp>
    </p:spTree>
    <p:extLst>
      <p:ext uri="{BB962C8B-B14F-4D97-AF65-F5344CB8AC3E}">
        <p14:creationId xmlns:p14="http://schemas.microsoft.com/office/powerpoint/2010/main" val="288404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3">
                <a:lumMod val="50000"/>
              </a:schemeClr>
            </a:gs>
            <a:gs pos="60000">
              <a:schemeClr val="accent1">
                <a:lumMod val="50000"/>
              </a:schemeClr>
            </a:gs>
            <a:gs pos="83000">
              <a:schemeClr val="accent5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F7FC01-C731-A7D6-F20B-6DFAA64C8696}"/>
              </a:ext>
            </a:extLst>
          </p:cNvPr>
          <p:cNvSpPr txBox="1"/>
          <p:nvPr/>
        </p:nvSpPr>
        <p:spPr>
          <a:xfrm>
            <a:off x="599441" y="657971"/>
            <a:ext cx="11188700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Der Geist der Verfolgung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wird sich nicht gegen diejenigen richten,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die keine Verbindung zu Gott haben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und daher keine moralische Kraft besitzen.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76200">
                  <a:srgbClr val="6A547B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Er wird sich gegen die Gläubigen erheben,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die keine Zugeständnisse an die Welt machen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und sich nicht von deren Anschauungen,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deren Gunst oder Widerstand erschüttern und umstimmen lassen. …“</a:t>
            </a:r>
          </a:p>
        </p:txBody>
      </p:sp>
    </p:spTree>
    <p:extLst>
      <p:ext uri="{BB962C8B-B14F-4D97-AF65-F5344CB8AC3E}">
        <p14:creationId xmlns:p14="http://schemas.microsoft.com/office/powerpoint/2010/main" val="328321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3">
                <a:lumMod val="50000"/>
              </a:schemeClr>
            </a:gs>
            <a:gs pos="60000">
              <a:schemeClr val="accent1">
                <a:lumMod val="50000"/>
              </a:schemeClr>
            </a:gs>
            <a:gs pos="83000">
              <a:schemeClr val="accent5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F7FC01-C731-A7D6-F20B-6DFAA64C8696}"/>
              </a:ext>
            </a:extLst>
          </p:cNvPr>
          <p:cNvSpPr txBox="1"/>
          <p:nvPr/>
        </p:nvSpPr>
        <p:spPr>
          <a:xfrm>
            <a:off x="631715" y="1077519"/>
            <a:ext cx="111887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„… Eine Religion,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die ein lebendiges Zeugnis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für die Heiligung ablegt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und Stolz, Selbstsucht, Geiz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und Modesünden tadelt,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wird von der Welt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und den oberflächlichen Christen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gehasst werden..</a:t>
            </a: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17146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3">
                <a:lumMod val="50000"/>
              </a:schemeClr>
            </a:gs>
            <a:gs pos="60000">
              <a:schemeClr val="accent1">
                <a:lumMod val="50000"/>
              </a:schemeClr>
            </a:gs>
            <a:gs pos="83000">
              <a:schemeClr val="accent5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F7FC01-C731-A7D6-F20B-6DFAA64C8696}"/>
              </a:ext>
            </a:extLst>
          </p:cNvPr>
          <p:cNvSpPr txBox="1"/>
          <p:nvPr/>
        </p:nvSpPr>
        <p:spPr>
          <a:xfrm>
            <a:off x="0" y="292215"/>
            <a:ext cx="12192000" cy="626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„… Wenn ihr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Schmähungen und Verfolgung erleidet,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seid ihr in bester Gesellschaft;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denn JESUS hat all das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und noch viel mehr ertragen.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76200">
                  <a:srgbClr val="6A547B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Wenn ihr treue Wächter für GOTT seid,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sind diese Dinge ein echtes Lob für euch.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Es sind die heldenhaften Seelen,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die treu sind, wenn sie allein stehen,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welche die unvergängliche KRONE gewinnen werden</a:t>
            </a: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."</a:t>
            </a:r>
          </a:p>
        </p:txBody>
      </p:sp>
      <p:sp>
        <p:nvSpPr>
          <p:cNvPr id="2" name="CuadroTexto 3">
            <a:extLst>
              <a:ext uri="{FF2B5EF4-FFF2-40B4-BE49-F238E27FC236}">
                <a16:creationId xmlns:a16="http://schemas.microsoft.com/office/drawing/2014/main" id="{9DE332D1-FC8F-287F-213A-87937E92BCBF}"/>
              </a:ext>
            </a:extLst>
          </p:cNvPr>
          <p:cNvSpPr txBox="1"/>
          <p:nvPr/>
        </p:nvSpPr>
        <p:spPr>
          <a:xfrm>
            <a:off x="6226065" y="6550223"/>
            <a:ext cx="5671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E. G. White, The Medical Ministry (Der ärztliche Dienst), engl. S. 282</a:t>
            </a:r>
          </a:p>
        </p:txBody>
      </p:sp>
    </p:spTree>
    <p:extLst>
      <p:ext uri="{BB962C8B-B14F-4D97-AF65-F5344CB8AC3E}">
        <p14:creationId xmlns:p14="http://schemas.microsoft.com/office/powerpoint/2010/main" val="341504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643962D1-7C33-E6EC-C3F3-7557B65E0D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526" y="59148"/>
            <a:ext cx="4943474" cy="4514643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7" name="Imagen 6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CEA06B0C-0BD5-F1DD-9438-1DBD6F31A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00" y="1986423"/>
            <a:ext cx="7036722" cy="48715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B83F3B5-83B8-CC0F-8CC7-9CEDEE5E27E4}"/>
              </a:ext>
            </a:extLst>
          </p:cNvPr>
          <p:cNvSpPr txBox="1"/>
          <p:nvPr/>
        </p:nvSpPr>
        <p:spPr>
          <a:xfrm>
            <a:off x="7553321" y="5847737"/>
            <a:ext cx="4457703" cy="769441"/>
          </a:xfrm>
          <a:prstGeom prst="rect">
            <a:avLst/>
          </a:prstGeom>
          <a:noFill/>
          <a:effectLst>
            <a:glow rad="660400">
              <a:schemeClr val="bg2">
                <a:lumMod val="5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de-DE" sz="2000" b="1" dirty="0">
                <a:solidFill>
                  <a:srgbClr val="7A1F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</a:t>
            </a:r>
            <a:r>
              <a:rPr lang="de-DE" sz="2400" b="1" dirty="0">
                <a:solidFill>
                  <a:schemeClr val="bg1">
                    <a:alpha val="73000"/>
                  </a:schemeClr>
                </a:solidFill>
                <a:effectLst>
                  <a:glow rad="63500">
                    <a:schemeClr val="bg2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Leben JESU </a:t>
            </a:r>
            <a:r>
              <a:rPr lang="de-DE" sz="2000" b="1" dirty="0">
                <a:solidFill>
                  <a:srgbClr val="7A1F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 zweifellos </a:t>
            </a:r>
            <a:br>
              <a:rPr lang="de-DE" sz="2000" b="1" dirty="0">
                <a:solidFill>
                  <a:srgbClr val="7A1F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rgbClr val="7A1F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</a:t>
            </a:r>
            <a:r>
              <a:rPr lang="de-DE" sz="2000" b="1" u="sng" dirty="0">
                <a:solidFill>
                  <a:srgbClr val="7A1F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konfliktreiches Leben</a:t>
            </a:r>
            <a:r>
              <a:rPr lang="en" sz="2000" b="1" u="sng" dirty="0">
                <a:solidFill>
                  <a:srgbClr val="7A1F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4FEFA30-1120-51E4-0902-5629D813E8E1}"/>
              </a:ext>
            </a:extLst>
          </p:cNvPr>
          <p:cNvSpPr txBox="1"/>
          <p:nvPr/>
        </p:nvSpPr>
        <p:spPr>
          <a:xfrm>
            <a:off x="7553322" y="4459750"/>
            <a:ext cx="44577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de-DE" sz="2000" b="1" dirty="0">
                <a:solidFill>
                  <a:srgbClr val="271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Seine eigenen Verwandten glaubten, dass JESUS </a:t>
            </a:r>
            <a:br>
              <a:rPr lang="de-DE" sz="2000" b="1" dirty="0">
                <a:solidFill>
                  <a:srgbClr val="271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rgbClr val="271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aufgrund von Überarbeitung </a:t>
            </a:r>
            <a:br>
              <a:rPr lang="de-DE" sz="2000" b="1" dirty="0">
                <a:solidFill>
                  <a:srgbClr val="271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rgbClr val="271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Verstand verloren hätte.</a:t>
            </a:r>
            <a:endParaRPr lang="en" sz="2000" b="1" dirty="0">
              <a:solidFill>
                <a:srgbClr val="2712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AF98E39-1211-C641-74D0-B00FB851A55E}"/>
              </a:ext>
            </a:extLst>
          </p:cNvPr>
          <p:cNvSpPr txBox="1"/>
          <p:nvPr/>
        </p:nvSpPr>
        <p:spPr>
          <a:xfrm>
            <a:off x="304800" y="1323574"/>
            <a:ext cx="724852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 hielten Ihn für einen Gotteslästerer, einen Schlemmer und Freund der Sünder, einen Sabbatübertreter... </a:t>
            </a:r>
          </a:p>
          <a:p>
            <a:pPr>
              <a:spcBef>
                <a:spcPts val="1200"/>
              </a:spcBef>
            </a:pPr>
            <a:br>
              <a:rPr lang="de-DE" sz="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 beschuldigten ihn sogar, für den Beelzebub zu arbeiten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A3AE43-CA92-2B6E-0E16-0A1EA72F25FA}"/>
              </a:ext>
            </a:extLst>
          </p:cNvPr>
          <p:cNvSpPr txBox="1"/>
          <p:nvPr/>
        </p:nvSpPr>
        <p:spPr>
          <a:xfrm>
            <a:off x="304799" y="228781"/>
            <a:ext cx="8054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 Verhalten, Seine Art zu predigen und sogar Seine Heilungen gerieten in direkten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Konfikt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mit den Traditionen </a:t>
            </a:r>
            <a:b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religiösen Autoritäten.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845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2BC0848-A7AA-D2EA-749C-8D0D4D500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45" y="0"/>
            <a:ext cx="5346655" cy="32860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DF80E11-1868-A964-F6C8-EEBFDE599918}"/>
              </a:ext>
            </a:extLst>
          </p:cNvPr>
          <p:cNvSpPr txBox="1"/>
          <p:nvPr/>
        </p:nvSpPr>
        <p:spPr>
          <a:xfrm>
            <a:off x="918267" y="989309"/>
            <a:ext cx="1048072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Auseinandersetzung über die </a:t>
            </a:r>
            <a:r>
              <a:rPr lang="en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Vergebung</a:t>
            </a:r>
            <a:r>
              <a:rPr lang="en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- Markus 2:1-12</a:t>
            </a:r>
          </a:p>
          <a:p>
            <a:pPr>
              <a:spcBef>
                <a:spcPts val="1200"/>
              </a:spcBef>
            </a:pPr>
            <a:r>
              <a:rPr lang="en" sz="2800" b="1" dirty="0"/>
              <a:t>	</a:t>
            </a:r>
            <a:r>
              <a:rPr lang="en" sz="20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</a:t>
            </a:r>
            <a:r>
              <a:rPr lang="de-DE" sz="20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So, 14. Juli – </a:t>
            </a:r>
            <a:r>
              <a:rPr lang="en" sz="20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Heilung eines Gelähmten)</a:t>
            </a:r>
          </a:p>
          <a:p>
            <a:pPr>
              <a:spcBef>
                <a:spcPts val="1200"/>
              </a:spcBef>
            </a:pPr>
            <a:r>
              <a:rPr lang="en" sz="2800" b="1" dirty="0">
                <a:solidFill>
                  <a:schemeClr val="accent6"/>
                </a:solidFill>
              </a:rPr>
              <a:t>Auseinandersetzung über Festmahle - Mk 2:13-22</a:t>
            </a:r>
          </a:p>
          <a:p>
            <a:pPr>
              <a:spcBef>
                <a:spcPts val="1200"/>
              </a:spcBef>
            </a:pPr>
            <a:r>
              <a:rPr lang="en" sz="2800" b="1" dirty="0"/>
              <a:t>	</a:t>
            </a:r>
            <a:r>
              <a:rPr lang="de-DE" sz="20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(Mo, 15. Juli – Die Berufung Levis u. die Frage des Fastens)</a:t>
            </a:r>
            <a:endParaRPr lang="en" sz="2000" b="1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Auseinandersetzung über den </a:t>
            </a:r>
            <a:r>
              <a:rPr lang="en" sz="2800" b="1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Sabbat</a:t>
            </a:r>
            <a:r>
              <a:rPr lang="en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- Mk 2:23-3:6</a:t>
            </a:r>
          </a:p>
          <a:p>
            <a:pPr>
              <a:spcBef>
                <a:spcPts val="1200"/>
              </a:spcBef>
            </a:pPr>
            <a:r>
              <a:rPr lang="en" sz="2800" b="1" dirty="0"/>
              <a:t>	</a:t>
            </a:r>
            <a:r>
              <a:rPr lang="en" sz="20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</a:t>
            </a:r>
            <a:r>
              <a:rPr lang="de-DE" sz="20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Di, 16. Juli – </a:t>
            </a:r>
            <a:r>
              <a:rPr lang="en" sz="20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HERR des Sabbats)</a:t>
            </a:r>
          </a:p>
          <a:p>
            <a:pPr>
              <a:spcBef>
                <a:spcPts val="1200"/>
              </a:spcBef>
            </a:pPr>
            <a:r>
              <a:rPr lang="en" sz="2800" b="1" dirty="0">
                <a:solidFill>
                  <a:srgbClr val="7F200D"/>
                </a:solidFill>
              </a:rPr>
              <a:t>Auseinandersetzung über die </a:t>
            </a:r>
            <a:r>
              <a:rPr lang="en" sz="2800" b="1" u="sng" dirty="0">
                <a:solidFill>
                  <a:srgbClr val="7F200D"/>
                </a:solidFill>
                <a:effectLst>
                  <a:glow rad="76200">
                    <a:schemeClr val="bg1"/>
                  </a:glow>
                </a:effectLst>
              </a:rPr>
              <a:t>Person JESU</a:t>
            </a:r>
            <a:endParaRPr lang="en" sz="2800" b="1" u="sng" dirty="0">
              <a:solidFill>
                <a:srgbClr val="7F200D"/>
              </a:solidFill>
            </a:endParaRPr>
          </a:p>
          <a:p>
            <a:pPr lvl="1">
              <a:spcBef>
                <a:spcPts val="600"/>
              </a:spcBef>
            </a:pPr>
            <a:r>
              <a:rPr lang="de-DE" sz="2400" b="1" dirty="0"/>
              <a:t>In wessen Vollmacht vollbringt JESUS Wunder</a:t>
            </a:r>
            <a:r>
              <a:rPr lang="en" sz="2400" b="1" dirty="0"/>
              <a:t>? - Mk 3:22-30</a:t>
            </a:r>
          </a:p>
          <a:p>
            <a:pPr lvl="1">
              <a:spcBef>
                <a:spcPts val="600"/>
              </a:spcBef>
            </a:pPr>
            <a:r>
              <a:rPr lang="en" sz="2400" b="1" dirty="0"/>
              <a:t>	</a:t>
            </a:r>
            <a:r>
              <a:rPr lang="en" sz="2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(M</a:t>
            </a:r>
            <a:r>
              <a:rPr lang="de-DE" sz="2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i, 17. Juli – </a:t>
            </a:r>
            <a:r>
              <a:rPr lang="en" sz="2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Sandwich-Bericht, Teil 1)</a:t>
            </a:r>
          </a:p>
          <a:p>
            <a:pPr lvl="1">
              <a:spcBef>
                <a:spcPts val="600"/>
              </a:spcBef>
            </a:pPr>
            <a:r>
              <a:rPr lang="de-DE" sz="2400" b="1" dirty="0"/>
              <a:t>Hat JESUS den Verstand verloren?</a:t>
            </a:r>
            <a:r>
              <a:rPr lang="en" sz="2400" b="1" dirty="0"/>
              <a:t> - Mark 3:20-21, 31-35</a:t>
            </a:r>
          </a:p>
          <a:p>
            <a:pPr lvl="1">
              <a:spcBef>
                <a:spcPts val="600"/>
              </a:spcBef>
            </a:pPr>
            <a:r>
              <a:rPr lang="en" sz="2400" b="1" dirty="0"/>
              <a:t>	</a:t>
            </a:r>
            <a:r>
              <a:rPr lang="de-DE" sz="2000" b="1" i="1" dirty="0">
                <a:solidFill>
                  <a:schemeClr val="accent4">
                    <a:lumMod val="75000"/>
                  </a:schemeClr>
                </a:solidFill>
              </a:rPr>
              <a:t>(Do, 18. Juli – Sandwich-Bericht, Teil 2)</a:t>
            </a:r>
            <a:endParaRPr lang="de-DE" sz="24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83B9C8B-A48E-D88B-B45F-EF3449EA33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12811">
            <a:off x="316312" y="3425453"/>
            <a:ext cx="435453" cy="5320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36855F-BB3A-4C56-D740-DD037A44BE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12811">
            <a:off x="316312" y="2281382"/>
            <a:ext cx="435453" cy="5320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Forma&#10;&#10;Descripción generada automáticamente">
            <a:extLst>
              <a:ext uri="{FF2B5EF4-FFF2-40B4-BE49-F238E27FC236}">
                <a16:creationId xmlns:a16="http://schemas.microsoft.com/office/drawing/2014/main" id="{252B8FFC-17C4-85B1-E617-80F96B776FC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12811">
            <a:off x="316312" y="4587989"/>
            <a:ext cx="435453" cy="5320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4C53AC1-A889-FD6D-8ED2-DA513D1670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12811">
            <a:off x="316312" y="1128081"/>
            <a:ext cx="435453" cy="5320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texto, dibujo&#10;&#10;Descripción generada automáticamente">
            <a:extLst>
              <a:ext uri="{FF2B5EF4-FFF2-40B4-BE49-F238E27FC236}">
                <a16:creationId xmlns:a16="http://schemas.microsoft.com/office/drawing/2014/main" id="{5EC572BF-23EF-44F0-D697-0BC730780AE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77" y="5061497"/>
            <a:ext cx="524376" cy="2697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texto, dibujo&#10;&#10;Descripción generada automáticamente">
            <a:extLst>
              <a:ext uri="{FF2B5EF4-FFF2-40B4-BE49-F238E27FC236}">
                <a16:creationId xmlns:a16="http://schemas.microsoft.com/office/drawing/2014/main" id="{3AC37FC0-59B9-BD5B-8DC2-3EDD8C4928F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12" y="5924236"/>
            <a:ext cx="524376" cy="2697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94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E0E982-46F7-11B5-9F5D-4F2A1244C560}"/>
              </a:ext>
            </a:extLst>
          </p:cNvPr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200" b="1" dirty="0">
                <a:ln w="13462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AUSEINANDERSETZUNG ÜBER DIE VERGEBUNG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1AA152-44DD-63B4-C198-5E7510CE29CE}"/>
              </a:ext>
            </a:extLst>
          </p:cNvPr>
          <p:cNvSpPr txBox="1"/>
          <p:nvPr/>
        </p:nvSpPr>
        <p:spPr>
          <a:xfrm>
            <a:off x="0" y="603825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 nun Jesus ihren Glauben sah, sprach er zu dem Gelähmten: ,Mein Sohn, deine Sünden sind dir vergeben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.’ ” </a:t>
            </a:r>
            <a:r>
              <a:rPr lang="e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 2:5)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E6EF45-912D-4C7B-AC82-5A12873E7F69}"/>
              </a:ext>
            </a:extLst>
          </p:cNvPr>
          <p:cNvSpPr txBox="1"/>
          <p:nvPr/>
        </p:nvSpPr>
        <p:spPr>
          <a:xfrm>
            <a:off x="812323" y="1297015"/>
            <a:ext cx="460057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/>
              <a:t>Als JESUS </a:t>
            </a:r>
            <a:br>
              <a:rPr lang="de-DE" sz="2800" b="1" dirty="0"/>
            </a:br>
            <a:r>
              <a:rPr lang="de-DE" sz="2800" b="1" dirty="0"/>
              <a:t>in das Haus des Petrus </a:t>
            </a:r>
            <a:br>
              <a:rPr lang="de-DE" sz="2800" b="1" dirty="0"/>
            </a:br>
            <a:r>
              <a:rPr lang="de-DE" sz="2800" b="1" dirty="0"/>
              <a:t>in Kapernaum zurückkehrte, </a:t>
            </a:r>
            <a:br>
              <a:rPr lang="de-DE" sz="2800" b="1" dirty="0"/>
            </a:br>
            <a:r>
              <a:rPr lang="de-DE" sz="2800" b="1" dirty="0"/>
              <a:t>kamen viele Menschen, </a:t>
            </a:r>
            <a:br>
              <a:rPr lang="de-DE" sz="2800" b="1" dirty="0"/>
            </a:br>
            <a:r>
              <a:rPr lang="de-DE" sz="2800" b="1" dirty="0"/>
              <a:t>um Ihm zuzuhören</a:t>
            </a:r>
          </a:p>
          <a:p>
            <a:pPr>
              <a:spcBef>
                <a:spcPts val="600"/>
              </a:spcBef>
            </a:pPr>
            <a:r>
              <a:rPr lang="de-DE" sz="600" b="1" dirty="0"/>
              <a:t> </a:t>
            </a:r>
            <a:br>
              <a:rPr lang="de-DE" sz="2800" b="1" dirty="0"/>
            </a:br>
            <a:r>
              <a:rPr lang="de-DE" sz="2800" b="1" dirty="0"/>
              <a:t>(Markus 2,1-2).</a:t>
            </a:r>
          </a:p>
        </p:txBody>
      </p:sp>
      <p:sp>
        <p:nvSpPr>
          <p:cNvPr id="10" name="CuadroTexto 5">
            <a:extLst>
              <a:ext uri="{FF2B5EF4-FFF2-40B4-BE49-F238E27FC236}">
                <a16:creationId xmlns:a16="http://schemas.microsoft.com/office/drawing/2014/main" id="{44819457-BDC3-FFD6-6974-48267F6C047E}"/>
              </a:ext>
            </a:extLst>
          </p:cNvPr>
          <p:cNvSpPr txBox="1"/>
          <p:nvPr/>
        </p:nvSpPr>
        <p:spPr>
          <a:xfrm>
            <a:off x="4835694" y="4343532"/>
            <a:ext cx="67975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Vier Freunde näherten sich, </a:t>
            </a:r>
            <a:br>
              <a:rPr lang="de-DE" sz="2800" b="1" dirty="0"/>
            </a:br>
            <a:r>
              <a:rPr lang="de-DE" sz="2800" b="1" dirty="0"/>
              <a:t>damit JESUS ihren gelähmten Freund </a:t>
            </a:r>
            <a:br>
              <a:rPr lang="de-DE" sz="2800" b="1" dirty="0"/>
            </a:br>
            <a:r>
              <a:rPr lang="de-DE" sz="2800" b="1" dirty="0"/>
              <a:t>heilen könnte, </a:t>
            </a:r>
            <a:br>
              <a:rPr lang="de-DE" sz="2800" b="1" dirty="0"/>
            </a:br>
            <a:r>
              <a:rPr lang="de-DE" sz="2800" b="1" dirty="0"/>
              <a:t>aber sie konnten nicht </a:t>
            </a:r>
            <a:br>
              <a:rPr lang="de-DE" sz="2800" b="1" dirty="0"/>
            </a:br>
            <a:r>
              <a:rPr lang="de-DE" sz="2800" b="1" dirty="0"/>
              <a:t>zum Heiland vordringen.</a:t>
            </a:r>
          </a:p>
        </p:txBody>
      </p:sp>
      <p:pic>
        <p:nvPicPr>
          <p:cNvPr id="13" name="Imagen 3" descr="Imagen que contiene interior, edificio, tabla, parado&#10;&#10;Descripción generada automáticamente">
            <a:extLst>
              <a:ext uri="{FF2B5EF4-FFF2-40B4-BE49-F238E27FC236}">
                <a16:creationId xmlns:a16="http://schemas.microsoft.com/office/drawing/2014/main" id="{EC6175D8-EFA3-B22F-7D64-62F186A545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314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638" t="12042" r="36096" b="68332"/>
          <a:stretch/>
        </p:blipFill>
        <p:spPr>
          <a:xfrm rot="20462326">
            <a:off x="6040954" y="254804"/>
            <a:ext cx="5082699" cy="471458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7419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D4AEC62-D70B-7612-AE0B-17F99D13B6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47" t="1314" r="3108" b="79255"/>
          <a:stretch/>
        </p:blipFill>
        <p:spPr>
          <a:xfrm>
            <a:off x="3991905" y="891580"/>
            <a:ext cx="8733495" cy="35861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9E0E982-46F7-11B5-9F5D-4F2A1244C560}"/>
              </a:ext>
            </a:extLst>
          </p:cNvPr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200" b="1" dirty="0">
                <a:ln w="13462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AUSEINANDERSETZUNG ÜBER DIE VERGEBUNG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1AA152-44DD-63B4-C198-5E7510CE29CE}"/>
              </a:ext>
            </a:extLst>
          </p:cNvPr>
          <p:cNvSpPr txBox="1"/>
          <p:nvPr/>
        </p:nvSpPr>
        <p:spPr>
          <a:xfrm>
            <a:off x="0" y="603825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 nun Jesus ihren Glauben sah, sprach er zu dem Gelähmten: ,Mein Sohn, deine Sünden sind dir vergeben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.’ ” </a:t>
            </a:r>
            <a:r>
              <a:rPr lang="e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 2:5)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EC59FA1D-A66A-AC66-B0F3-D7E576738559}"/>
              </a:ext>
            </a:extLst>
          </p:cNvPr>
          <p:cNvSpPr txBox="1"/>
          <p:nvPr/>
        </p:nvSpPr>
        <p:spPr>
          <a:xfrm>
            <a:off x="706016" y="3060979"/>
            <a:ext cx="4521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3200" b="1" dirty="0"/>
              <a:t>Entschlossen, </a:t>
            </a:r>
            <a:br>
              <a:rPr lang="de-DE" sz="3200" b="1" dirty="0"/>
            </a:br>
            <a:r>
              <a:rPr lang="de-DE" sz="3200" b="1" dirty="0"/>
              <a:t>ihren Freund </a:t>
            </a:r>
            <a:br>
              <a:rPr lang="de-DE" sz="3200" b="1" dirty="0"/>
            </a:br>
            <a:r>
              <a:rPr lang="de-DE" sz="3200" b="1" dirty="0"/>
              <a:t>zu JESUS zu bringen,…</a:t>
            </a:r>
            <a:endParaRPr lang="en" sz="3200" b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03A80B1-0C5A-8177-47D0-29A23F59FA4E}"/>
              </a:ext>
            </a:extLst>
          </p:cNvPr>
          <p:cNvSpPr txBox="1"/>
          <p:nvPr/>
        </p:nvSpPr>
        <p:spPr>
          <a:xfrm>
            <a:off x="1995952" y="4630639"/>
            <a:ext cx="6362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… stiegen sie auf das Dach </a:t>
            </a:r>
            <a:r>
              <a:rPr lang="de-DE" sz="3200" b="1" dirty="0">
                <a:solidFill>
                  <a:prstClr val="black"/>
                </a:solidFill>
                <a:latin typeface="Aptos" panose="02110004020202020204"/>
              </a:rPr>
              <a:t>…</a:t>
            </a:r>
            <a:endParaRPr kumimoji="0" lang="e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0BB3DD7-3DCB-6DD7-7BC6-04426B9B09FD}"/>
              </a:ext>
            </a:extLst>
          </p:cNvPr>
          <p:cNvSpPr txBox="1"/>
          <p:nvPr/>
        </p:nvSpPr>
        <p:spPr>
          <a:xfrm>
            <a:off x="4293870" y="5215414"/>
            <a:ext cx="6362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… und machten eine Öffnung, … </a:t>
            </a:r>
            <a:endParaRPr kumimoji="0" lang="e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00FBB61-560E-6375-5E54-9417581B3EAC}"/>
              </a:ext>
            </a:extLst>
          </p:cNvPr>
          <p:cNvSpPr txBox="1"/>
          <p:nvPr/>
        </p:nvSpPr>
        <p:spPr>
          <a:xfrm>
            <a:off x="6918960" y="5745916"/>
            <a:ext cx="5318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… um ihn hinunterzulassen. </a:t>
            </a:r>
            <a:endParaRPr kumimoji="0" lang="e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7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E0E982-46F7-11B5-9F5D-4F2A1244C560}"/>
              </a:ext>
            </a:extLst>
          </p:cNvPr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200" b="1" dirty="0">
                <a:ln w="13462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AUSEINANDERSETZUNG ÜBER DIE VERGEBUNG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1AA152-44DD-63B4-C198-5E7510CE29CE}"/>
              </a:ext>
            </a:extLst>
          </p:cNvPr>
          <p:cNvSpPr txBox="1"/>
          <p:nvPr/>
        </p:nvSpPr>
        <p:spPr>
          <a:xfrm>
            <a:off x="0" y="603825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 nun JESUS ihren Glauben sah, sprach Er zu dem Gelähmten: ,Mein Sohn, deine Sünden sind dir vergeben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.’ ” </a:t>
            </a:r>
            <a:r>
              <a:rPr lang="e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 2:5)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9D0D397-B615-1AB4-F739-4274EEE0AF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5" t="20001" r="3482" b="40400"/>
          <a:stretch/>
        </p:blipFill>
        <p:spPr>
          <a:xfrm>
            <a:off x="5143500" y="1198294"/>
            <a:ext cx="6261100" cy="446141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CuadroTexto 5">
            <a:extLst>
              <a:ext uri="{FF2B5EF4-FFF2-40B4-BE49-F238E27FC236}">
                <a16:creationId xmlns:a16="http://schemas.microsoft.com/office/drawing/2014/main" id="{FDCE5AE1-BCA4-8212-7960-838C7E2E1789}"/>
              </a:ext>
            </a:extLst>
          </p:cNvPr>
          <p:cNvSpPr txBox="1"/>
          <p:nvPr/>
        </p:nvSpPr>
        <p:spPr>
          <a:xfrm>
            <a:off x="292100" y="2925384"/>
            <a:ext cx="5105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/>
              <a:t>Die Rede JESU </a:t>
            </a:r>
            <a:br>
              <a:rPr lang="de-DE" sz="2800" b="1" dirty="0"/>
            </a:br>
            <a:r>
              <a:rPr lang="de-DE" sz="2800" b="1" dirty="0"/>
              <a:t>wurde durch den Gelähmten </a:t>
            </a:r>
            <a:br>
              <a:rPr lang="de-DE" sz="2800" b="1" dirty="0"/>
            </a:br>
            <a:r>
              <a:rPr lang="de-DE" sz="2800" b="1" dirty="0"/>
              <a:t>unterbrochen, </a:t>
            </a:r>
            <a:br>
              <a:rPr lang="de-DE" sz="2800" b="1" dirty="0"/>
            </a:br>
            <a:r>
              <a:rPr lang="de-DE" sz="2800" b="1" dirty="0"/>
              <a:t>der von der Decke </a:t>
            </a:r>
            <a:br>
              <a:rPr lang="de-DE" sz="2800" b="1" dirty="0"/>
            </a:br>
            <a:r>
              <a:rPr lang="de-DE" sz="2800" b="1" dirty="0"/>
              <a:t>herabgelassen wurde.</a:t>
            </a:r>
            <a:endParaRPr lang="en" sz="2800" b="1" dirty="0"/>
          </a:p>
        </p:txBody>
      </p:sp>
      <p:sp>
        <p:nvSpPr>
          <p:cNvPr id="10" name="CuadroTexto 5">
            <a:extLst>
              <a:ext uri="{FF2B5EF4-FFF2-40B4-BE49-F238E27FC236}">
                <a16:creationId xmlns:a16="http://schemas.microsoft.com/office/drawing/2014/main" id="{D44DBA90-0CEF-115D-F0D5-D7FD05699FB4}"/>
              </a:ext>
            </a:extLst>
          </p:cNvPr>
          <p:cNvSpPr txBox="1"/>
          <p:nvPr/>
        </p:nvSpPr>
        <p:spPr>
          <a:xfrm>
            <a:off x="3124200" y="5838676"/>
            <a:ext cx="896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Alle schwiegen und warteten darauf, </a:t>
            </a:r>
            <a:br>
              <a:rPr lang="de-DE" sz="2800" b="1" dirty="0"/>
            </a:br>
            <a:r>
              <a:rPr lang="de-DE" sz="2800" b="1" dirty="0"/>
              <a:t>was JESUS tun würde </a:t>
            </a:r>
            <a:r>
              <a:rPr lang="en" sz="2800" b="1" dirty="0"/>
              <a:t>(Mark 2:3-4).</a:t>
            </a:r>
          </a:p>
        </p:txBody>
      </p:sp>
    </p:spTree>
    <p:extLst>
      <p:ext uri="{BB962C8B-B14F-4D97-AF65-F5344CB8AC3E}">
        <p14:creationId xmlns:p14="http://schemas.microsoft.com/office/powerpoint/2010/main" val="30918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E0E982-46F7-11B5-9F5D-4F2A1244C560}"/>
              </a:ext>
            </a:extLst>
          </p:cNvPr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200" b="1" dirty="0">
                <a:ln w="13462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AUSEINANDERSETZUNG ÜBER DIE VERGEBUNG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1AA152-44DD-63B4-C198-5E7510CE29CE}"/>
              </a:ext>
            </a:extLst>
          </p:cNvPr>
          <p:cNvSpPr txBox="1"/>
          <p:nvPr/>
        </p:nvSpPr>
        <p:spPr>
          <a:xfrm>
            <a:off x="0" y="603825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 nun JESUS ihren Glauben sah, sprach Er zu dem Gelähmten: ,Mein Sohn, deine Sünden sind dir vergeben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.’ ” </a:t>
            </a:r>
            <a:r>
              <a:rPr lang="e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 2:5)</a:t>
            </a:r>
          </a:p>
        </p:txBody>
      </p:sp>
      <p:pic>
        <p:nvPicPr>
          <p:cNvPr id="4" name="Imagen 3" descr="Imagen que contiene interior, edificio, tabla, parado&#10;&#10;Descripción generada automáticamente">
            <a:extLst>
              <a:ext uri="{FF2B5EF4-FFF2-40B4-BE49-F238E27FC236}">
                <a16:creationId xmlns:a16="http://schemas.microsoft.com/office/drawing/2014/main" id="{2A5F88A4-0C77-5B64-24F8-4C3B8126BB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481" b="99448" l="0" r="98894">
                        <a14:foregroundMark x1="55608" y1="70608" x2="55608" y2="70608"/>
                        <a14:foregroundMark x1="50711" y1="66740" x2="68720" y2="59337"/>
                        <a14:foregroundMark x1="73618" y1="70055" x2="73618" y2="70055"/>
                        <a14:foregroundMark x1="73618" y1="70055" x2="68246" y2="59779"/>
                        <a14:foregroundMark x1="74092" y1="70276" x2="74092" y2="70276"/>
                        <a14:foregroundMark x1="74092" y1="70276" x2="74092" y2="70276"/>
                        <a14:foregroundMark x1="74092" y1="69945" x2="78831" y2="69724"/>
                        <a14:foregroundMark x1="78831" y1="69724" x2="78357" y2="61215"/>
                        <a14:foregroundMark x1="78357" y1="61105" x2="82464" y2="61215"/>
                        <a14:foregroundMark x1="82464" y1="61215" x2="89573" y2="68398"/>
                        <a14:foregroundMark x1="89573" y1="68398" x2="84676" y2="84309"/>
                        <a14:foregroundMark x1="84676" y1="84530" x2="78831" y2="87293"/>
                        <a14:foregroundMark x1="81359" y1="86077" x2="76935" y2="83315"/>
                        <a14:foregroundMark x1="74092" y1="80663" x2="74092" y2="80663"/>
                        <a14:foregroundMark x1="78199" y1="85746" x2="78199" y2="85746"/>
                        <a14:foregroundMark x1="78199" y1="85746" x2="73618" y2="80994"/>
                        <a14:foregroundMark x1="73618" y1="80994" x2="72354" y2="72818"/>
                        <a14:foregroundMark x1="72354" y1="72818" x2="67773" y2="76022"/>
                        <a14:foregroundMark x1="67773" y1="76022" x2="55292" y2="76906"/>
                        <a14:foregroundMark x1="55292" y1="76906" x2="49289" y2="74475"/>
                        <a14:foregroundMark x1="48815" y1="74475" x2="46288" y2="74144"/>
                        <a14:foregroundMark x1="52607" y1="56133" x2="57030" y2="60221"/>
                        <a14:foregroundMark x1="36177" y1="54144" x2="36177" y2="54144"/>
                        <a14:foregroundMark x1="36177" y1="54144" x2="35387" y2="49503"/>
                        <a14:foregroundMark x1="32701" y1="39890" x2="32701" y2="39890"/>
                        <a14:foregroundMark x1="33017" y1="46188" x2="33017" y2="46188"/>
                        <a14:foregroundMark x1="32543" y1="40663" x2="32543" y2="40663"/>
                        <a14:foregroundMark x1="32543" y1="45967" x2="32543" y2="45967"/>
                        <a14:foregroundMark x1="32543" y1="45967" x2="32543" y2="45967"/>
                        <a14:foregroundMark x1="32543" y1="45967" x2="32227" y2="39558"/>
                        <a14:foregroundMark x1="32701" y1="50055" x2="32701" y2="50055"/>
                        <a14:foregroundMark x1="32701" y1="50055" x2="33017" y2="46519"/>
                        <a14:foregroundMark x1="33017" y1="46519" x2="33017" y2="46519"/>
                        <a14:foregroundMark x1="51501" y1="46851" x2="51501" y2="46851"/>
                        <a14:foregroundMark x1="51501" y1="46851" x2="51501" y2="46851"/>
                        <a14:foregroundMark x1="51501" y1="46851" x2="51501" y2="46851"/>
                        <a14:foregroundMark x1="51501" y1="46851" x2="51659" y2="34033"/>
                        <a14:foregroundMark x1="51659" y1="34033" x2="51659" y2="34033"/>
                        <a14:foregroundMark x1="40284" y1="78122" x2="40284" y2="78122"/>
                        <a14:foregroundMark x1="40284" y1="78122" x2="34913" y2="81989"/>
                        <a14:foregroundMark x1="34913" y1="81989" x2="34913" y2="81989"/>
                        <a14:foregroundMark x1="27804" y1="73702" x2="27804" y2="73702"/>
                        <a14:foregroundMark x1="27804" y1="73702" x2="27804" y2="73702"/>
                        <a14:foregroundMark x1="27804" y1="73702" x2="27804" y2="73702"/>
                        <a14:foregroundMark x1="29384" y1="72265" x2="29384" y2="72265"/>
                        <a14:foregroundMark x1="29384" y1="72265" x2="29384" y2="72265"/>
                        <a14:foregroundMark x1="29384" y1="70608" x2="29384" y2="70608"/>
                        <a14:foregroundMark x1="29384" y1="70608" x2="29384" y2="70608"/>
                        <a14:foregroundMark x1="29068" y1="67182" x2="29068" y2="67182"/>
                        <a14:foregroundMark x1="29068" y1="67182" x2="29068" y2="67182"/>
                        <a14:foregroundMark x1="27646" y1="65635" x2="27646" y2="65635"/>
                        <a14:foregroundMark x1="27646" y1="65635" x2="27646" y2="65635"/>
                        <a14:foregroundMark x1="29542" y1="70276" x2="28752" y2="67735"/>
                        <a14:foregroundMark x1="51501" y1="57901" x2="51501" y2="57901"/>
                        <a14:foregroundMark x1="51185" y1="57901" x2="51185" y2="57901"/>
                        <a14:foregroundMark x1="51185" y1="57901" x2="51185" y2="57901"/>
                        <a14:foregroundMark x1="21959" y1="63646" x2="21959" y2="63646"/>
                        <a14:foregroundMark x1="21959" y1="63646" x2="21959" y2="63646"/>
                        <a14:foregroundMark x1="19589" y1="67845" x2="19589" y2="67845"/>
                        <a14:foregroundMark x1="19589" y1="67845" x2="19589" y2="67845"/>
                        <a14:foregroundMark x1="19431" y1="65856" x2="19431" y2="65856"/>
                        <a14:foregroundMark x1="19431" y1="65856" x2="19431" y2="65856"/>
                        <a14:foregroundMark x1="24171" y1="63315" x2="24171" y2="63315"/>
                        <a14:foregroundMark x1="24171" y1="63315" x2="24171" y2="63315"/>
                        <a14:foregroundMark x1="16430" y1="64641" x2="16430" y2="64641"/>
                        <a14:foregroundMark x1="16430" y1="64641" x2="16430" y2="64641"/>
                        <a14:foregroundMark x1="38547" y1="82873" x2="38547" y2="82873"/>
                        <a14:foregroundMark x1="38547" y1="82873" x2="38547" y2="82873"/>
                        <a14:foregroundMark x1="43602" y1="84641" x2="43602" y2="84641"/>
                        <a14:foregroundMark x1="43602" y1="84641" x2="43602" y2="84641"/>
                        <a14:foregroundMark x1="45814" y1="83536" x2="45814" y2="83536"/>
                        <a14:foregroundMark x1="45814" y1="83536" x2="45814" y2="83536"/>
                        <a14:foregroundMark x1="64297" y1="79448" x2="64297" y2="79448"/>
                        <a14:foregroundMark x1="64297" y1="79448" x2="64297" y2="79448"/>
                        <a14:foregroundMark x1="19431" y1="63094" x2="19431" y2="63094"/>
                        <a14:foregroundMark x1="19431" y1="63094" x2="19431" y2="63094"/>
                        <a14:foregroundMark x1="15008" y1="63646" x2="15008" y2="63646"/>
                        <a14:foregroundMark x1="15008" y1="63425" x2="15008" y2="63425"/>
                        <a14:foregroundMark x1="13270" y1="65856" x2="13270" y2="65856"/>
                        <a14:foregroundMark x1="13270" y1="65856" x2="13270" y2="65856"/>
                        <a14:foregroundMark x1="13270" y1="68066" x2="13270" y2="68066"/>
                        <a14:foregroundMark x1="13270" y1="68066" x2="13270" y2="68066"/>
                        <a14:foregroundMark x1="12796" y1="70939" x2="12796" y2="70939"/>
                        <a14:foregroundMark x1="12796" y1="70939" x2="12796" y2="70939"/>
                        <a14:foregroundMark x1="12006" y1="73812" x2="12006" y2="73812"/>
                        <a14:foregroundMark x1="12006" y1="73812" x2="12006" y2="73812"/>
                        <a14:foregroundMark x1="9637" y1="75359" x2="9637" y2="75359"/>
                        <a14:foregroundMark x1="9637" y1="75359" x2="9637" y2="75359"/>
                        <a14:foregroundMark x1="21327" y1="72928" x2="21327" y2="72928"/>
                        <a14:foregroundMark x1="21327" y1="72928" x2="21327" y2="72928"/>
                        <a14:foregroundMark x1="5687" y1="78232" x2="5687" y2="78232"/>
                        <a14:foregroundMark x1="5687" y1="78232" x2="5687" y2="78232"/>
                        <a14:foregroundMark x1="19115" y1="72486" x2="19115" y2="72486"/>
                        <a14:foregroundMark x1="19115" y1="72486" x2="19115" y2="72486"/>
                        <a14:foregroundMark x1="30016" y1="80994" x2="30016" y2="80994"/>
                        <a14:foregroundMark x1="30016" y1="80994" x2="30016" y2="80994"/>
                        <a14:foregroundMark x1="28278" y1="77348" x2="28278" y2="77348"/>
                        <a14:foregroundMark x1="28278" y1="77348" x2="28278" y2="77348"/>
                        <a14:foregroundMark x1="26382" y1="80442" x2="26382" y2="80442"/>
                        <a14:foregroundMark x1="26224" y1="80442" x2="26224" y2="80442"/>
                        <a14:foregroundMark x1="32701" y1="85414" x2="32701" y2="85414"/>
                        <a14:foregroundMark x1="32701" y1="85414" x2="32701" y2="85414"/>
                        <a14:foregroundMark x1="36651" y1="88398" x2="36651" y2="88398"/>
                        <a14:foregroundMark x1="36651" y1="88398" x2="36651" y2="88398"/>
                        <a14:foregroundMark x1="36651" y1="91271" x2="36651" y2="91271"/>
                        <a14:foregroundMark x1="36651" y1="91271" x2="36651" y2="91271"/>
                        <a14:foregroundMark x1="35861" y1="94365" x2="35861" y2="94365"/>
                        <a14:foregroundMark x1="35861" y1="94365" x2="35861" y2="94365"/>
                        <a14:foregroundMark x1="36651" y1="93149" x2="36651" y2="93149"/>
                        <a14:foregroundMark x1="36651" y1="93149" x2="36651" y2="93149"/>
                        <a14:foregroundMark x1="33175" y1="95028" x2="33175" y2="95028"/>
                        <a14:foregroundMark x1="33175" y1="95028" x2="33175" y2="95028"/>
                        <a14:foregroundMark x1="34439" y1="94917" x2="34439" y2="94917"/>
                        <a14:foregroundMark x1="34439" y1="94917" x2="34439" y2="94917"/>
                        <a14:foregroundMark x1="30806" y1="98453" x2="30806" y2="98453"/>
                        <a14:foregroundMark x1="30806" y1="98453" x2="30806" y2="98453"/>
                        <a14:foregroundMark x1="3791" y1="80331" x2="3791" y2="80331"/>
                        <a14:foregroundMark x1="3791" y1="80331" x2="3791" y2="80331"/>
                        <a14:foregroundMark x1="32227" y1="35470" x2="32227" y2="35470"/>
                        <a14:foregroundMark x1="32543" y1="97790" x2="32543" y2="97790"/>
                        <a14:foregroundMark x1="32543" y1="97790" x2="32543" y2="97790"/>
                        <a14:foregroundMark x1="30016" y1="57127" x2="30016" y2="57127"/>
                        <a14:foregroundMark x1="30016" y1="57127" x2="30016" y2="57127"/>
                        <a14:backgroundMark x1="46761" y1="74696" x2="46761" y2="74696"/>
                        <a14:backgroundMark x1="36809" y1="71934" x2="36809" y2="71934"/>
                        <a14:backgroundMark x1="36809" y1="71934" x2="36809" y2="71934"/>
                        <a14:backgroundMark x1="58294" y1="84309" x2="58294" y2="84309"/>
                        <a14:backgroundMark x1="58294" y1="84309" x2="58294" y2="84309"/>
                        <a14:backgroundMark x1="67930" y1="78453" x2="67930" y2="78453"/>
                        <a14:backgroundMark x1="68246" y1="78453" x2="68246" y2="78453"/>
                        <a14:backgroundMark x1="70616" y1="79448" x2="70616" y2="79448"/>
                        <a14:backgroundMark x1="70616" y1="79448" x2="70616" y2="79448"/>
                        <a14:backgroundMark x1="80885" y1="90276" x2="80885" y2="90276"/>
                        <a14:backgroundMark x1="80885" y1="90276" x2="80885" y2="90276"/>
                        <a14:backgroundMark x1="75987" y1="88950" x2="75987" y2="88950"/>
                        <a14:backgroundMark x1="75671" y1="88950" x2="75671" y2="88950"/>
                        <a14:backgroundMark x1="73776" y1="87624" x2="73776" y2="87624"/>
                        <a14:backgroundMark x1="73776" y1="87624" x2="73776" y2="87624"/>
                        <a14:backgroundMark x1="78199" y1="87624" x2="78199" y2="87624"/>
                        <a14:backgroundMark x1="78199" y1="87624" x2="78199" y2="87624"/>
                        <a14:backgroundMark x1="91311" y1="72597" x2="91311" y2="72597"/>
                        <a14:backgroundMark x1="91311" y1="72597" x2="91311" y2="72597"/>
                        <a14:backgroundMark x1="86414" y1="72818" x2="86414" y2="72818"/>
                        <a14:backgroundMark x1="86414" y1="72818" x2="86414" y2="72818"/>
                        <a14:backgroundMark x1="89889" y1="71602" x2="89889" y2="71602"/>
                        <a14:backgroundMark x1="89889" y1="71602" x2="89889" y2="71602"/>
                        <a14:backgroundMark x1="89100" y1="77680" x2="89100" y2="77680"/>
                        <a14:backgroundMark x1="89100" y1="77680" x2="89100" y2="77680"/>
                        <a14:backgroundMark x1="89100" y1="75028" x2="89100" y2="75028"/>
                        <a14:backgroundMark x1="89100" y1="75028" x2="89100" y2="75028"/>
                        <a14:backgroundMark x1="88310" y1="80110" x2="88310" y2="80110"/>
                        <a14:backgroundMark x1="88310" y1="80110" x2="88310" y2="80110"/>
                        <a14:backgroundMark x1="83254" y1="79779" x2="83254" y2="79779"/>
                        <a14:backgroundMark x1="83096" y1="79779" x2="83096" y2="79779"/>
                        <a14:backgroundMark x1="83570" y1="77017" x2="83570" y2="77017"/>
                        <a14:backgroundMark x1="83570" y1="77017" x2="83570" y2="77017"/>
                        <a14:backgroundMark x1="85466" y1="79116" x2="85466" y2="79116"/>
                        <a14:backgroundMark x1="85466" y1="79116" x2="85466" y2="79116"/>
                        <a14:backgroundMark x1="84992" y1="76022" x2="84992" y2="76022"/>
                        <a14:backgroundMark x1="84992" y1="76022" x2="84992" y2="76022"/>
                        <a14:backgroundMark x1="66667" y1="79779" x2="66667" y2="79779"/>
                        <a14:backgroundMark x1="66667" y1="79779" x2="66667" y2="79779"/>
                        <a14:backgroundMark x1="69352" y1="76685" x2="69352" y2="76685"/>
                        <a14:backgroundMark x1="69352" y1="76685" x2="69352" y2="76685"/>
                        <a14:backgroundMark x1="65719" y1="78232" x2="65719" y2="78232"/>
                        <a14:backgroundMark x1="65719" y1="78232" x2="65719" y2="78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4330"/>
          <a:stretch/>
        </p:blipFill>
        <p:spPr>
          <a:xfrm>
            <a:off x="6870702" y="799742"/>
            <a:ext cx="5226273" cy="490948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7AD276D-189F-59BE-A0F1-B50ADB086B68}"/>
              </a:ext>
            </a:extLst>
          </p:cNvPr>
          <p:cNvSpPr txBox="1"/>
          <p:nvPr/>
        </p:nvSpPr>
        <p:spPr>
          <a:xfrm>
            <a:off x="242882" y="1159729"/>
            <a:ext cx="75168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/>
              <a:t>“</a:t>
            </a:r>
            <a:r>
              <a:rPr lang="de-DE" sz="2800" b="1" dirty="0"/>
              <a:t>Deine Sünden sind dir </a:t>
            </a:r>
            <a:r>
              <a:rPr lang="de-DE" sz="2800" b="1" dirty="0">
                <a:solidFill>
                  <a:schemeClr val="accent4">
                    <a:lumMod val="75000"/>
                  </a:schemeClr>
                </a:solidFill>
              </a:rPr>
              <a:t>VERGEBEN</a:t>
            </a:r>
            <a:r>
              <a:rPr lang="de-DE" sz="2800" b="1" dirty="0"/>
              <a:t>“ </a:t>
            </a:r>
            <a:br>
              <a:rPr lang="de-DE" sz="2800" b="1" dirty="0"/>
            </a:br>
            <a:r>
              <a:rPr lang="de-DE" sz="2800" b="1" dirty="0"/>
              <a:t>(Markus 2,5). </a:t>
            </a:r>
            <a:br>
              <a:rPr lang="de-DE" sz="2800" b="1" dirty="0"/>
            </a:br>
            <a:endParaRPr lang="en" sz="2800" b="1" dirty="0"/>
          </a:p>
        </p:txBody>
      </p:sp>
      <p:sp>
        <p:nvSpPr>
          <p:cNvPr id="8" name="CuadroTexto 10">
            <a:extLst>
              <a:ext uri="{FF2B5EF4-FFF2-40B4-BE49-F238E27FC236}">
                <a16:creationId xmlns:a16="http://schemas.microsoft.com/office/drawing/2014/main" id="{17E75921-AECD-53FA-270D-B4006F1A1FCD}"/>
              </a:ext>
            </a:extLst>
          </p:cNvPr>
          <p:cNvSpPr txBox="1"/>
          <p:nvPr/>
        </p:nvSpPr>
        <p:spPr>
          <a:xfrm>
            <a:off x="394542" y="3965045"/>
            <a:ext cx="66666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/>
              <a:t>JESUS heilte </a:t>
            </a:r>
            <a:br>
              <a:rPr lang="de-DE" sz="2800" b="1" dirty="0"/>
            </a:br>
            <a:r>
              <a:rPr lang="de-DE" sz="2800" b="1" dirty="0"/>
              <a:t>die Ursache seiner Erkrankung. </a:t>
            </a:r>
            <a:endParaRPr lang="en" sz="2800" b="1" dirty="0"/>
          </a:p>
        </p:txBody>
      </p:sp>
      <p:sp>
        <p:nvSpPr>
          <p:cNvPr id="10" name="CuadroTexto 10">
            <a:extLst>
              <a:ext uri="{FF2B5EF4-FFF2-40B4-BE49-F238E27FC236}">
                <a16:creationId xmlns:a16="http://schemas.microsoft.com/office/drawing/2014/main" id="{3DDCF678-1053-6810-8DF9-FBA39A11E67B}"/>
              </a:ext>
            </a:extLst>
          </p:cNvPr>
          <p:cNvSpPr txBox="1"/>
          <p:nvPr/>
        </p:nvSpPr>
        <p:spPr>
          <a:xfrm>
            <a:off x="2616252" y="1832687"/>
            <a:ext cx="5078418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/>
              <a:t>Der Gelähmte </a:t>
            </a:r>
            <a:br>
              <a:rPr lang="de-DE" sz="2800" b="1" dirty="0"/>
            </a:br>
            <a:r>
              <a:rPr lang="de-DE" sz="2800" b="1" dirty="0"/>
              <a:t>hätte sagen können: </a:t>
            </a:r>
            <a:br>
              <a:rPr lang="de-DE" sz="2800" b="1" dirty="0"/>
            </a:br>
            <a:r>
              <a:rPr lang="de-DE" sz="2800" b="1" dirty="0"/>
              <a:t>„Was ich brauche, ist, </a:t>
            </a:r>
            <a:br>
              <a:rPr lang="de-DE" sz="2800" b="1" dirty="0"/>
            </a:br>
            <a:r>
              <a:rPr lang="de-DE" sz="2800" b="1" dirty="0"/>
              <a:t>dass ich </a:t>
            </a:r>
            <a:r>
              <a:rPr lang="de-DE" sz="2800" b="1" dirty="0">
                <a:solidFill>
                  <a:schemeClr val="accent6">
                    <a:lumMod val="75000"/>
                  </a:schemeClr>
                </a:solidFill>
              </a:rPr>
              <a:t>GEHEN</a:t>
            </a:r>
            <a:r>
              <a:rPr lang="de-DE" sz="2800" b="1" dirty="0"/>
              <a:t> kann.“ </a:t>
            </a:r>
          </a:p>
          <a:p>
            <a:pPr>
              <a:spcBef>
                <a:spcPts val="600"/>
              </a:spcBef>
            </a:pPr>
            <a:r>
              <a:rPr lang="de-DE" sz="2800" b="1" dirty="0"/>
              <a:t>Aber er hat es </a:t>
            </a:r>
            <a:r>
              <a:rPr lang="de-DE" sz="2800" b="1" u="sng" dirty="0"/>
              <a:t>nicht getan.</a:t>
            </a:r>
            <a:endParaRPr lang="en" sz="2800" b="1" u="sng" dirty="0"/>
          </a:p>
        </p:txBody>
      </p:sp>
      <p:sp>
        <p:nvSpPr>
          <p:cNvPr id="13" name="CuadroTexto 10">
            <a:extLst>
              <a:ext uri="{FF2B5EF4-FFF2-40B4-BE49-F238E27FC236}">
                <a16:creationId xmlns:a16="http://schemas.microsoft.com/office/drawing/2014/main" id="{9BA8BFA1-7743-B30D-852A-1078B37B2FE2}"/>
              </a:ext>
            </a:extLst>
          </p:cNvPr>
          <p:cNvSpPr txBox="1"/>
          <p:nvPr/>
        </p:nvSpPr>
        <p:spPr>
          <a:xfrm>
            <a:off x="394542" y="5064805"/>
            <a:ext cx="64919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/>
              <a:t>Es ging dem Gelähmten nicht darum, </a:t>
            </a:r>
            <a:br>
              <a:rPr lang="de-DE" sz="2800" b="1" dirty="0"/>
            </a:br>
            <a:r>
              <a:rPr lang="de-DE" sz="2800" b="1" dirty="0"/>
              <a:t>dass er nicht mehr gehen konnte. </a:t>
            </a:r>
          </a:p>
        </p:txBody>
      </p:sp>
      <p:sp>
        <p:nvSpPr>
          <p:cNvPr id="14" name="CuadroTexto 10">
            <a:extLst>
              <a:ext uri="{FF2B5EF4-FFF2-40B4-BE49-F238E27FC236}">
                <a16:creationId xmlns:a16="http://schemas.microsoft.com/office/drawing/2014/main" id="{F44F235E-673E-B56F-1612-8A79E6F87E6D}"/>
              </a:ext>
            </a:extLst>
          </p:cNvPr>
          <p:cNvSpPr txBox="1"/>
          <p:nvPr/>
        </p:nvSpPr>
        <p:spPr>
          <a:xfrm>
            <a:off x="7465277" y="4611231"/>
            <a:ext cx="44023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de-DE" sz="2800" b="1" dirty="0"/>
              <a:t>Er wünschte sich </a:t>
            </a:r>
            <a:br>
              <a:rPr lang="de-DE" sz="2800" b="1" dirty="0"/>
            </a:br>
            <a:r>
              <a:rPr lang="de-DE" sz="2800" b="1" dirty="0"/>
              <a:t>die </a:t>
            </a:r>
            <a:r>
              <a:rPr lang="de-DE" sz="2800" b="1" dirty="0">
                <a:solidFill>
                  <a:srgbClr val="00B050"/>
                </a:solidFill>
              </a:rPr>
              <a:t>VERGEBUNG </a:t>
            </a:r>
            <a:br>
              <a:rPr lang="de-DE" sz="2800" b="1" dirty="0">
                <a:solidFill>
                  <a:srgbClr val="00B050"/>
                </a:solidFill>
              </a:rPr>
            </a:br>
            <a:r>
              <a:rPr lang="de-DE" sz="2800" b="1" dirty="0"/>
              <a:t>seiner Sünden, </a:t>
            </a:r>
            <a:br>
              <a:rPr lang="de-DE" sz="2800" b="1" dirty="0"/>
            </a:br>
            <a:r>
              <a:rPr lang="de-DE" sz="2800" b="1" dirty="0"/>
              <a:t>um seinen </a:t>
            </a:r>
            <a:r>
              <a:rPr lang="de-DE" sz="2800" b="1" dirty="0">
                <a:solidFill>
                  <a:srgbClr val="00B050"/>
                </a:solidFill>
              </a:rPr>
              <a:t>Seelenfrieden</a:t>
            </a:r>
            <a:r>
              <a:rPr lang="de-DE" sz="2800" b="1" dirty="0"/>
              <a:t> wiederzugewinnen .</a:t>
            </a:r>
            <a:endParaRPr lang="en" sz="2800" b="1" dirty="0"/>
          </a:p>
        </p:txBody>
      </p:sp>
    </p:spTree>
    <p:extLst>
      <p:ext uri="{BB962C8B-B14F-4D97-AF65-F5344CB8AC3E}">
        <p14:creationId xmlns:p14="http://schemas.microsoft.com/office/powerpoint/2010/main" val="150253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0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A56735F-5182-95E8-D8E5-58B7C4B6F5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06" t="16328" r="20723" b="62208"/>
          <a:stretch/>
        </p:blipFill>
        <p:spPr>
          <a:xfrm>
            <a:off x="2575561" y="834093"/>
            <a:ext cx="9203378" cy="525653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9E0E982-46F7-11B5-9F5D-4F2A1244C560}"/>
              </a:ext>
            </a:extLst>
          </p:cNvPr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200" b="1" dirty="0">
                <a:ln w="13462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AUSEINANDERSETZUNG ÜBER DIE VERGEBUNG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1AA152-44DD-63B4-C198-5E7510CE29CE}"/>
              </a:ext>
            </a:extLst>
          </p:cNvPr>
          <p:cNvSpPr txBox="1"/>
          <p:nvPr/>
        </p:nvSpPr>
        <p:spPr>
          <a:xfrm>
            <a:off x="0" y="603825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 nun JESUS ihren Glauben sah, sprach Er zu dem Gelähmten: ,Mein Sohn, deine Sünden sind dir vergeben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.’ ” </a:t>
            </a:r>
            <a:r>
              <a:rPr lang="e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 2:5)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60BBA2-22B9-CCA0-22E1-D45983FDAA53}"/>
              </a:ext>
            </a:extLst>
          </p:cNvPr>
          <p:cNvSpPr txBox="1"/>
          <p:nvPr/>
        </p:nvSpPr>
        <p:spPr>
          <a:xfrm>
            <a:off x="0" y="1068586"/>
            <a:ext cx="9815518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3600" b="1" dirty="0"/>
              <a:t>Für die Schrift</a:t>
            </a:r>
            <a:r>
              <a:rPr lang="de-DE" sz="3600" b="1" dirty="0">
                <a:solidFill>
                  <a:srgbClr val="BF7300"/>
                </a:solidFill>
              </a:rPr>
              <a:t>gelehrten</a:t>
            </a:r>
            <a:r>
              <a:rPr lang="de-DE" sz="3600" b="1" dirty="0"/>
              <a:t> </a:t>
            </a:r>
          </a:p>
          <a:p>
            <a:pPr>
              <a:spcBef>
                <a:spcPts val="600"/>
              </a:spcBef>
            </a:pPr>
            <a:r>
              <a:rPr lang="de-DE" sz="3600" b="1" dirty="0">
                <a:solidFill>
                  <a:schemeClr val="accent5">
                    <a:lumMod val="75000"/>
                  </a:schemeClr>
                </a:solidFill>
              </a:rPr>
              <a:t>			war dies </a:t>
            </a:r>
            <a:r>
              <a:rPr lang="de-DE" sz="4000" b="1" dirty="0">
                <a:solidFill>
                  <a:schemeClr val="accent2">
                    <a:lumMod val="75000"/>
                  </a:schemeClr>
                </a:solidFill>
              </a:rPr>
              <a:t>Blasphemie! </a:t>
            </a:r>
            <a:br>
              <a:rPr lang="de-DE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3600" b="1" dirty="0">
                <a:solidFill>
                  <a:schemeClr val="accent2">
                    <a:lumMod val="75000"/>
                  </a:schemeClr>
                </a:solidFill>
              </a:rPr>
              <a:t>						</a:t>
            </a:r>
            <a:r>
              <a:rPr lang="de-DE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(Gotteslästerung)</a:t>
            </a:r>
            <a:endParaRPr lang="en" sz="3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05794F32-CFB7-BD01-4BA4-5CB3392B733B}"/>
              </a:ext>
            </a:extLst>
          </p:cNvPr>
          <p:cNvSpPr txBox="1"/>
          <p:nvPr/>
        </p:nvSpPr>
        <p:spPr>
          <a:xfrm>
            <a:off x="1662742" y="5951559"/>
            <a:ext cx="92033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… (was stimmen würde, </a:t>
            </a:r>
            <a:br>
              <a:rPr lang="de-DE" sz="2800" b="1" dirty="0"/>
            </a:br>
            <a:r>
              <a:rPr lang="de-DE" sz="2800" b="1" dirty="0"/>
              <a:t>sofern JESUS </a:t>
            </a:r>
            <a:r>
              <a:rPr lang="de-DE" sz="2800" b="1" dirty="0">
                <a:solidFill>
                  <a:srgbClr val="C00000"/>
                </a:solidFill>
              </a:rPr>
              <a:t>nicht</a:t>
            </a:r>
            <a:r>
              <a:rPr lang="de-DE" sz="2800" b="1" dirty="0"/>
              <a:t> GOTT wäre). </a:t>
            </a:r>
            <a:endParaRPr lang="en" sz="2800" b="1" dirty="0"/>
          </a:p>
        </p:txBody>
      </p:sp>
    </p:spTree>
    <p:extLst>
      <p:ext uri="{BB962C8B-B14F-4D97-AF65-F5344CB8AC3E}">
        <p14:creationId xmlns:p14="http://schemas.microsoft.com/office/powerpoint/2010/main" val="317820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con band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2569</Words>
  <Application>Microsoft Office PowerPoint</Application>
  <PresentationFormat>Panorámica</PresentationFormat>
  <Paragraphs>162</Paragraphs>
  <Slides>28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7" baseType="lpstr">
      <vt:lpstr>Comic Sans MS</vt:lpstr>
      <vt:lpstr>Constantia</vt:lpstr>
      <vt:lpstr>Aptos Display</vt:lpstr>
      <vt:lpstr>Arial</vt:lpstr>
      <vt:lpstr>Calibri</vt:lpstr>
      <vt:lpstr>Aptos</vt:lpstr>
      <vt:lpstr>Candara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129</cp:revision>
  <dcterms:created xsi:type="dcterms:W3CDTF">2024-06-22T14:42:36Z</dcterms:created>
  <dcterms:modified xsi:type="dcterms:W3CDTF">2024-07-18T16:01:18Z</dcterms:modified>
</cp:coreProperties>
</file>