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sldIdLst>
    <p:sldId id="256" r:id="rId3"/>
    <p:sldId id="304" r:id="rId4"/>
    <p:sldId id="305" r:id="rId5"/>
    <p:sldId id="257" r:id="rId6"/>
    <p:sldId id="258" r:id="rId7"/>
    <p:sldId id="309" r:id="rId8"/>
    <p:sldId id="259" r:id="rId9"/>
    <p:sldId id="260" r:id="rId10"/>
    <p:sldId id="261" r:id="rId11"/>
    <p:sldId id="262" r:id="rId12"/>
    <p:sldId id="263" r:id="rId13"/>
    <p:sldId id="306" r:id="rId14"/>
    <p:sldId id="264" r:id="rId15"/>
    <p:sldId id="308" r:id="rId16"/>
    <p:sldId id="307" r:id="rId17"/>
    <p:sldId id="310" r:id="rId18"/>
    <p:sldId id="303" r:id="rId19"/>
  </p:sldIdLst>
  <p:sldSz cx="12192000" cy="6858000"/>
  <p:notesSz cx="6858000" cy="9144000"/>
  <p:embeddedFontLst>
    <p:embeddedFont>
      <p:font typeface="Candara" panose="020E0502030303020204" pitchFamily="34"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00"/>
    <a:srgbClr val="A9D9FD"/>
    <a:srgbClr val="1A8431"/>
    <a:srgbClr val="AC3900"/>
    <a:srgbClr val="056CB9"/>
    <a:srgbClr val="24E424"/>
    <a:srgbClr val="2E2F64"/>
    <a:srgbClr val="0F0E0C"/>
    <a:srgbClr val="818C99"/>
    <a:srgbClr val="83BC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de-DE" b="1" dirty="0">
              <a:effectLst>
                <a:outerShdw blurRad="38100" dist="38100" dir="2700000" algn="tl">
                  <a:srgbClr val="000000">
                    <a:alpha val="43137"/>
                  </a:srgbClr>
                </a:outerShdw>
              </a:effectLst>
            </a:rPr>
            <a:t>A</a:t>
          </a:r>
          <a:r>
            <a:rPr lang="en" b="1" dirty="0">
              <a:effectLst>
                <a:outerShdw blurRad="38100" dist="38100" dir="2700000" algn="tl">
                  <a:srgbClr val="000000">
                    <a:alpha val="43137"/>
                  </a:srgbClr>
                </a:outerShdw>
              </a:effectLst>
            </a:rPr>
            <a:t>uf dem Weg</a:t>
          </a: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alpha val="90000"/>
          </a:schemeClr>
        </a:solidFill>
      </dgm:spPr>
      <dgm:t>
        <a:bodyPr/>
        <a:lstStyle/>
        <a:p>
          <a:r>
            <a:rPr lang="de-DE" sz="2000" b="1" dirty="0"/>
            <a:t>N</a:t>
          </a:r>
          <a:r>
            <a:rPr lang="en" sz="2000" b="1" dirty="0"/>
            <a:t>ach einigen TAGEN ging die Saat ein</a:t>
          </a:r>
          <a:br>
            <a:rPr lang="es-ES" sz="2000" b="1" dirty="0"/>
          </a:br>
          <a:r>
            <a:rPr lang="en" sz="2000" b="1" dirty="0"/>
            <a:t>(Mark 4:4)</a:t>
          </a:r>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en" b="1" dirty="0">
              <a:effectLst>
                <a:outerShdw blurRad="38100" dist="38100" dir="2700000" algn="tl">
                  <a:srgbClr val="000000">
                    <a:alpha val="43137"/>
                  </a:srgbClr>
                </a:outerShdw>
              </a:effectLst>
            </a:rPr>
            <a:t>zwischen den Steinen</a:t>
          </a: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pPr marL="0" indent="0"/>
          <a:r>
            <a:rPr lang="de-DE" sz="2000" b="1" dirty="0"/>
            <a:t>N</a:t>
          </a:r>
          <a:r>
            <a:rPr lang="en" sz="2000" b="1" dirty="0"/>
            <a:t>ach einigen WOCHEN </a:t>
          </a:r>
          <a:br>
            <a:rPr lang="en" sz="2000" b="1" dirty="0"/>
          </a:br>
          <a:r>
            <a:rPr lang="en" sz="2000" b="1" dirty="0"/>
            <a:t>ging die Saat ein</a:t>
          </a:r>
          <a:br>
            <a:rPr lang="en-US" sz="2000" b="1" dirty="0"/>
          </a:br>
          <a:r>
            <a:rPr lang="en" sz="2000" b="1" dirty="0"/>
            <a:t>(Mark 4:5-6)</a:t>
          </a:r>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de-DE" b="1" dirty="0">
              <a:effectLst>
                <a:outerShdw blurRad="38100" dist="38100" dir="2700000" algn="tl">
                  <a:srgbClr val="000000">
                    <a:alpha val="43137"/>
                  </a:srgbClr>
                </a:outerShdw>
              </a:effectLst>
            </a:rPr>
            <a:t>u</a:t>
          </a:r>
          <a:r>
            <a:rPr lang="en" b="1" dirty="0">
              <a:effectLst>
                <a:outerShdw blurRad="38100" dist="38100" dir="2700000" algn="tl">
                  <a:srgbClr val="000000">
                    <a:alpha val="43137"/>
                  </a:srgbClr>
                </a:outerShdw>
              </a:effectLst>
            </a:rPr>
            <a:t>nter den Dornen</a:t>
          </a: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solidFill>
      </dgm:spPr>
      <dgm:t>
        <a:bodyPr tIns="0" bIns="0" anchor="t" anchorCtr="0"/>
        <a:lstStyle/>
        <a:p>
          <a:r>
            <a:rPr lang="de-DE" sz="2000" b="1" dirty="0"/>
            <a:t>N</a:t>
          </a:r>
          <a:r>
            <a:rPr lang="en" sz="2000" b="1" dirty="0"/>
            <a:t>ach einigen MONATEN ging die Saat ein</a:t>
          </a:r>
          <a:br>
            <a:rPr lang="es-ES" sz="2000" b="1" dirty="0"/>
          </a:br>
          <a:r>
            <a:rPr lang="en" sz="2000" b="1" dirty="0"/>
            <a:t>(Mark 4:7)</a:t>
          </a:r>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de-DE" b="1" dirty="0">
              <a:effectLst>
                <a:outerShdw blurRad="38100" dist="38100" dir="2700000" algn="tl">
                  <a:srgbClr val="000000">
                    <a:alpha val="43137"/>
                  </a:srgbClr>
                </a:outerShdw>
              </a:effectLst>
            </a:rPr>
            <a:t>a</a:t>
          </a:r>
          <a:r>
            <a:rPr lang="en" b="1" dirty="0">
              <a:effectLst>
                <a:outerShdw blurRad="38100" dist="38100" dir="2700000" algn="tl">
                  <a:srgbClr val="000000">
                    <a:alpha val="43137"/>
                  </a:srgbClr>
                </a:outerShdw>
              </a:effectLst>
            </a:rPr>
            <a:t>uf gutes Land</a:t>
          </a: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nchor="ctr"/>
        <a:lstStyle/>
        <a:p>
          <a:pPr defTabSz="896938"/>
          <a:r>
            <a:rPr lang="de-DE" sz="2000" b="1" u="none" dirty="0"/>
            <a:t>Am ENDE der </a:t>
          </a:r>
          <a:r>
            <a:rPr lang="de-DE" sz="1900" b="1" u="none" dirty="0"/>
            <a:t>WACHSTUMSPERIODE</a:t>
          </a:r>
          <a:r>
            <a:rPr lang="de-DE" sz="2000" b="1" u="none" dirty="0"/>
            <a:t> trägt das Saatgut FRÜCHTE </a:t>
          </a:r>
          <a:r>
            <a:rPr lang="en" sz="2000" b="1" u="none" dirty="0"/>
            <a:t>(Mark 4:8)</a:t>
          </a:r>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187275"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97704" custScaleY="68992" custLinFactNeighborX="35162" custLinFactNeighborY="-16896"/>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206575" custScaleY="81924" custLinFactNeighborX="34650" custLinFactNeighborY="11165"/>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93758" custLinFactNeighborX="-31982" custLinFactNeighborY="8460"/>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de-DE" b="1" dirty="0">
              <a:effectLst>
                <a:outerShdw blurRad="38100" dist="38100" dir="2700000" algn="tl">
                  <a:srgbClr val="000000">
                    <a:alpha val="43137"/>
                  </a:srgbClr>
                </a:outerShdw>
              </a:effectLst>
            </a:rPr>
            <a:t>A</a:t>
          </a:r>
          <a:r>
            <a:rPr lang="en" b="1" dirty="0">
              <a:effectLst>
                <a:outerShdw blurRad="38100" dist="38100" dir="2700000" algn="tl">
                  <a:srgbClr val="000000">
                    <a:alpha val="43137"/>
                  </a:srgbClr>
                </a:outerShdw>
              </a:effectLst>
            </a:rPr>
            <a:t>uf dem Weg</a:t>
          </a: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schemeClr>
        </a:solidFill>
      </dgm:spPr>
      <dgm:t>
        <a:bodyPr/>
        <a:lstStyle/>
        <a:p>
          <a:r>
            <a:rPr lang="de-DE" sz="2000" b="1" dirty="0"/>
            <a:t>Sie haben </a:t>
          </a:r>
          <a:br>
            <a:rPr lang="de-DE" sz="2000" b="1" dirty="0"/>
          </a:br>
          <a:r>
            <a:rPr lang="de-DE" sz="2000" b="1" dirty="0"/>
            <a:t>KEIN INTERESSE u. </a:t>
          </a:r>
          <a:br>
            <a:rPr lang="de-DE" sz="2000" b="1" dirty="0"/>
          </a:br>
          <a:r>
            <a:rPr lang="de-DE" sz="2000" b="1" dirty="0"/>
            <a:t>Satan führt sie </a:t>
          </a:r>
          <a:br>
            <a:rPr lang="de-DE" sz="2000" b="1" dirty="0"/>
          </a:br>
          <a:r>
            <a:rPr lang="de-DE" sz="2000" b="1" dirty="0"/>
            <a:t>in die Irre. </a:t>
          </a:r>
          <a:r>
            <a:rPr lang="en" sz="2000" b="1" dirty="0"/>
            <a:t>(Mark 4:15)</a:t>
          </a:r>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en" b="1" dirty="0">
              <a:effectLst>
                <a:outerShdw blurRad="38100" dist="38100" dir="2700000" algn="tl">
                  <a:srgbClr val="000000">
                    <a:alpha val="43137"/>
                  </a:srgbClr>
                </a:outerShdw>
              </a:effectLst>
            </a:rPr>
            <a:t>zwischen den Steinen</a:t>
          </a: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r>
            <a:rPr lang="de-DE" sz="2000" b="1" dirty="0"/>
            <a:t>Sie nehmen das Wort auf, bestehen aber die PRÜFUNGEN NICHT </a:t>
          </a:r>
          <a:r>
            <a:rPr lang="en" sz="2000" b="1" dirty="0"/>
            <a:t>(Mark 4:16-17)</a:t>
          </a:r>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de-DE" b="1" dirty="0">
              <a:effectLst>
                <a:outerShdw blurRad="38100" dist="38100" dir="2700000" algn="tl">
                  <a:srgbClr val="000000">
                    <a:alpha val="43137"/>
                  </a:srgbClr>
                </a:outerShdw>
              </a:effectLst>
            </a:rPr>
            <a:t>u</a:t>
          </a:r>
          <a:r>
            <a:rPr lang="en" b="1" dirty="0">
              <a:effectLst>
                <a:outerShdw blurRad="38100" dist="38100" dir="2700000" algn="tl">
                  <a:srgbClr val="000000">
                    <a:alpha val="43137"/>
                  </a:srgbClr>
                </a:outerShdw>
              </a:effectLst>
            </a:rPr>
            <a:t>nter den Dornen</a:t>
          </a: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alpha val="90000"/>
          </a:srgbClr>
        </a:solidFill>
      </dgm:spPr>
      <dgm:t>
        <a:bodyPr tIns="0" bIns="0" anchor="t" anchorCtr="0"/>
        <a:lstStyle/>
        <a:p>
          <a:r>
            <a:rPr lang="de-DE" sz="2000" b="1" dirty="0"/>
            <a:t>Sie nehmen das Wort auf, aber sie werden BEQUEM </a:t>
          </a:r>
          <a:r>
            <a:rPr lang="en" sz="2000" b="1" dirty="0"/>
            <a:t>(Mark 4:18-19)</a:t>
          </a:r>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de-DE" b="1" dirty="0">
              <a:effectLst>
                <a:outerShdw blurRad="38100" dist="38100" dir="2700000" algn="tl">
                  <a:srgbClr val="000000">
                    <a:alpha val="43137"/>
                  </a:srgbClr>
                </a:outerShdw>
              </a:effectLst>
            </a:rPr>
            <a:t>a</a:t>
          </a:r>
          <a:r>
            <a:rPr lang="en" b="1" dirty="0">
              <a:effectLst>
                <a:outerShdw blurRad="38100" dist="38100" dir="2700000" algn="tl">
                  <a:srgbClr val="000000">
                    <a:alpha val="43137"/>
                  </a:srgbClr>
                </a:outerShdw>
              </a:effectLst>
            </a:rPr>
            <a:t>uf gutes Land</a:t>
          </a: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pPr defTabSz="982663"/>
          <a:r>
            <a:rPr lang="de-DE" sz="2000" b="1" dirty="0"/>
            <a:t>Bestehen Prüfungen, werden nicht sesshaft - tragen Früchte. </a:t>
          </a:r>
          <a:r>
            <a:rPr lang="en" sz="1400" b="1" dirty="0"/>
            <a:t>(Mk </a:t>
          </a:r>
          <a:r>
            <a:rPr lang="en" sz="1500" b="1" dirty="0"/>
            <a:t>4:20</a:t>
          </a:r>
          <a:r>
            <a:rPr lang="en" sz="1400" b="1" dirty="0"/>
            <a:t>)</a:t>
          </a:r>
          <a:endParaRPr lang="en" sz="2000" b="1" dirty="0"/>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203136" custScaleY="85630"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98190" custScaleY="85630" custLinFactNeighborX="22748" custLinFactNeighborY="-5174"/>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219636" custScaleY="81924" custLinFactY="97548" custLinFactNeighborX="27948" custLinFactNeighborY="100000"/>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81924" custLinFactNeighborX="-25021" custLinFactNeighborY="7648"/>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8A674-1DE5-4323-B32D-53EED5A6712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804B93FA-FC50-44D0-9416-F9721707436A}">
      <dgm:prSet custT="1"/>
      <dgm:spPr>
        <a:gradFill rotWithShape="0">
          <a:gsLst>
            <a:gs pos="0">
              <a:schemeClr val="tx1">
                <a:lumMod val="95000"/>
                <a:lumOff val="5000"/>
              </a:schemeClr>
            </a:gs>
            <a:gs pos="94495">
              <a:schemeClr val="accent2">
                <a:lumMod val="75000"/>
              </a:schemeClr>
            </a:gs>
            <a:gs pos="42000">
              <a:schemeClr val="accent2">
                <a:hueOff val="0"/>
                <a:satOff val="0"/>
                <a:lumOff val="0"/>
                <a:alphaOff val="0"/>
                <a:shade val="94000"/>
                <a:satMod val="135000"/>
              </a:schemeClr>
            </a:gs>
          </a:gsLst>
        </a:gradFill>
      </dgm:spPr>
      <dgm:t>
        <a:bodyPr/>
        <a:lstStyle/>
        <a:p>
          <a:r>
            <a:rPr lang="en" sz="2800" b="1" dirty="0">
              <a:effectLst>
                <a:outerShdw blurRad="38100" dist="38100" dir="2700000" algn="tl">
                  <a:srgbClr val="000000">
                    <a:alpha val="43137"/>
                  </a:srgbClr>
                </a:outerShdw>
              </a:effectLst>
            </a:rPr>
            <a:t>HALM</a:t>
          </a:r>
          <a:endParaRPr lang="es-ES" sz="2800" dirty="0">
            <a:effectLst>
              <a:outerShdw blurRad="38100" dist="38100" dir="2700000" algn="tl">
                <a:srgbClr val="000000">
                  <a:alpha val="43137"/>
                </a:srgbClr>
              </a:outerShdw>
            </a:effectLst>
          </a:endParaRPr>
        </a:p>
      </dgm:t>
    </dgm:pt>
    <dgm:pt modelId="{50E909B0-25B4-47A4-905B-8173D66A3E59}" type="par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CE87CF13-5EC2-475E-81C9-61F1723A5C9B}" type="sib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5825EADE-16B2-4123-B2A6-E9A2CDA3F6E6}">
      <dgm:prSet custT="1"/>
      <dgm:spPr>
        <a:gradFill rotWithShape="0">
          <a:gsLst>
            <a:gs pos="20000">
              <a:schemeClr val="accent2">
                <a:lumMod val="75000"/>
              </a:schemeClr>
            </a:gs>
            <a:gs pos="95413">
              <a:schemeClr val="accent2">
                <a:lumMod val="40000"/>
                <a:lumOff val="60000"/>
              </a:schemeClr>
            </a:gs>
            <a:gs pos="42000">
              <a:schemeClr val="accent2"/>
            </a:gs>
          </a:gsLst>
        </a:gradFill>
      </dgm:spPr>
      <dgm:t>
        <a:bodyPr/>
        <a:lstStyle/>
        <a:p>
          <a:r>
            <a:rPr lang="en" sz="2800" b="1" dirty="0">
              <a:effectLst>
                <a:outerShdw blurRad="38100" dist="38100" dir="2700000" algn="tl">
                  <a:srgbClr val="000000">
                    <a:alpha val="43137"/>
                  </a:srgbClr>
                </a:outerShdw>
              </a:effectLst>
            </a:rPr>
            <a:t>ÄHRE</a:t>
          </a:r>
          <a:endParaRPr lang="es-ES" sz="2800" dirty="0">
            <a:effectLst>
              <a:outerShdw blurRad="38100" dist="38100" dir="2700000" algn="tl">
                <a:srgbClr val="000000">
                  <a:alpha val="43137"/>
                </a:srgbClr>
              </a:outerShdw>
            </a:effectLst>
          </a:endParaRPr>
        </a:p>
      </dgm:t>
    </dgm:pt>
    <dgm:pt modelId="{CD3E0505-DF9D-420A-8647-4AB2D5890DC2}" type="par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69A4659E-9EF8-4FE9-BE82-8468597C7AC9}" type="sib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C489C699-D891-4663-B36A-CB27D82EAEB4}">
      <dgm:prSet custT="1"/>
      <dgm:spPr>
        <a:gradFill rotWithShape="0">
          <a:gsLst>
            <a:gs pos="50000">
              <a:schemeClr val="bg1"/>
            </a:gs>
            <a:gs pos="96330">
              <a:schemeClr val="accent2">
                <a:lumMod val="60000"/>
                <a:lumOff val="40000"/>
              </a:schemeClr>
            </a:gs>
            <a:gs pos="84000">
              <a:schemeClr val="accent4"/>
            </a:gs>
            <a:gs pos="0">
              <a:schemeClr val="accent2">
                <a:lumMod val="75000"/>
              </a:schemeClr>
            </a:gs>
            <a:gs pos="17000">
              <a:schemeClr val="accent2">
                <a:lumMod val="60000"/>
                <a:lumOff val="40000"/>
              </a:schemeClr>
            </a:gs>
          </a:gsLst>
        </a:gradFill>
      </dgm:spPr>
      <dgm:t>
        <a:bodyPr/>
        <a:lstStyle/>
        <a:p>
          <a:r>
            <a:rPr lang="en" sz="2800" b="1" dirty="0">
              <a:effectLst>
                <a:glow rad="101600">
                  <a:schemeClr val="bg1">
                    <a:lumMod val="50000"/>
                    <a:alpha val="40000"/>
                  </a:schemeClr>
                </a:glow>
                <a:outerShdw blurRad="38100" dist="38100" dir="2700000" algn="tl">
                  <a:srgbClr val="000000">
                    <a:alpha val="43137"/>
                  </a:srgbClr>
                </a:outerShdw>
              </a:effectLst>
            </a:rPr>
            <a:t>KORN</a:t>
          </a:r>
          <a:endParaRPr lang="es-ES" sz="2800" dirty="0">
            <a:effectLst>
              <a:glow rad="101600">
                <a:schemeClr val="bg1">
                  <a:lumMod val="50000"/>
                  <a:alpha val="40000"/>
                </a:schemeClr>
              </a:glow>
              <a:outerShdw blurRad="38100" dist="38100" dir="2700000" algn="tl">
                <a:srgbClr val="000000">
                  <a:alpha val="43137"/>
                </a:srgbClr>
              </a:outerShdw>
            </a:effectLst>
          </a:endParaRPr>
        </a:p>
      </dgm:t>
    </dgm:pt>
    <dgm:pt modelId="{028C4B8A-9EBE-46C8-818A-802A7DADFB7C}" type="par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149112BE-2428-4B7A-A80F-9A79079CB108}" type="sib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8BA70435-5FAD-42E8-9F23-90240F30B4C7}" type="pres">
      <dgm:prSet presAssocID="{1D68A674-1DE5-4323-B32D-53EED5A67125}" presName="linearFlow" presStyleCnt="0">
        <dgm:presLayoutVars>
          <dgm:dir/>
          <dgm:resizeHandles val="exact"/>
        </dgm:presLayoutVars>
      </dgm:prSet>
      <dgm:spPr/>
    </dgm:pt>
    <dgm:pt modelId="{7FAAFE69-1A22-4F50-9954-F168DFBB8BD9}" type="pres">
      <dgm:prSet presAssocID="{804B93FA-FC50-44D0-9416-F9721707436A}" presName="composite" presStyleCnt="0"/>
      <dgm:spPr/>
    </dgm:pt>
    <dgm:pt modelId="{C0B3A958-0776-44B9-B7C7-E8872E090D6B}" type="pres">
      <dgm:prSet presAssocID="{804B93FA-FC50-44D0-9416-F9721707436A}" presName="imgShp" presStyleLbl="fgImgPlace1" presStyleIdx="0" presStyleCnt="3" custLinFactY="100000" custLinFactNeighborX="-21660" custLinFactNeighborY="165190"/>
      <dgm:spPr>
        <a:blipFill>
          <a:blip xmlns:r="http://schemas.openxmlformats.org/officeDocument/2006/relationships" r:embed="rId1"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1"/>
        </a:ext>
      </dgm:extLst>
    </dgm:pt>
    <dgm:pt modelId="{ABA808DD-1189-44FF-B581-DD7BBCE32F8A}" type="pres">
      <dgm:prSet presAssocID="{804B93FA-FC50-44D0-9416-F9721707436A}" presName="txShp" presStyleLbl="node1" presStyleIdx="0" presStyleCnt="3" custScaleX="127894" custLinFactY="100000" custLinFactNeighborX="2582" custLinFactNeighborY="165190">
        <dgm:presLayoutVars>
          <dgm:bulletEnabled val="1"/>
        </dgm:presLayoutVars>
      </dgm:prSet>
      <dgm:spPr/>
    </dgm:pt>
    <dgm:pt modelId="{9DC8D688-8A36-45C4-BF41-B031D213D749}" type="pres">
      <dgm:prSet presAssocID="{CE87CF13-5EC2-475E-81C9-61F1723A5C9B}" presName="spacing" presStyleCnt="0"/>
      <dgm:spPr/>
    </dgm:pt>
    <dgm:pt modelId="{683A1D57-D035-4040-8081-45091B2A1D73}" type="pres">
      <dgm:prSet presAssocID="{5825EADE-16B2-4123-B2A6-E9A2CDA3F6E6}" presName="composite" presStyleCnt="0"/>
      <dgm:spPr/>
    </dgm:pt>
    <dgm:pt modelId="{1AC7A243-61B0-4E04-8942-4D8F704535D2}" type="pres">
      <dgm:prSet presAssocID="{5825EADE-16B2-4123-B2A6-E9A2CDA3F6E6}" presName="imgShp" presStyleLbl="fgImgPlace1" presStyleIdx="1" presStyleCnt="3" custLinFactNeighborX="-29368" custLinFactNeighborY="10276"/>
      <dgm:spPr>
        <a:blipFill>
          <a:blip xmlns:r="http://schemas.openxmlformats.org/officeDocument/2006/relationships"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2"/>
        </a:ext>
      </dgm:extLst>
    </dgm:pt>
    <dgm:pt modelId="{9AA26D14-39E6-4E82-9B46-13471A44E430}" type="pres">
      <dgm:prSet presAssocID="{5825EADE-16B2-4123-B2A6-E9A2CDA3F6E6}" presName="txShp" presStyleLbl="node1" presStyleIdx="1" presStyleCnt="3" custScaleX="127894" custLinFactNeighborY="10276">
        <dgm:presLayoutVars>
          <dgm:bulletEnabled val="1"/>
        </dgm:presLayoutVars>
      </dgm:prSet>
      <dgm:spPr/>
    </dgm:pt>
    <dgm:pt modelId="{61FBBEDE-778F-4790-BFD2-0154001AE3CC}" type="pres">
      <dgm:prSet presAssocID="{69A4659E-9EF8-4FE9-BE82-8468597C7AC9}" presName="spacing" presStyleCnt="0"/>
      <dgm:spPr/>
    </dgm:pt>
    <dgm:pt modelId="{64A705E1-D376-4AFA-B88E-133E0119C9A6}" type="pres">
      <dgm:prSet presAssocID="{C489C699-D891-4663-B36A-CB27D82EAEB4}" presName="composite" presStyleCnt="0"/>
      <dgm:spPr/>
    </dgm:pt>
    <dgm:pt modelId="{22BDD43C-4E0C-456C-8FF6-04452655EE07}" type="pres">
      <dgm:prSet presAssocID="{C489C699-D891-4663-B36A-CB27D82EAEB4}" presName="imgShp" presStyleLbl="fgImgPlace1" presStyleIdx="2" presStyleCnt="3" custLinFactY="-100000" custLinFactNeighborX="-29368" custLinFactNeighborY="-159529"/>
      <dgm:spPr>
        <a:blipFill>
          <a:blip xmlns:r="http://schemas.openxmlformats.org/officeDocument/2006/relationships"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3"/>
        </a:ext>
      </dgm:extLst>
    </dgm:pt>
    <dgm:pt modelId="{111DDA5F-B481-4D23-8A95-865B9A8A4D1D}" type="pres">
      <dgm:prSet presAssocID="{C489C699-D891-4663-B36A-CB27D82EAEB4}" presName="txShp" presStyleLbl="node1" presStyleIdx="2" presStyleCnt="3" custScaleX="127894" custLinFactY="-100000" custLinFactNeighborY="-142303">
        <dgm:presLayoutVars>
          <dgm:bulletEnabled val="1"/>
        </dgm:presLayoutVars>
      </dgm:prSet>
      <dgm:spPr/>
    </dgm:pt>
  </dgm:ptLst>
  <dgm:cxnLst>
    <dgm:cxn modelId="{1D50591F-8B32-49C5-86FE-DE090F191C1A}" type="presOf" srcId="{C489C699-D891-4663-B36A-CB27D82EAEB4}" destId="{111DDA5F-B481-4D23-8A95-865B9A8A4D1D}" srcOrd="0" destOrd="0" presId="urn:microsoft.com/office/officeart/2005/8/layout/vList3"/>
    <dgm:cxn modelId="{070FD146-EE3D-4F58-8C2C-90551CC6B923}" type="presOf" srcId="{5825EADE-16B2-4123-B2A6-E9A2CDA3F6E6}" destId="{9AA26D14-39E6-4E82-9B46-13471A44E430}" srcOrd="0" destOrd="0" presId="urn:microsoft.com/office/officeart/2005/8/layout/vList3"/>
    <dgm:cxn modelId="{A046C46C-72B5-4460-B00E-086BBCC164AA}" srcId="{1D68A674-1DE5-4323-B32D-53EED5A67125}" destId="{C489C699-D891-4663-B36A-CB27D82EAEB4}" srcOrd="2" destOrd="0" parTransId="{028C4B8A-9EBE-46C8-818A-802A7DADFB7C}" sibTransId="{149112BE-2428-4B7A-A80F-9A79079CB108}"/>
    <dgm:cxn modelId="{FC0D9555-1C2D-414B-B90D-3581AFC27E6E}" srcId="{1D68A674-1DE5-4323-B32D-53EED5A67125}" destId="{804B93FA-FC50-44D0-9416-F9721707436A}" srcOrd="0" destOrd="0" parTransId="{50E909B0-25B4-47A4-905B-8173D66A3E59}" sibTransId="{CE87CF13-5EC2-475E-81C9-61F1723A5C9B}"/>
    <dgm:cxn modelId="{E2BD8ABB-A19E-4133-BBB7-52DE170BDDE0}" type="presOf" srcId="{804B93FA-FC50-44D0-9416-F9721707436A}" destId="{ABA808DD-1189-44FF-B581-DD7BBCE32F8A}" srcOrd="0" destOrd="0" presId="urn:microsoft.com/office/officeart/2005/8/layout/vList3"/>
    <dgm:cxn modelId="{0AD753D7-2878-4AED-90AD-371B2A785955}" type="presOf" srcId="{1D68A674-1DE5-4323-B32D-53EED5A67125}" destId="{8BA70435-5FAD-42E8-9F23-90240F30B4C7}" srcOrd="0" destOrd="0" presId="urn:microsoft.com/office/officeart/2005/8/layout/vList3"/>
    <dgm:cxn modelId="{06CE58E4-4956-4923-BC92-53936B5BEAD5}" srcId="{1D68A674-1DE5-4323-B32D-53EED5A67125}" destId="{5825EADE-16B2-4123-B2A6-E9A2CDA3F6E6}" srcOrd="1" destOrd="0" parTransId="{CD3E0505-DF9D-420A-8647-4AB2D5890DC2}" sibTransId="{69A4659E-9EF8-4FE9-BE82-8468597C7AC9}"/>
    <dgm:cxn modelId="{74627593-17BD-4299-ADFA-0177717E1693}" type="presParOf" srcId="{8BA70435-5FAD-42E8-9F23-90240F30B4C7}" destId="{7FAAFE69-1A22-4F50-9954-F168DFBB8BD9}" srcOrd="0" destOrd="0" presId="urn:microsoft.com/office/officeart/2005/8/layout/vList3"/>
    <dgm:cxn modelId="{81CB2D54-B393-466B-92A9-E6495341534B}" type="presParOf" srcId="{7FAAFE69-1A22-4F50-9954-F168DFBB8BD9}" destId="{C0B3A958-0776-44B9-B7C7-E8872E090D6B}" srcOrd="0" destOrd="0" presId="urn:microsoft.com/office/officeart/2005/8/layout/vList3"/>
    <dgm:cxn modelId="{85B79684-2890-494A-9CE7-6C5E3018CDC9}" type="presParOf" srcId="{7FAAFE69-1A22-4F50-9954-F168DFBB8BD9}" destId="{ABA808DD-1189-44FF-B581-DD7BBCE32F8A}" srcOrd="1" destOrd="0" presId="urn:microsoft.com/office/officeart/2005/8/layout/vList3"/>
    <dgm:cxn modelId="{DAEA2875-7FE1-407F-ACCE-4506309D0B0C}" type="presParOf" srcId="{8BA70435-5FAD-42E8-9F23-90240F30B4C7}" destId="{9DC8D688-8A36-45C4-BF41-B031D213D749}" srcOrd="1" destOrd="0" presId="urn:microsoft.com/office/officeart/2005/8/layout/vList3"/>
    <dgm:cxn modelId="{03E32E70-6150-4BAA-AE79-72298E2C650E}" type="presParOf" srcId="{8BA70435-5FAD-42E8-9F23-90240F30B4C7}" destId="{683A1D57-D035-4040-8081-45091B2A1D73}" srcOrd="2" destOrd="0" presId="urn:microsoft.com/office/officeart/2005/8/layout/vList3"/>
    <dgm:cxn modelId="{24EE5F70-5B26-46B2-8C08-6BC3BE31671B}" type="presParOf" srcId="{683A1D57-D035-4040-8081-45091B2A1D73}" destId="{1AC7A243-61B0-4E04-8942-4D8F704535D2}" srcOrd="0" destOrd="0" presId="urn:microsoft.com/office/officeart/2005/8/layout/vList3"/>
    <dgm:cxn modelId="{BE6FE939-9A9B-4EF3-A717-3AC1E96C6DB9}" type="presParOf" srcId="{683A1D57-D035-4040-8081-45091B2A1D73}" destId="{9AA26D14-39E6-4E82-9B46-13471A44E430}" srcOrd="1" destOrd="0" presId="urn:microsoft.com/office/officeart/2005/8/layout/vList3"/>
    <dgm:cxn modelId="{E7512C63-2E07-4C76-BC7A-1F61C9D5B8CB}" type="presParOf" srcId="{8BA70435-5FAD-42E8-9F23-90240F30B4C7}" destId="{61FBBEDE-778F-4790-BFD2-0154001AE3CC}" srcOrd="3" destOrd="0" presId="urn:microsoft.com/office/officeart/2005/8/layout/vList3"/>
    <dgm:cxn modelId="{068B26E7-12E6-4007-B228-B13FA564972D}" type="presParOf" srcId="{8BA70435-5FAD-42E8-9F23-90240F30B4C7}" destId="{64A705E1-D376-4AFA-B88E-133E0119C9A6}" srcOrd="4" destOrd="0" presId="urn:microsoft.com/office/officeart/2005/8/layout/vList3"/>
    <dgm:cxn modelId="{3A14FAB2-A712-4808-BD34-DDFDD5377CC8}" type="presParOf" srcId="{64A705E1-D376-4AFA-B88E-133E0119C9A6}" destId="{22BDD43C-4E0C-456C-8FF6-04452655EE07}" srcOrd="0" destOrd="0" presId="urn:microsoft.com/office/officeart/2005/8/layout/vList3"/>
    <dgm:cxn modelId="{20550378-F570-4D42-B58A-48F2122929F7}" type="presParOf" srcId="{64A705E1-D376-4AFA-B88E-133E0119C9A6}" destId="{111DDA5F-B481-4D23-8A95-865B9A8A4D1D}"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5190530" y="3345576"/>
          <a:ext cx="4627129" cy="1188688"/>
        </a:xfrm>
        <a:prstGeom prst="roundRect">
          <a:avLst>
            <a:gd name="adj" fmla="val 10000"/>
          </a:avLst>
        </a:prstGeom>
        <a:solidFill>
          <a:srgbClr val="A9D9FD"/>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de-DE" sz="2000" b="1" kern="1200" dirty="0"/>
            <a:t>N</a:t>
          </a:r>
          <a:r>
            <a:rPr lang="en" sz="2000" b="1" kern="1200" dirty="0"/>
            <a:t>ach einigen MONATEN ging die Saat ein</a:t>
          </a:r>
          <a:br>
            <a:rPr lang="es-ES" sz="2000" b="1" kern="1200" dirty="0"/>
          </a:br>
          <a:r>
            <a:rPr lang="en" sz="2000" b="1" kern="1200" dirty="0"/>
            <a:t>(Mark 4:7)</a:t>
          </a:r>
        </a:p>
      </dsp:txBody>
      <dsp:txXfrm>
        <a:off x="6604781" y="3668860"/>
        <a:ext cx="3186766" cy="839292"/>
      </dsp:txXfrm>
    </dsp:sp>
    <dsp:sp modelId="{3E21B8AA-6BE1-48BB-9AA7-0F2EFA4E13D4}">
      <dsp:nvSpPr>
        <dsp:cNvPr id="0" name=""/>
        <dsp:cNvSpPr/>
      </dsp:nvSpPr>
      <dsp:spPr>
        <a:xfrm>
          <a:off x="259558" y="3173869"/>
          <a:ext cx="4194823" cy="1360395"/>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ctr" anchorCtr="0">
          <a:noAutofit/>
        </a:bodyPr>
        <a:lstStyle/>
        <a:p>
          <a:pPr marL="228600" lvl="1" indent="-228600" algn="l" defTabSz="896938">
            <a:lnSpc>
              <a:spcPct val="90000"/>
            </a:lnSpc>
            <a:spcBef>
              <a:spcPct val="0"/>
            </a:spcBef>
            <a:spcAft>
              <a:spcPct val="15000"/>
            </a:spcAft>
            <a:buChar char="•"/>
          </a:pPr>
          <a:r>
            <a:rPr lang="de-DE" sz="2000" b="1" u="none" kern="1200" dirty="0"/>
            <a:t>Am ENDE der </a:t>
          </a:r>
          <a:r>
            <a:rPr lang="de-DE" sz="1900" b="1" u="none" kern="1200" dirty="0"/>
            <a:t>WACHSTUMSPERIODE</a:t>
          </a:r>
          <a:r>
            <a:rPr lang="de-DE" sz="2000" b="1" u="none" kern="1200" dirty="0"/>
            <a:t> trägt das Saatgut FRÜCHTE </a:t>
          </a:r>
          <a:r>
            <a:rPr lang="en" sz="2000" b="1" u="none" kern="1200" dirty="0"/>
            <a:t>(Mark 4:8)</a:t>
          </a:r>
        </a:p>
      </dsp:txBody>
      <dsp:txXfrm>
        <a:off x="289441" y="3543851"/>
        <a:ext cx="2876610" cy="960530"/>
      </dsp:txXfrm>
    </dsp:sp>
    <dsp:sp modelId="{39112137-0F1D-44D8-945A-5202FCF184D6}">
      <dsp:nvSpPr>
        <dsp:cNvPr id="0" name=""/>
        <dsp:cNvSpPr/>
      </dsp:nvSpPr>
      <dsp:spPr>
        <a:xfrm>
          <a:off x="5301351" y="0"/>
          <a:ext cx="4428425" cy="1001049"/>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1" indent="0" algn="l" defTabSz="889000">
            <a:lnSpc>
              <a:spcPct val="90000"/>
            </a:lnSpc>
            <a:spcBef>
              <a:spcPct val="0"/>
            </a:spcBef>
            <a:spcAft>
              <a:spcPct val="15000"/>
            </a:spcAft>
            <a:buChar char="•"/>
          </a:pPr>
          <a:r>
            <a:rPr lang="de-DE" sz="2000" b="1" kern="1200" dirty="0"/>
            <a:t>N</a:t>
          </a:r>
          <a:r>
            <a:rPr lang="en" sz="2000" b="1" kern="1200" dirty="0"/>
            <a:t>ach einigen WOCHEN </a:t>
          </a:r>
          <a:br>
            <a:rPr lang="en" sz="2000" b="1" kern="1200" dirty="0"/>
          </a:br>
          <a:r>
            <a:rPr lang="en" sz="2000" b="1" kern="1200" dirty="0"/>
            <a:t>ging die Saat ein</a:t>
          </a:r>
          <a:br>
            <a:rPr lang="en-US" sz="2000" b="1" kern="1200" dirty="0"/>
          </a:br>
          <a:r>
            <a:rPr lang="en" sz="2000" b="1" kern="1200" dirty="0"/>
            <a:t>(Mark 4:5-6)</a:t>
          </a:r>
        </a:p>
      </dsp:txBody>
      <dsp:txXfrm>
        <a:off x="6651868" y="21990"/>
        <a:ext cx="3055917" cy="706807"/>
      </dsp:txXfrm>
    </dsp:sp>
    <dsp:sp modelId="{5804DF38-08B4-4912-B8B9-426D8DAFB991}">
      <dsp:nvSpPr>
        <dsp:cNvPr id="0" name=""/>
        <dsp:cNvSpPr/>
      </dsp:nvSpPr>
      <dsp:spPr>
        <a:xfrm>
          <a:off x="349916" y="0"/>
          <a:ext cx="4194823" cy="1001049"/>
        </a:xfrm>
        <a:prstGeom prst="roundRect">
          <a:avLst>
            <a:gd name="adj" fmla="val 10000"/>
          </a:avLst>
        </a:prstGeom>
        <a:solidFill>
          <a:schemeClr val="accent2">
            <a:lumMod val="20000"/>
            <a:lumOff val="80000"/>
            <a:alpha val="9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de-DE" sz="2000" b="1" kern="1200" dirty="0"/>
            <a:t>N</a:t>
          </a:r>
          <a:r>
            <a:rPr lang="en" sz="2000" b="1" kern="1200" dirty="0"/>
            <a:t>ach einigen TAGEN ging die Saat ein</a:t>
          </a:r>
          <a:br>
            <a:rPr lang="es-ES" sz="2000" b="1" kern="1200" dirty="0"/>
          </a:br>
          <a:r>
            <a:rPr lang="en" sz="2000" b="1" kern="1200" dirty="0"/>
            <a:t>(Mark 4:4)</a:t>
          </a:r>
        </a:p>
      </dsp:txBody>
      <dsp:txXfrm>
        <a:off x="371906" y="21990"/>
        <a:ext cx="2892396" cy="706807"/>
      </dsp:txXfrm>
    </dsp:sp>
    <dsp:sp modelId="{E4BC403A-C3ED-4131-9EDB-897F78181761}">
      <dsp:nvSpPr>
        <dsp:cNvPr id="0" name=""/>
        <dsp:cNvSpPr/>
      </dsp:nvSpPr>
      <dsp:spPr>
        <a:xfrm>
          <a:off x="3000049" y="258453"/>
          <a:ext cx="1963336" cy="1963336"/>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A</a:t>
          </a:r>
          <a:r>
            <a:rPr lang="en" sz="2000" b="1" kern="1200" dirty="0">
              <a:effectLst>
                <a:outerShdw blurRad="38100" dist="38100" dir="2700000" algn="tl">
                  <a:srgbClr val="000000">
                    <a:alpha val="43137"/>
                  </a:srgbClr>
                </a:outerShdw>
              </a:effectLst>
            </a:rPr>
            <a:t>uf dem Weg</a:t>
          </a:r>
        </a:p>
      </dsp:txBody>
      <dsp:txXfrm>
        <a:off x="3575097" y="833501"/>
        <a:ext cx="1388288" cy="1388288"/>
      </dsp:txXfrm>
    </dsp:sp>
    <dsp:sp modelId="{7C2D19D2-3A29-4CC8-812B-7D17A6A5BD12}">
      <dsp:nvSpPr>
        <dsp:cNvPr id="0" name=""/>
        <dsp:cNvSpPr/>
      </dsp:nvSpPr>
      <dsp:spPr>
        <a:xfrm rot="5400000">
          <a:off x="5054071" y="258453"/>
          <a:ext cx="1963336" cy="1963336"/>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zwischen den Steinen</a:t>
          </a:r>
        </a:p>
      </dsp:txBody>
      <dsp:txXfrm rot="-5400000">
        <a:off x="5054071" y="833501"/>
        <a:ext cx="1388288" cy="1388288"/>
      </dsp:txXfrm>
    </dsp:sp>
    <dsp:sp modelId="{A6F7080D-E7C6-4714-88CE-67A29D69A07B}">
      <dsp:nvSpPr>
        <dsp:cNvPr id="0" name=""/>
        <dsp:cNvSpPr/>
      </dsp:nvSpPr>
      <dsp:spPr>
        <a:xfrm rot="10800000">
          <a:off x="5054071" y="2312475"/>
          <a:ext cx="1963336" cy="1963336"/>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u</a:t>
          </a:r>
          <a:r>
            <a:rPr lang="en" sz="2000" b="1" kern="1200" dirty="0">
              <a:effectLst>
                <a:outerShdw blurRad="38100" dist="38100" dir="2700000" algn="tl">
                  <a:srgbClr val="000000">
                    <a:alpha val="43137"/>
                  </a:srgbClr>
                </a:outerShdw>
              </a:effectLst>
            </a:rPr>
            <a:t>nter den Dornen</a:t>
          </a:r>
        </a:p>
      </dsp:txBody>
      <dsp:txXfrm rot="10800000">
        <a:off x="5054071" y="2312475"/>
        <a:ext cx="1388288" cy="1388288"/>
      </dsp:txXfrm>
    </dsp:sp>
    <dsp:sp modelId="{C536AB7B-425C-4E0D-B8D3-38DA9C16A1A0}">
      <dsp:nvSpPr>
        <dsp:cNvPr id="0" name=""/>
        <dsp:cNvSpPr/>
      </dsp:nvSpPr>
      <dsp:spPr>
        <a:xfrm rot="16200000">
          <a:off x="3000049" y="2312475"/>
          <a:ext cx="1963336" cy="1963336"/>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a</a:t>
          </a:r>
          <a:r>
            <a:rPr lang="en" sz="2000" b="1" kern="1200" dirty="0">
              <a:effectLst>
                <a:outerShdw blurRad="38100" dist="38100" dir="2700000" algn="tl">
                  <a:srgbClr val="000000">
                    <a:alpha val="43137"/>
                  </a:srgbClr>
                </a:outerShdw>
              </a:effectLst>
            </a:rPr>
            <a:t>uf gutes Land</a:t>
          </a:r>
        </a:p>
      </dsp:txBody>
      <dsp:txXfrm rot="5400000">
        <a:off x="3575097" y="2312475"/>
        <a:ext cx="1388288" cy="1388288"/>
      </dsp:txXfrm>
    </dsp:sp>
    <dsp:sp modelId="{0DCB8363-C161-499C-AA30-118274397EFE}">
      <dsp:nvSpPr>
        <dsp:cNvPr id="0" name=""/>
        <dsp:cNvSpPr/>
      </dsp:nvSpPr>
      <dsp:spPr>
        <a:xfrm>
          <a:off x="4669792" y="1859048"/>
          <a:ext cx="677872" cy="589454"/>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669792" y="2085761"/>
          <a:ext cx="677872" cy="589454"/>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5426517" y="3410161"/>
          <a:ext cx="5014658" cy="1211635"/>
        </a:xfrm>
        <a:prstGeom prst="roundRect">
          <a:avLst>
            <a:gd name="adj" fmla="val 10000"/>
          </a:avLst>
        </a:prstGeom>
        <a:solidFill>
          <a:srgbClr val="A9D9FD">
            <a:alpha val="90000"/>
          </a:srgbClr>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de-DE" sz="2000" b="1" kern="1200" dirty="0"/>
            <a:t>Sie nehmen das Wort auf, aber sie werden BEQUEM </a:t>
          </a:r>
          <a:r>
            <a:rPr lang="en" sz="2000" b="1" kern="1200" dirty="0"/>
            <a:t>(Mark 4:18-19)</a:t>
          </a:r>
        </a:p>
      </dsp:txBody>
      <dsp:txXfrm>
        <a:off x="6957531" y="3739686"/>
        <a:ext cx="3457028" cy="855494"/>
      </dsp:txXfrm>
    </dsp:sp>
    <dsp:sp modelId="{3E21B8AA-6BE1-48BB-9AA7-0F2EFA4E13D4}">
      <dsp:nvSpPr>
        <dsp:cNvPr id="0" name=""/>
        <dsp:cNvSpPr/>
      </dsp:nvSpPr>
      <dsp:spPr>
        <a:xfrm>
          <a:off x="861406" y="3389603"/>
          <a:ext cx="4275802" cy="1211635"/>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982663">
            <a:lnSpc>
              <a:spcPct val="90000"/>
            </a:lnSpc>
            <a:spcBef>
              <a:spcPct val="0"/>
            </a:spcBef>
            <a:spcAft>
              <a:spcPct val="15000"/>
            </a:spcAft>
            <a:buChar char="•"/>
          </a:pPr>
          <a:r>
            <a:rPr lang="de-DE" sz="2000" b="1" kern="1200" dirty="0"/>
            <a:t>Bestehen Prüfungen, werden nicht sesshaft - tragen Früchte. </a:t>
          </a:r>
          <a:r>
            <a:rPr lang="en" sz="1400" b="1" kern="1200" dirty="0"/>
            <a:t>(Mk </a:t>
          </a:r>
          <a:r>
            <a:rPr lang="en" sz="1500" b="1" kern="1200" dirty="0"/>
            <a:t>4:20</a:t>
          </a:r>
          <a:r>
            <a:rPr lang="en" sz="1400" b="1" kern="1200" dirty="0"/>
            <a:t>)</a:t>
          </a:r>
          <a:endParaRPr lang="en" sz="2000" b="1" kern="1200" dirty="0"/>
        </a:p>
      </dsp:txBody>
      <dsp:txXfrm>
        <a:off x="888022" y="3719128"/>
        <a:ext cx="2939829" cy="855494"/>
      </dsp:txXfrm>
    </dsp:sp>
    <dsp:sp modelId="{39112137-0F1D-44D8-945A-5202FCF184D6}">
      <dsp:nvSpPr>
        <dsp:cNvPr id="0" name=""/>
        <dsp:cNvSpPr/>
      </dsp:nvSpPr>
      <dsp:spPr>
        <a:xfrm>
          <a:off x="5552616" y="29742"/>
          <a:ext cx="4525010" cy="1266446"/>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de-DE" sz="2000" b="1" kern="1200" dirty="0"/>
            <a:t>Sie nehmen das Wort auf, bestehen aber die PRÜFUNGEN NICHT </a:t>
          </a:r>
          <a:r>
            <a:rPr lang="en" sz="2000" b="1" kern="1200" dirty="0"/>
            <a:t>(Mark 4:16-17)</a:t>
          </a:r>
        </a:p>
      </dsp:txBody>
      <dsp:txXfrm>
        <a:off x="6937939" y="57562"/>
        <a:ext cx="3111867" cy="894194"/>
      </dsp:txXfrm>
    </dsp:sp>
    <dsp:sp modelId="{5804DF38-08B4-4912-B8B9-426D8DAFB991}">
      <dsp:nvSpPr>
        <dsp:cNvPr id="0" name=""/>
        <dsp:cNvSpPr/>
      </dsp:nvSpPr>
      <dsp:spPr>
        <a:xfrm>
          <a:off x="613511" y="0"/>
          <a:ext cx="4637935" cy="1266446"/>
        </a:xfrm>
        <a:prstGeom prst="roundRect">
          <a:avLst>
            <a:gd name="adj" fmla="val 10000"/>
          </a:avLst>
        </a:prstGeom>
        <a:solidFill>
          <a:schemeClr val="accent2">
            <a:lumMod val="20000"/>
            <a:lumOff val="8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de-DE" sz="2000" b="1" kern="1200" dirty="0"/>
            <a:t>Sie haben </a:t>
          </a:r>
          <a:br>
            <a:rPr lang="de-DE" sz="2000" b="1" kern="1200" dirty="0"/>
          </a:br>
          <a:r>
            <a:rPr lang="de-DE" sz="2000" b="1" kern="1200" dirty="0"/>
            <a:t>KEIN INTERESSE u. </a:t>
          </a:r>
          <a:br>
            <a:rPr lang="de-DE" sz="2000" b="1" kern="1200" dirty="0"/>
          </a:br>
          <a:r>
            <a:rPr lang="de-DE" sz="2000" b="1" kern="1200" dirty="0"/>
            <a:t>Satan führt sie </a:t>
          </a:r>
          <a:br>
            <a:rPr lang="de-DE" sz="2000" b="1" kern="1200" dirty="0"/>
          </a:br>
          <a:r>
            <a:rPr lang="de-DE" sz="2000" b="1" kern="1200" dirty="0"/>
            <a:t>in die Irre. </a:t>
          </a:r>
          <a:r>
            <a:rPr lang="en" sz="2000" b="1" kern="1200" dirty="0"/>
            <a:t>(Mark 4:15)</a:t>
          </a:r>
        </a:p>
      </dsp:txBody>
      <dsp:txXfrm>
        <a:off x="641331" y="27820"/>
        <a:ext cx="3190914" cy="894194"/>
      </dsp:txXfrm>
    </dsp:sp>
    <dsp:sp modelId="{E4BC403A-C3ED-4131-9EDB-897F78181761}">
      <dsp:nvSpPr>
        <dsp:cNvPr id="0" name=""/>
        <dsp:cNvSpPr/>
      </dsp:nvSpPr>
      <dsp:spPr>
        <a:xfrm>
          <a:off x="3479887" y="263442"/>
          <a:ext cx="2001238" cy="2001238"/>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A</a:t>
          </a:r>
          <a:r>
            <a:rPr lang="en" sz="2000" b="1" kern="1200" dirty="0">
              <a:effectLst>
                <a:outerShdw blurRad="38100" dist="38100" dir="2700000" algn="tl">
                  <a:srgbClr val="000000">
                    <a:alpha val="43137"/>
                  </a:srgbClr>
                </a:outerShdw>
              </a:effectLst>
            </a:rPr>
            <a:t>uf dem Weg</a:t>
          </a:r>
        </a:p>
      </dsp:txBody>
      <dsp:txXfrm>
        <a:off x="4066036" y="849591"/>
        <a:ext cx="1415089" cy="1415089"/>
      </dsp:txXfrm>
    </dsp:sp>
    <dsp:sp modelId="{7C2D19D2-3A29-4CC8-812B-7D17A6A5BD12}">
      <dsp:nvSpPr>
        <dsp:cNvPr id="0" name=""/>
        <dsp:cNvSpPr/>
      </dsp:nvSpPr>
      <dsp:spPr>
        <a:xfrm rot="5400000">
          <a:off x="5573561" y="263442"/>
          <a:ext cx="2001238" cy="2001238"/>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zwischen den Steinen</a:t>
          </a:r>
        </a:p>
      </dsp:txBody>
      <dsp:txXfrm rot="-5400000">
        <a:off x="5573561" y="849591"/>
        <a:ext cx="1415089" cy="1415089"/>
      </dsp:txXfrm>
    </dsp:sp>
    <dsp:sp modelId="{A6F7080D-E7C6-4714-88CE-67A29D69A07B}">
      <dsp:nvSpPr>
        <dsp:cNvPr id="0" name=""/>
        <dsp:cNvSpPr/>
      </dsp:nvSpPr>
      <dsp:spPr>
        <a:xfrm rot="10800000">
          <a:off x="5573561" y="2357116"/>
          <a:ext cx="2001238" cy="2001238"/>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u</a:t>
          </a:r>
          <a:r>
            <a:rPr lang="en" sz="2000" b="1" kern="1200" dirty="0">
              <a:effectLst>
                <a:outerShdw blurRad="38100" dist="38100" dir="2700000" algn="tl">
                  <a:srgbClr val="000000">
                    <a:alpha val="43137"/>
                  </a:srgbClr>
                </a:outerShdw>
              </a:effectLst>
            </a:rPr>
            <a:t>nter den Dornen</a:t>
          </a:r>
        </a:p>
      </dsp:txBody>
      <dsp:txXfrm rot="10800000">
        <a:off x="5573561" y="2357116"/>
        <a:ext cx="1415089" cy="1415089"/>
      </dsp:txXfrm>
    </dsp:sp>
    <dsp:sp modelId="{C536AB7B-425C-4E0D-B8D3-38DA9C16A1A0}">
      <dsp:nvSpPr>
        <dsp:cNvPr id="0" name=""/>
        <dsp:cNvSpPr/>
      </dsp:nvSpPr>
      <dsp:spPr>
        <a:xfrm rot="16200000">
          <a:off x="3479887" y="2357116"/>
          <a:ext cx="2001238" cy="2001238"/>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a</a:t>
          </a:r>
          <a:r>
            <a:rPr lang="en" sz="2000" b="1" kern="1200" dirty="0">
              <a:effectLst>
                <a:outerShdw blurRad="38100" dist="38100" dir="2700000" algn="tl">
                  <a:srgbClr val="000000">
                    <a:alpha val="43137"/>
                  </a:srgbClr>
                </a:outerShdw>
              </a:effectLst>
            </a:rPr>
            <a:t>uf gutes Land</a:t>
          </a:r>
        </a:p>
      </dsp:txBody>
      <dsp:txXfrm rot="5400000">
        <a:off x="4066036" y="2357116"/>
        <a:ext cx="1415089" cy="1415089"/>
      </dsp:txXfrm>
    </dsp:sp>
    <dsp:sp modelId="{0DCB8363-C161-499C-AA30-118274397EFE}">
      <dsp:nvSpPr>
        <dsp:cNvPr id="0" name=""/>
        <dsp:cNvSpPr/>
      </dsp:nvSpPr>
      <dsp:spPr>
        <a:xfrm>
          <a:off x="5181864" y="1894936"/>
          <a:ext cx="690958" cy="600833"/>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5181864" y="2126026"/>
          <a:ext cx="690958" cy="600833"/>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808DD-1189-44FF-B581-DD7BBCE32F8A}">
      <dsp:nvSpPr>
        <dsp:cNvPr id="0" name=""/>
        <dsp:cNvSpPr/>
      </dsp:nvSpPr>
      <dsp:spPr>
        <a:xfrm rot="10800000">
          <a:off x="323461" y="1850896"/>
          <a:ext cx="2717171" cy="711765"/>
        </a:xfrm>
        <a:prstGeom prst="homePlate">
          <a:avLst/>
        </a:prstGeom>
        <a:gradFill rotWithShape="0">
          <a:gsLst>
            <a:gs pos="0">
              <a:schemeClr val="tx1">
                <a:lumMod val="95000"/>
                <a:lumOff val="5000"/>
              </a:schemeClr>
            </a:gs>
            <a:gs pos="94495">
              <a:schemeClr val="accent2">
                <a:lumMod val="75000"/>
              </a:schemeClr>
            </a:gs>
            <a:gs pos="42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3869" tIns="106680" rIns="199136" bIns="106680" numCol="1" spcCol="1270" anchor="ctr" anchorCtr="0">
          <a:noAutofit/>
        </a:bodyPr>
        <a:lstStyle/>
        <a:p>
          <a:pPr marL="0" lvl="0" indent="0" algn="ctr" defTabSz="1244600">
            <a:lnSpc>
              <a:spcPct val="90000"/>
            </a:lnSpc>
            <a:spcBef>
              <a:spcPct val="0"/>
            </a:spcBef>
            <a:spcAft>
              <a:spcPct val="35000"/>
            </a:spcAft>
            <a:buNone/>
          </a:pPr>
          <a:r>
            <a:rPr lang="en" sz="2800" b="1" kern="1200" dirty="0">
              <a:effectLst>
                <a:outerShdw blurRad="38100" dist="38100" dir="2700000" algn="tl">
                  <a:srgbClr val="000000">
                    <a:alpha val="43137"/>
                  </a:srgbClr>
                </a:outerShdw>
              </a:effectLst>
            </a:rPr>
            <a:t>HALM</a:t>
          </a:r>
          <a:endParaRPr lang="es-ES" sz="2800" kern="1200" dirty="0">
            <a:effectLst>
              <a:outerShdw blurRad="38100" dist="38100" dir="2700000" algn="tl">
                <a:srgbClr val="000000">
                  <a:alpha val="43137"/>
                </a:srgbClr>
              </a:outerShdw>
            </a:effectLst>
          </a:endParaRPr>
        </a:p>
      </dsp:txBody>
      <dsp:txXfrm rot="10800000">
        <a:off x="501402" y="1850896"/>
        <a:ext cx="2539230" cy="711765"/>
      </dsp:txXfrm>
    </dsp:sp>
    <dsp:sp modelId="{C0B3A958-0776-44B9-B7C7-E8872E090D6B}">
      <dsp:nvSpPr>
        <dsp:cNvPr id="0" name=""/>
        <dsp:cNvSpPr/>
      </dsp:nvSpPr>
      <dsp:spPr>
        <a:xfrm>
          <a:off x="54865" y="1850896"/>
          <a:ext cx="711765" cy="711765"/>
        </a:xfrm>
        <a:prstGeom prst="ellipse">
          <a:avLst/>
        </a:prstGeom>
        <a:blipFill>
          <a:blip xmlns:r="http://schemas.openxmlformats.org/officeDocument/2006/relationships" r:embed="rId1"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A26D14-39E6-4E82-9B46-13471A44E430}">
      <dsp:nvSpPr>
        <dsp:cNvPr id="0" name=""/>
        <dsp:cNvSpPr/>
      </dsp:nvSpPr>
      <dsp:spPr>
        <a:xfrm rot="10800000">
          <a:off x="268605" y="998589"/>
          <a:ext cx="2717171" cy="711765"/>
        </a:xfrm>
        <a:prstGeom prst="homePlate">
          <a:avLst/>
        </a:prstGeom>
        <a:gradFill rotWithShape="0">
          <a:gsLst>
            <a:gs pos="20000">
              <a:schemeClr val="accent2">
                <a:lumMod val="75000"/>
              </a:schemeClr>
            </a:gs>
            <a:gs pos="95413">
              <a:schemeClr val="accent2">
                <a:lumMod val="40000"/>
                <a:lumOff val="60000"/>
              </a:schemeClr>
            </a:gs>
            <a:gs pos="42000">
              <a:schemeClr val="accent2"/>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3869" tIns="106680" rIns="199136" bIns="106680" numCol="1" spcCol="1270" anchor="ctr" anchorCtr="0">
          <a:noAutofit/>
        </a:bodyPr>
        <a:lstStyle/>
        <a:p>
          <a:pPr marL="0" lvl="0" indent="0" algn="ctr" defTabSz="1244600">
            <a:lnSpc>
              <a:spcPct val="90000"/>
            </a:lnSpc>
            <a:spcBef>
              <a:spcPct val="0"/>
            </a:spcBef>
            <a:spcAft>
              <a:spcPct val="35000"/>
            </a:spcAft>
            <a:buNone/>
          </a:pPr>
          <a:r>
            <a:rPr lang="en" sz="2800" b="1" kern="1200" dirty="0">
              <a:effectLst>
                <a:outerShdw blurRad="38100" dist="38100" dir="2700000" algn="tl">
                  <a:srgbClr val="000000">
                    <a:alpha val="43137"/>
                  </a:srgbClr>
                </a:outerShdw>
              </a:effectLst>
            </a:rPr>
            <a:t>ÄHRE</a:t>
          </a:r>
          <a:endParaRPr lang="es-ES" sz="2800" kern="1200" dirty="0">
            <a:effectLst>
              <a:outerShdw blurRad="38100" dist="38100" dir="2700000" algn="tl">
                <a:srgbClr val="000000">
                  <a:alpha val="43137"/>
                </a:srgbClr>
              </a:outerShdw>
            </a:effectLst>
          </a:endParaRPr>
        </a:p>
      </dsp:txBody>
      <dsp:txXfrm rot="10800000">
        <a:off x="446546" y="998589"/>
        <a:ext cx="2539230" cy="711765"/>
      </dsp:txXfrm>
    </dsp:sp>
    <dsp:sp modelId="{1AC7A243-61B0-4E04-8942-4D8F704535D2}">
      <dsp:nvSpPr>
        <dsp:cNvPr id="0" name=""/>
        <dsp:cNvSpPr/>
      </dsp:nvSpPr>
      <dsp:spPr>
        <a:xfrm>
          <a:off x="2" y="998589"/>
          <a:ext cx="711765" cy="711765"/>
        </a:xfrm>
        <a:prstGeom prst="ellipse">
          <a:avLst/>
        </a:prstGeom>
        <a:blipFill>
          <a:blip xmlns:r="http://schemas.openxmlformats.org/officeDocument/2006/relationships"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11DDA5F-B481-4D23-8A95-865B9A8A4D1D}">
      <dsp:nvSpPr>
        <dsp:cNvPr id="0" name=""/>
        <dsp:cNvSpPr/>
      </dsp:nvSpPr>
      <dsp:spPr>
        <a:xfrm rot="10800000">
          <a:off x="268605" y="125051"/>
          <a:ext cx="2717171" cy="711765"/>
        </a:xfrm>
        <a:prstGeom prst="homePlate">
          <a:avLst/>
        </a:prstGeom>
        <a:gradFill rotWithShape="0">
          <a:gsLst>
            <a:gs pos="50000">
              <a:schemeClr val="bg1"/>
            </a:gs>
            <a:gs pos="96330">
              <a:schemeClr val="accent2">
                <a:lumMod val="60000"/>
                <a:lumOff val="40000"/>
              </a:schemeClr>
            </a:gs>
            <a:gs pos="84000">
              <a:schemeClr val="accent4"/>
            </a:gs>
            <a:gs pos="0">
              <a:schemeClr val="accent2">
                <a:lumMod val="75000"/>
              </a:schemeClr>
            </a:gs>
            <a:gs pos="17000">
              <a:schemeClr val="accent2">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3869" tIns="106680" rIns="199136" bIns="106680" numCol="1" spcCol="1270" anchor="ctr" anchorCtr="0">
          <a:noAutofit/>
        </a:bodyPr>
        <a:lstStyle/>
        <a:p>
          <a:pPr marL="0" lvl="0" indent="0" algn="ctr" defTabSz="1244600">
            <a:lnSpc>
              <a:spcPct val="90000"/>
            </a:lnSpc>
            <a:spcBef>
              <a:spcPct val="0"/>
            </a:spcBef>
            <a:spcAft>
              <a:spcPct val="35000"/>
            </a:spcAft>
            <a:buNone/>
          </a:pPr>
          <a:r>
            <a:rPr lang="en" sz="2800" b="1" kern="1200" dirty="0">
              <a:effectLst>
                <a:glow rad="101600">
                  <a:schemeClr val="bg1">
                    <a:lumMod val="50000"/>
                    <a:alpha val="40000"/>
                  </a:schemeClr>
                </a:glow>
                <a:outerShdw blurRad="38100" dist="38100" dir="2700000" algn="tl">
                  <a:srgbClr val="000000">
                    <a:alpha val="43137"/>
                  </a:srgbClr>
                </a:outerShdw>
              </a:effectLst>
            </a:rPr>
            <a:t>KORN</a:t>
          </a:r>
          <a:endParaRPr lang="es-ES" sz="2800" kern="1200" dirty="0">
            <a:effectLst>
              <a:glow rad="101600">
                <a:schemeClr val="bg1">
                  <a:lumMod val="50000"/>
                  <a:alpha val="40000"/>
                </a:schemeClr>
              </a:glow>
              <a:outerShdw blurRad="38100" dist="38100" dir="2700000" algn="tl">
                <a:srgbClr val="000000">
                  <a:alpha val="43137"/>
                </a:srgbClr>
              </a:outerShdw>
            </a:effectLst>
          </a:endParaRPr>
        </a:p>
      </dsp:txBody>
      <dsp:txXfrm rot="10800000">
        <a:off x="446546" y="125051"/>
        <a:ext cx="2539230" cy="711765"/>
      </dsp:txXfrm>
    </dsp:sp>
    <dsp:sp modelId="{22BDD43C-4E0C-456C-8FF6-04452655EE07}">
      <dsp:nvSpPr>
        <dsp:cNvPr id="0" name=""/>
        <dsp:cNvSpPr/>
      </dsp:nvSpPr>
      <dsp:spPr>
        <a:xfrm>
          <a:off x="2" y="2442"/>
          <a:ext cx="711765" cy="711765"/>
        </a:xfrm>
        <a:prstGeom prst="ellipse">
          <a:avLst/>
        </a:prstGeom>
        <a:blipFill>
          <a:blip xmlns:r="http://schemas.openxmlformats.org/officeDocument/2006/relationships"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BC017-21D1-4603-8DDA-F0CCFD6B99B1}" type="datetimeFigureOut">
              <a:rPr lang="es-ES" smtClean="0"/>
              <a:t>26/07/2024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D2432-C65C-4967-AC8B-A6F7478A5871}" type="slidenum">
              <a:rPr lang="es-ES" smtClean="0"/>
              <a:t>‹Nº›</a:t>
            </a:fld>
            <a:endParaRPr lang="es-ES"/>
          </a:p>
        </p:txBody>
      </p:sp>
    </p:spTree>
    <p:extLst>
      <p:ext uri="{BB962C8B-B14F-4D97-AF65-F5344CB8AC3E}">
        <p14:creationId xmlns:p14="http://schemas.microsoft.com/office/powerpoint/2010/main" val="339374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7D2432-C65C-4967-AC8B-A6F7478A5871}" type="slidenum">
              <a:rPr lang="es-ES" smtClean="0"/>
              <a:t>13</a:t>
            </a:fld>
            <a:endParaRPr lang="es-ES"/>
          </a:p>
        </p:txBody>
      </p:sp>
    </p:spTree>
    <p:extLst>
      <p:ext uri="{BB962C8B-B14F-4D97-AF65-F5344CB8AC3E}">
        <p14:creationId xmlns:p14="http://schemas.microsoft.com/office/powerpoint/2010/main" val="351680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7D2432-C65C-4967-AC8B-A6F7478A5871}" type="slidenum">
              <a:rPr lang="es-ES" smtClean="0"/>
              <a:t>14</a:t>
            </a:fld>
            <a:endParaRPr lang="es-ES"/>
          </a:p>
        </p:txBody>
      </p:sp>
    </p:spTree>
    <p:extLst>
      <p:ext uri="{BB962C8B-B14F-4D97-AF65-F5344CB8AC3E}">
        <p14:creationId xmlns:p14="http://schemas.microsoft.com/office/powerpoint/2010/main" val="2584011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7D2432-C65C-4967-AC8B-A6F7478A5871}" type="slidenum">
              <a:rPr lang="es-ES" smtClean="0"/>
              <a:t>15</a:t>
            </a:fld>
            <a:endParaRPr lang="es-ES"/>
          </a:p>
        </p:txBody>
      </p:sp>
    </p:spTree>
    <p:extLst>
      <p:ext uri="{BB962C8B-B14F-4D97-AF65-F5344CB8AC3E}">
        <p14:creationId xmlns:p14="http://schemas.microsoft.com/office/powerpoint/2010/main" val="4019676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32431B-1EB7-F00B-43A4-82F6C316596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224720-258D-2A71-6F2A-7B023599DE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CBCA337-5DF3-D4C5-41A6-CB4F2A39FD6F}"/>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6E147193-F216-87A4-6CC0-DDF6008FAF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230795-B7A8-7770-97BC-FAD8BA4E506F}"/>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7975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858E0-65D4-40F5-0C5D-DD5966EB6BB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AFBB28C-9EBC-7E54-82F3-18A8C1C6624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51A7F6-7CF9-362E-3553-F9D3231AF5AD}"/>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9C128D42-7CFD-2788-88AD-7E98301289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E1D1AF-501C-883F-CCE5-D55EEB255C8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656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033C02-79F0-34BD-93E0-3ACFE238DE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4F05AD-CCD7-628F-77E0-D54526BD246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655AAE-6062-60EC-8137-9A55ADAE689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13D69D5E-E045-96B4-58AA-0C0E20954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853F5A-51B6-A212-C0A2-1284E5DEFCCD}"/>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76685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1064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1428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4720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357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2723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86826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63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9058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CC953-E709-374B-2365-56FA4D7367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482EDB-4824-AA59-6FF4-D9E74DBE8F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0B9E7E-8C6F-8632-E944-244352F1A573}"/>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4E40406D-BB8E-4A3E-635E-1FDE4B8CAA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5D7D7-37B9-DEDB-47C1-E1513991A97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3875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8477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492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1620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E1854-9053-B88D-77E6-12927D1EE6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5A6D7-E0AD-1E01-3CBA-8F2661C26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AB49CB-F2DE-5045-4B4A-DF767574FE22}"/>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E2E87A74-D691-F45E-AF6E-DF8318B472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D3D429-1056-3233-4091-044CC1F12A34}"/>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9577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DC17DD-B2E9-D96A-763A-542FBE3BFC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535A7C-269E-0AFE-19BE-1ED78E2B9B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86126C8-323A-83D1-3FD0-8B75B1CAE3B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EFADCD1-4E23-058E-7C88-72C7347EA47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F7B63B27-094E-ACFA-FEF4-945566E8F6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01A431-2AED-F499-B830-496863AFF279}"/>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075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3C281-7C09-8869-A6FB-5756AAC8345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84629B-F1CD-21EC-8036-BB9F2B321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0C346B5-FF33-AC5E-9B3F-D5E1D5C78E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915671B-3D11-886F-4EF4-5BA38E82F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925FD56-A2AC-8AA2-C393-C8216D6236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9A3448F-6773-F3A4-8485-6800A771CB3E}"/>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8" name="Marcador de pie de página 7">
            <a:extLst>
              <a:ext uri="{FF2B5EF4-FFF2-40B4-BE49-F238E27FC236}">
                <a16:creationId xmlns:a16="http://schemas.microsoft.com/office/drawing/2014/main" id="{01C63226-2A76-3746-A27A-AB80AAB931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B9363B-F98E-6F6D-43C1-EA257A38A9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7712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278331-7434-F473-3533-B69530ED3FA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46C762-36CD-6820-A2C0-504E0A3044C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4" name="Marcador de pie de página 3">
            <a:extLst>
              <a:ext uri="{FF2B5EF4-FFF2-40B4-BE49-F238E27FC236}">
                <a16:creationId xmlns:a16="http://schemas.microsoft.com/office/drawing/2014/main" id="{C6F36B82-709A-B5D6-129D-DDF91D219FE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EA9A60-62E7-77E0-5260-F5C5FCF34863}"/>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13441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25FCA5-129F-A028-6847-B0614C645522}"/>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3" name="Marcador de pie de página 2">
            <a:extLst>
              <a:ext uri="{FF2B5EF4-FFF2-40B4-BE49-F238E27FC236}">
                <a16:creationId xmlns:a16="http://schemas.microsoft.com/office/drawing/2014/main" id="{37362C6C-FD46-D6B6-656D-99333DC7381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C43A4-4D65-8495-CA42-5483F9B3B6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1299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5BADC-ED79-30A4-3D79-5CF16BBE11B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EA37E7-0BE7-8BF8-67F4-119F86D6A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1054B89-28A2-A125-306B-699048836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AC0811-46D8-DBE8-261C-830F1E93F453}"/>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35C89B8E-8E6E-E31B-C261-2B541B081F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7AB2093-BC89-D65F-24A6-5F68C6B6387A}"/>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705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9CC500-F119-570A-718F-E63118799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C43199-765C-6C6E-072D-07AA15175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2B6C37-9A9D-02E9-F6EB-3294E69E6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0F6D76-F2B7-8799-96DF-C578209A9A87}"/>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8767E960-44EA-2B95-FCA6-575C656BCE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1ADAD6-D353-2E30-898A-32E323A7E1E1}"/>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8396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E9C715-1C13-2014-7369-5DC65227E0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0AC1F11-E218-F4B6-1A6D-C16340255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7D46E0-18A1-834C-C908-7FC3134D21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943AD431-2022-2D6F-250B-AB896A366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9CD201F-7B7A-D8F1-55EF-F52237689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7E46DF-C07B-4FCE-A9C6-46C3A1B6B0D9}" type="slidenum">
              <a:rPr lang="es-ES" smtClean="0"/>
              <a:t>‹Nº›</a:t>
            </a:fld>
            <a:endParaRPr lang="es-ES"/>
          </a:p>
        </p:txBody>
      </p:sp>
    </p:spTree>
    <p:extLst>
      <p:ext uri="{BB962C8B-B14F-4D97-AF65-F5344CB8AC3E}">
        <p14:creationId xmlns:p14="http://schemas.microsoft.com/office/powerpoint/2010/main" val="3429201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745028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7.jpe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3.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7.svg"/><Relationship Id="rId3" Type="http://schemas.openxmlformats.org/officeDocument/2006/relationships/image" Target="../media/image22.jpeg"/><Relationship Id="rId7" Type="http://schemas.openxmlformats.org/officeDocument/2006/relationships/diagramData" Target="../diagrams/data1.xml"/><Relationship Id="rId12" Type="http://schemas.openxmlformats.org/officeDocument/2006/relationships/image" Target="../media/image26.png"/><Relationship Id="rId2" Type="http://schemas.openxmlformats.org/officeDocument/2006/relationships/image" Target="../media/image21.jpe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jpeg"/><Relationship Id="rId11" Type="http://schemas.microsoft.com/office/2007/relationships/diagramDrawing" Target="../diagrams/drawing1.xml"/><Relationship Id="rId5" Type="http://schemas.openxmlformats.org/officeDocument/2006/relationships/image" Target="../media/image24.jpg"/><Relationship Id="rId15" Type="http://schemas.openxmlformats.org/officeDocument/2006/relationships/image" Target="../media/image29.png"/><Relationship Id="rId10" Type="http://schemas.openxmlformats.org/officeDocument/2006/relationships/diagramColors" Target="../diagrams/colors1.xml"/><Relationship Id="rId4" Type="http://schemas.openxmlformats.org/officeDocument/2006/relationships/image" Target="../media/image23.jpeg"/><Relationship Id="rId9" Type="http://schemas.openxmlformats.org/officeDocument/2006/relationships/diagramQuickStyle" Target="../diagrams/quickStyle1.xml"/><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5.png"/><Relationship Id="rId5" Type="http://schemas.openxmlformats.org/officeDocument/2006/relationships/diagramQuickStyle" Target="../diagrams/quickStyle2.xml"/><Relationship Id="rId1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diagramLayout" Target="../diagrams/layout2.xml"/><Relationship Id="rId9" Type="http://schemas.openxmlformats.org/officeDocument/2006/relationships/image" Target="../media/image3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41259A-14CC-137A-E0CC-277EF8DC58C4}"/>
              </a:ext>
            </a:extLst>
          </p:cNvPr>
          <p:cNvSpPr txBox="1"/>
          <p:nvPr/>
        </p:nvSpPr>
        <p:spPr>
          <a:xfrm>
            <a:off x="-118339" y="3872724"/>
            <a:ext cx="5583220" cy="1107996"/>
          </a:xfrm>
          <a:prstGeom prst="rect">
            <a:avLst/>
          </a:prstGeom>
          <a:noFill/>
        </p:spPr>
        <p:txBody>
          <a:bodyPr wrap="square" rtlCol="0">
            <a:spAutoFit/>
          </a:bodyPr>
          <a:lstStyle/>
          <a:p>
            <a:pPr algn="ctr"/>
            <a:r>
              <a:rPr lang="en" sz="6600" b="1" dirty="0">
                <a:ln w="22225">
                  <a:solidFill>
                    <a:srgbClr val="663300"/>
                  </a:solidFill>
                  <a:prstDash val="solid"/>
                </a:ln>
                <a:solidFill>
                  <a:schemeClr val="accent2">
                    <a:lumMod val="40000"/>
                    <a:lumOff val="60000"/>
                  </a:schemeClr>
                </a:solidFill>
                <a:effectLst>
                  <a:outerShdw blurRad="38100" dist="38100" dir="2700000" algn="tl">
                    <a:srgbClr val="000000">
                      <a:alpha val="43137"/>
                    </a:srgbClr>
                  </a:outerShdw>
                  <a:reflection blurRad="6350" stA="55000" endA="300" endPos="45500" dir="5400000" sy="-100000" algn="bl" rotWithShape="0"/>
                </a:effectLst>
              </a:rPr>
              <a:t>GLEICHNISSE</a:t>
            </a:r>
          </a:p>
        </p:txBody>
      </p:sp>
      <p:sp>
        <p:nvSpPr>
          <p:cNvPr id="5" name="CuadroTexto 4">
            <a:extLst>
              <a:ext uri="{FF2B5EF4-FFF2-40B4-BE49-F238E27FC236}">
                <a16:creationId xmlns:a16="http://schemas.microsoft.com/office/drawing/2014/main" id="{67E522BC-B18A-B9DC-6AD7-0754F19ECA89}"/>
              </a:ext>
            </a:extLst>
          </p:cNvPr>
          <p:cNvSpPr txBox="1"/>
          <p:nvPr/>
        </p:nvSpPr>
        <p:spPr>
          <a:xfrm>
            <a:off x="8669773" y="6378943"/>
            <a:ext cx="3344505"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 sz="1600" b="1" dirty="0"/>
              <a:t>Lektion 4, am Sabbat, 27. Juli 2024</a:t>
            </a:r>
          </a:p>
        </p:txBody>
      </p:sp>
      <p:pic>
        <p:nvPicPr>
          <p:cNvPr id="2" name="Grafik 1">
            <a:extLst>
              <a:ext uri="{FF2B5EF4-FFF2-40B4-BE49-F238E27FC236}">
                <a16:creationId xmlns:a16="http://schemas.microsoft.com/office/drawing/2014/main" id="{3D77A19A-F91E-D88D-42AC-9EF681F7E4FD}"/>
              </a:ext>
            </a:extLst>
          </p:cNvPr>
          <p:cNvPicPr>
            <a:picLocks noChangeAspect="1"/>
          </p:cNvPicPr>
          <p:nvPr/>
        </p:nvPicPr>
        <p:blipFill>
          <a:blip r:embed="rId3"/>
          <a:stretch>
            <a:fillRect/>
          </a:stretch>
        </p:blipFill>
        <p:spPr>
          <a:xfrm rot="5400000">
            <a:off x="2364898" y="4061664"/>
            <a:ext cx="369332" cy="4942335"/>
          </a:xfrm>
          <a:prstGeom prst="rect">
            <a:avLst/>
          </a:prstGeom>
        </p:spPr>
      </p:pic>
    </p:spTree>
    <p:extLst>
      <p:ext uri="{BB962C8B-B14F-4D97-AF65-F5344CB8AC3E}">
        <p14:creationId xmlns:p14="http://schemas.microsoft.com/office/powerpoint/2010/main" val="158179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7B0699-0CFE-95E0-ADD2-A1FF6E420566}"/>
              </a:ext>
            </a:extLst>
          </p:cNvPr>
          <p:cNvSpPr txBox="1"/>
          <p:nvPr/>
        </p:nvSpPr>
        <p:spPr>
          <a:xfrm>
            <a:off x="96252" y="596354"/>
            <a:ext cx="5999748" cy="2308324"/>
          </a:xfrm>
          <a:prstGeom prst="rect">
            <a:avLst/>
          </a:prstGeom>
          <a:noFill/>
        </p:spPr>
        <p:txBody>
          <a:bodyPr wrap="square">
            <a:spAutoFit/>
            <a:scene3d>
              <a:camera prst="orthographicFront"/>
              <a:lightRig rig="threePt" dir="t"/>
            </a:scene3d>
            <a:sp3d extrusionH="57150">
              <a:bevelT h="25400" prst="softRound"/>
            </a:sp3d>
          </a:bodyPr>
          <a:lstStyle/>
          <a:p>
            <a:pPr algn="ctr"/>
            <a:r>
              <a:rPr lang="en" sz="7200" b="1" dirty="0">
                <a:ln w="6600">
                  <a:solidFill>
                    <a:schemeClr val="accent2"/>
                  </a:solidFill>
                  <a:prstDash val="solid"/>
                </a:ln>
                <a:solidFill>
                  <a:schemeClr val="accent5">
                    <a:lumMod val="75000"/>
                  </a:schemeClr>
                </a:solidFill>
                <a:effectLst>
                  <a:outerShdw dist="38100" dir="2700000" algn="tl" rotWithShape="0">
                    <a:schemeClr val="accent2"/>
                  </a:outerShdw>
                </a:effectLst>
              </a:rPr>
              <a:t>ANDERE GLEICHNISSE</a:t>
            </a:r>
          </a:p>
        </p:txBody>
      </p:sp>
    </p:spTree>
    <p:extLst>
      <p:ext uri="{BB962C8B-B14F-4D97-AF65-F5344CB8AC3E}">
        <p14:creationId xmlns:p14="http://schemas.microsoft.com/office/powerpoint/2010/main" val="424017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4000">
              <a:schemeClr val="accent1">
                <a:lumMod val="45000"/>
                <a:lumOff val="55000"/>
              </a:schemeClr>
            </a:gs>
            <a:gs pos="68000">
              <a:schemeClr val="accent1">
                <a:lumMod val="45000"/>
                <a:lumOff val="55000"/>
              </a:schemeClr>
            </a:gs>
            <a:gs pos="100000">
              <a:schemeClr val="accent1"/>
            </a:gs>
          </a:gsLst>
          <a:lin ang="5400000" scaled="1"/>
        </a:grad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07D14CFC-D55C-67EE-2B62-8ACAA31BD388}"/>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8DF8A58-665A-3086-9C28-87836B9B73D1}"/>
              </a:ext>
            </a:extLst>
          </p:cNvPr>
          <p:cNvSpPr txBox="1"/>
          <p:nvPr/>
        </p:nvSpPr>
        <p:spPr>
          <a:xfrm>
            <a:off x="1789043" y="0"/>
            <a:ext cx="1040295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 sz="4400" b="1" dirty="0">
                <a:ln w="22225">
                  <a:solidFill>
                    <a:schemeClr val="accent2"/>
                  </a:solidFill>
                  <a:prstDash val="solid"/>
                </a:ln>
                <a:solidFill>
                  <a:schemeClr val="accent2">
                    <a:lumMod val="40000"/>
                    <a:lumOff val="60000"/>
                  </a:schemeClr>
                </a:solidFill>
              </a:rPr>
              <a:t>DIE LAMPE UND DAS MASS</a:t>
            </a:r>
          </a:p>
        </p:txBody>
      </p:sp>
      <p:sp>
        <p:nvSpPr>
          <p:cNvPr id="8" name="CuadroTexto 7">
            <a:extLst>
              <a:ext uri="{FF2B5EF4-FFF2-40B4-BE49-F238E27FC236}">
                <a16:creationId xmlns:a16="http://schemas.microsoft.com/office/drawing/2014/main" id="{2BB3AF9D-0FED-DD17-1D2A-58C40BB35FC9}"/>
              </a:ext>
            </a:extLst>
          </p:cNvPr>
          <p:cNvSpPr txBox="1"/>
          <p:nvPr/>
        </p:nvSpPr>
        <p:spPr>
          <a:xfrm>
            <a:off x="4563993" y="1841660"/>
            <a:ext cx="7359782" cy="830997"/>
          </a:xfrm>
          <a:prstGeom prst="rect">
            <a:avLst/>
          </a:prstGeom>
          <a:solidFill>
            <a:schemeClr val="bg1">
              <a:lumMod val="65000"/>
              <a:alpha val="44000"/>
            </a:schemeClr>
          </a:solidFill>
          <a:effectLst>
            <a:softEdge rad="63500"/>
          </a:effectLst>
        </p:spPr>
        <p:txBody>
          <a:bodyPr wrap="square" rtlCol="0">
            <a:spAutoFit/>
          </a:bodyPr>
          <a:lstStyle/>
          <a:p>
            <a:pPr>
              <a:spcBef>
                <a:spcPts val="600"/>
              </a:spcBef>
            </a:pPr>
            <a:r>
              <a:rPr lang="de-DE" sz="2400" b="1" dirty="0">
                <a:solidFill>
                  <a:srgbClr val="FFFF00"/>
                </a:solidFill>
                <a:effectLst>
                  <a:outerShdw blurRad="38100" dist="38100" dir="2700000" algn="tl">
                    <a:srgbClr val="000000">
                      <a:alpha val="43137"/>
                    </a:srgbClr>
                  </a:outerShdw>
                </a:effectLst>
              </a:rPr>
              <a:t>Stell dir das Gespräch vor: „Zündet man denn... ?“ „Nein!“; „Und nicht ...?“ „Ja, natürlich!“</a:t>
            </a:r>
            <a:endParaRPr lang="en" sz="2400" b="1" dirty="0">
              <a:solidFill>
                <a:srgbClr val="FFFF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B1AB147-A543-111B-4C35-12F2BAC17877}"/>
              </a:ext>
            </a:extLst>
          </p:cNvPr>
          <p:cNvSpPr txBox="1"/>
          <p:nvPr/>
        </p:nvSpPr>
        <p:spPr>
          <a:xfrm>
            <a:off x="4563994" y="3853993"/>
            <a:ext cx="7359782" cy="1200329"/>
          </a:xfrm>
          <a:prstGeom prst="rect">
            <a:avLst/>
          </a:prstGeom>
          <a:noFill/>
        </p:spPr>
        <p:txBody>
          <a:bodyPr wrap="square">
            <a:spAutoFit/>
          </a:bodyPr>
          <a:lstStyle/>
          <a:p>
            <a:pPr>
              <a:spcBef>
                <a:spcPts val="600"/>
              </a:spcBef>
            </a:pPr>
            <a:r>
              <a:rPr lang="de-DE" sz="2400" b="1" dirty="0">
                <a:solidFill>
                  <a:schemeClr val="bg1"/>
                </a:solidFill>
                <a:effectLst>
                  <a:outerShdw blurRad="38100" dist="38100" dir="2700000" algn="tl">
                    <a:srgbClr val="000000">
                      <a:alpha val="43137"/>
                    </a:srgbClr>
                  </a:outerShdw>
                </a:effectLst>
              </a:rPr>
              <a:t>Nach und nach offenbarte JESUS </a:t>
            </a:r>
            <a:br>
              <a:rPr lang="de-DE" sz="2400" b="1" dirty="0">
                <a:solidFill>
                  <a:schemeClr val="bg1"/>
                </a:solidFill>
                <a:effectLst>
                  <a:outerShdw blurRad="38100" dist="38100" dir="2700000" algn="tl">
                    <a:srgbClr val="000000">
                      <a:alpha val="43137"/>
                    </a:srgbClr>
                  </a:outerShdw>
                </a:effectLst>
              </a:rPr>
            </a:br>
            <a:r>
              <a:rPr lang="de-DE" sz="2400" b="1" dirty="0">
                <a:solidFill>
                  <a:schemeClr val="bg1"/>
                </a:solidFill>
                <a:effectLst>
                  <a:outerShdw blurRad="38100" dist="38100" dir="2700000" algn="tl">
                    <a:srgbClr val="000000">
                      <a:alpha val="43137"/>
                    </a:srgbClr>
                  </a:outerShdw>
                </a:effectLst>
              </a:rPr>
              <a:t>die Wahrheit des Evangeliums, </a:t>
            </a:r>
            <a:br>
              <a:rPr lang="de-DE" sz="2400" b="1" dirty="0">
                <a:solidFill>
                  <a:schemeClr val="bg1"/>
                </a:solidFill>
                <a:effectLst>
                  <a:outerShdw blurRad="38100" dist="38100" dir="2700000" algn="tl">
                    <a:srgbClr val="000000">
                      <a:alpha val="43137"/>
                    </a:srgbClr>
                  </a:outerShdw>
                </a:effectLst>
              </a:rPr>
            </a:br>
            <a:r>
              <a:rPr lang="de-DE" sz="2400" b="1" dirty="0">
                <a:solidFill>
                  <a:schemeClr val="bg1"/>
                </a:solidFill>
                <a:effectLst>
                  <a:outerShdw blurRad="38100" dist="38100" dir="2700000" algn="tl">
                    <a:srgbClr val="000000">
                      <a:alpha val="43137"/>
                    </a:srgbClr>
                  </a:outerShdw>
                </a:effectLst>
              </a:rPr>
              <a:t>damit sie allen bekannt wurde (Markus 4,22).</a:t>
            </a:r>
            <a:endParaRPr lang="en" sz="2400" b="1" dirty="0">
              <a:solidFill>
                <a:schemeClr val="bg1"/>
              </a:solidFill>
              <a:effectLst>
                <a:outerShdw blurRad="38100" dist="38100" dir="2700000" algn="tl">
                  <a:srgbClr val="000000">
                    <a:alpha val="43137"/>
                  </a:srgbClr>
                </a:outerShdw>
              </a:effectLst>
            </a:endParaRPr>
          </a:p>
        </p:txBody>
      </p:sp>
      <p:pic>
        <p:nvPicPr>
          <p:cNvPr id="9" name="Imagen 8" descr="Imagen que contiene colorido, tabla, celular, brillando&#10;&#10;Descripción generada automáticamente">
            <a:extLst>
              <a:ext uri="{FF2B5EF4-FFF2-40B4-BE49-F238E27FC236}">
                <a16:creationId xmlns:a16="http://schemas.microsoft.com/office/drawing/2014/main" id="{2676346F-5477-9A75-85FE-8582C63FBE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224" y="1951388"/>
            <a:ext cx="4028087" cy="4646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E2E53C5-6134-C2AC-CED8-7DD882C47974}"/>
              </a:ext>
            </a:extLst>
          </p:cNvPr>
          <p:cNvSpPr txBox="1"/>
          <p:nvPr/>
        </p:nvSpPr>
        <p:spPr>
          <a:xfrm>
            <a:off x="4563993" y="2613977"/>
            <a:ext cx="7091559" cy="1200329"/>
          </a:xfrm>
          <a:prstGeom prst="rect">
            <a:avLst/>
          </a:prstGeom>
          <a:noFill/>
        </p:spPr>
        <p:txBody>
          <a:bodyPr wrap="square">
            <a:spAutoFit/>
          </a:bodyPr>
          <a:lstStyle/>
          <a:p>
            <a:pPr>
              <a:spcBef>
                <a:spcPts val="600"/>
              </a:spcBef>
            </a:pPr>
            <a:r>
              <a:rPr lang="de-DE" sz="2400" b="1" dirty="0">
                <a:solidFill>
                  <a:schemeClr val="bg1"/>
                </a:solidFill>
                <a:effectLst>
                  <a:outerShdw blurRad="38100" dist="38100" dir="2700000" algn="tl">
                    <a:srgbClr val="000000">
                      <a:alpha val="43137"/>
                    </a:srgbClr>
                  </a:outerShdw>
                </a:effectLst>
              </a:rPr>
              <a:t>JESUS wusste, wie Er die Aufmerksamkeit </a:t>
            </a:r>
            <a:br>
              <a:rPr lang="de-DE" sz="2400" b="1" dirty="0">
                <a:solidFill>
                  <a:schemeClr val="bg1"/>
                </a:solidFill>
                <a:effectLst>
                  <a:outerShdw blurRad="38100" dist="38100" dir="2700000" algn="tl">
                    <a:srgbClr val="000000">
                      <a:alpha val="43137"/>
                    </a:srgbClr>
                  </a:outerShdw>
                </a:effectLst>
              </a:rPr>
            </a:br>
            <a:r>
              <a:rPr lang="de-DE" sz="2400" b="1" dirty="0">
                <a:solidFill>
                  <a:schemeClr val="bg1"/>
                </a:solidFill>
                <a:effectLst>
                  <a:outerShdw blurRad="38100" dist="38100" dir="2700000" algn="tl">
                    <a:srgbClr val="000000">
                      <a:alpha val="43137"/>
                    </a:srgbClr>
                  </a:outerShdw>
                </a:effectLst>
              </a:rPr>
              <a:t>Seiner Zuhörer gewinnen konnte. Jetzt waren sie bereit, die geistliche Lektion zu empfangen.</a:t>
            </a:r>
            <a:endParaRPr lang="en" sz="2400" b="1"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D4948954-0F78-A9B1-5CF7-006A18699235}"/>
              </a:ext>
            </a:extLst>
          </p:cNvPr>
          <p:cNvSpPr txBox="1"/>
          <p:nvPr/>
        </p:nvSpPr>
        <p:spPr>
          <a:xfrm>
            <a:off x="4563992" y="5175038"/>
            <a:ext cx="7091559" cy="1569660"/>
          </a:xfrm>
          <a:prstGeom prst="rect">
            <a:avLst/>
          </a:prstGeom>
          <a:noFill/>
        </p:spPr>
        <p:txBody>
          <a:bodyPr wrap="square">
            <a:spAutoFit/>
          </a:bodyPr>
          <a:lstStyle/>
          <a:p>
            <a:pPr>
              <a:spcBef>
                <a:spcPts val="600"/>
              </a:spcBef>
            </a:pPr>
            <a:r>
              <a:rPr lang="de-DE" sz="2400" b="1" dirty="0">
                <a:solidFill>
                  <a:schemeClr val="bg1"/>
                </a:solidFill>
                <a:effectLst>
                  <a:outerShdw blurRad="38100" dist="38100" dir="2700000" algn="tl">
                    <a:srgbClr val="000000">
                      <a:alpha val="43137"/>
                    </a:srgbClr>
                  </a:outerShdw>
                </a:effectLst>
              </a:rPr>
              <a:t>In jener Nacht, als sie </a:t>
            </a:r>
            <a:r>
              <a:rPr lang="de-DE" sz="2400" b="1" dirty="0">
                <a:solidFill>
                  <a:schemeClr val="accent4"/>
                </a:solidFill>
                <a:effectLst>
                  <a:outerShdw blurRad="38100" dist="38100" dir="2700000" algn="tl">
                    <a:srgbClr val="000000">
                      <a:alpha val="43137"/>
                    </a:srgbClr>
                  </a:outerShdw>
                </a:effectLst>
              </a:rPr>
              <a:t>zu Hause ihre </a:t>
            </a:r>
            <a:r>
              <a:rPr lang="de-DE" sz="2400" b="1" dirty="0">
                <a:solidFill>
                  <a:srgbClr val="FFFF00"/>
                </a:solidFill>
                <a:effectLst>
                  <a:outerShdw blurRad="38100" dist="38100" dir="2700000" algn="tl">
                    <a:srgbClr val="000000">
                      <a:alpha val="43137"/>
                    </a:srgbClr>
                  </a:outerShdw>
                </a:effectLst>
              </a:rPr>
              <a:t>LAMPEN </a:t>
            </a:r>
            <a:r>
              <a:rPr lang="de-DE" sz="2400" b="1" dirty="0">
                <a:solidFill>
                  <a:schemeClr val="accent4"/>
                </a:solidFill>
                <a:effectLst>
                  <a:outerShdw blurRad="38100" dist="38100" dir="2700000" algn="tl">
                    <a:srgbClr val="000000">
                      <a:alpha val="43137"/>
                    </a:srgbClr>
                  </a:outerShdw>
                </a:effectLst>
              </a:rPr>
              <a:t>anzündeten</a:t>
            </a:r>
            <a:r>
              <a:rPr lang="de-DE" sz="2400" b="1" dirty="0">
                <a:solidFill>
                  <a:schemeClr val="bg1"/>
                </a:solidFill>
                <a:effectLst>
                  <a:outerShdw blurRad="38100" dist="38100" dir="2700000" algn="tl">
                    <a:srgbClr val="000000">
                      <a:alpha val="43137"/>
                    </a:srgbClr>
                  </a:outerShdw>
                </a:effectLst>
              </a:rPr>
              <a:t>, erinnerten sich </a:t>
            </a:r>
            <a:br>
              <a:rPr lang="de-DE" sz="2400" b="1" dirty="0">
                <a:solidFill>
                  <a:schemeClr val="bg1"/>
                </a:solidFill>
                <a:effectLst>
                  <a:outerShdw blurRad="38100" dist="38100" dir="2700000" algn="tl">
                    <a:srgbClr val="000000">
                      <a:alpha val="43137"/>
                    </a:srgbClr>
                  </a:outerShdw>
                </a:effectLst>
              </a:rPr>
            </a:br>
            <a:r>
              <a:rPr lang="de-DE" sz="2400" b="1" dirty="0">
                <a:solidFill>
                  <a:schemeClr val="bg1"/>
                </a:solidFill>
                <a:effectLst>
                  <a:outerShdw blurRad="38100" dist="38100" dir="2700000" algn="tl">
                    <a:srgbClr val="000000">
                      <a:alpha val="43137"/>
                    </a:srgbClr>
                  </a:outerShdw>
                </a:effectLst>
              </a:rPr>
              <a:t>„alle, die Ohren haben zu hören“ (Markus 4,23), </a:t>
            </a:r>
            <a:br>
              <a:rPr lang="de-DE" sz="2400" b="1" dirty="0">
                <a:solidFill>
                  <a:schemeClr val="bg1"/>
                </a:solidFill>
                <a:effectLst>
                  <a:outerShdw blurRad="38100" dist="38100" dir="2700000" algn="tl">
                    <a:srgbClr val="000000">
                      <a:alpha val="43137"/>
                    </a:srgbClr>
                  </a:outerShdw>
                </a:effectLst>
              </a:rPr>
            </a:br>
            <a:r>
              <a:rPr lang="de-DE" sz="2400" b="1" dirty="0">
                <a:solidFill>
                  <a:schemeClr val="bg1"/>
                </a:solidFill>
                <a:effectLst>
                  <a:outerShdw blurRad="38100" dist="38100" dir="2700000" algn="tl">
                    <a:srgbClr val="000000">
                      <a:alpha val="43137"/>
                    </a:srgbClr>
                  </a:outerShdw>
                </a:effectLst>
              </a:rPr>
              <a:t>zweifellos an diese Lektion.</a:t>
            </a:r>
            <a:endParaRPr lang="en" sz="2400" b="1" dirty="0">
              <a:solidFill>
                <a:schemeClr val="bg1"/>
              </a:solidFill>
              <a:effectLst>
                <a:outerShdw blurRad="38100" dist="38100" dir="2700000" algn="tl">
                  <a:srgbClr val="000000">
                    <a:alpha val="43137"/>
                  </a:srgbClr>
                </a:outerShdw>
              </a:effectLst>
            </a:endParaRPr>
          </a:p>
        </p:txBody>
      </p:sp>
      <p:sp>
        <p:nvSpPr>
          <p:cNvPr id="2" name="Textfeld 1">
            <a:extLst>
              <a:ext uri="{FF2B5EF4-FFF2-40B4-BE49-F238E27FC236}">
                <a16:creationId xmlns:a16="http://schemas.microsoft.com/office/drawing/2014/main" id="{16B89F9C-0FC9-AAF0-81BF-A8F113A0345E}"/>
              </a:ext>
            </a:extLst>
          </p:cNvPr>
          <p:cNvSpPr txBox="1"/>
          <p:nvPr/>
        </p:nvSpPr>
        <p:spPr>
          <a:xfrm>
            <a:off x="0" y="47279"/>
            <a:ext cx="1789043" cy="923330"/>
          </a:xfrm>
          <a:prstGeom prst="rect">
            <a:avLst/>
          </a:prstGeom>
          <a:solidFill>
            <a:schemeClr val="bg1"/>
          </a:solidFill>
          <a:ln>
            <a:solidFill>
              <a:schemeClr val="accent1">
                <a:lumMod val="20000"/>
                <a:lumOff val="80000"/>
              </a:schemeClr>
            </a:solidFill>
            <a:prstDash val="lgDashDot"/>
          </a:ln>
        </p:spPr>
        <p:txBody>
          <a:bodyPr wrap="square">
            <a:spAutoFit/>
          </a:bodyPr>
          <a:lstStyle/>
          <a:p>
            <a:pPr>
              <a:spcBef>
                <a:spcPts val="600"/>
              </a:spcBef>
            </a:pPr>
            <a:r>
              <a:rPr lang="en" sz="1800" b="1" i="1" dirty="0">
                <a:solidFill>
                  <a:srgbClr val="00B050"/>
                </a:solidFill>
              </a:rPr>
              <a:t>(</a:t>
            </a:r>
            <a:r>
              <a:rPr lang="en" sz="1800" b="1" i="1" u="sng" dirty="0">
                <a:solidFill>
                  <a:srgbClr val="00B050"/>
                </a:solidFill>
              </a:rPr>
              <a:t>M</a:t>
            </a:r>
            <a:r>
              <a:rPr lang="de-DE" sz="1800" b="1" i="1" u="sng" dirty="0">
                <a:solidFill>
                  <a:srgbClr val="00B050"/>
                </a:solidFill>
              </a:rPr>
              <a:t>i, 24. Juli </a:t>
            </a:r>
            <a:br>
              <a:rPr lang="de-DE" sz="1800" b="1" i="1" dirty="0">
                <a:solidFill>
                  <a:srgbClr val="00B050"/>
                </a:solidFill>
              </a:rPr>
            </a:br>
            <a:r>
              <a:rPr lang="de-DE" sz="1800" b="1" i="1" dirty="0">
                <a:solidFill>
                  <a:srgbClr val="00B050"/>
                </a:solidFill>
              </a:rPr>
              <a:t>– Lampe u. Maß </a:t>
            </a:r>
            <a:br>
              <a:rPr lang="de-DE" sz="1800" b="1" i="1" dirty="0">
                <a:solidFill>
                  <a:srgbClr val="00B050"/>
                </a:solidFill>
              </a:rPr>
            </a:br>
            <a:r>
              <a:rPr lang="de-DE" sz="1800" b="1" i="1" dirty="0">
                <a:solidFill>
                  <a:srgbClr val="00B050"/>
                </a:solidFill>
              </a:rPr>
              <a:t>– Mk 4, 21-23)</a:t>
            </a:r>
            <a:endParaRPr lang="es-ES" sz="1800" b="1" dirty="0">
              <a:solidFill>
                <a:srgbClr val="00B050"/>
              </a:solidFill>
            </a:endParaRPr>
          </a:p>
        </p:txBody>
      </p:sp>
      <p:sp>
        <p:nvSpPr>
          <p:cNvPr id="7" name="CuadroTexto 6">
            <a:extLst>
              <a:ext uri="{FF2B5EF4-FFF2-40B4-BE49-F238E27FC236}">
                <a16:creationId xmlns:a16="http://schemas.microsoft.com/office/drawing/2014/main" id="{4606C458-DCBD-65BD-58BA-1F4DDA9CF8B6}"/>
              </a:ext>
            </a:extLst>
          </p:cNvPr>
          <p:cNvSpPr txBox="1"/>
          <p:nvPr/>
        </p:nvSpPr>
        <p:spPr>
          <a:xfrm>
            <a:off x="2213112" y="746165"/>
            <a:ext cx="9305597" cy="1015663"/>
          </a:xfrm>
          <a:custGeom>
            <a:avLst/>
            <a:gdLst>
              <a:gd name="connsiteX0" fmla="*/ 0 w 8299095"/>
              <a:gd name="connsiteY0" fmla="*/ 0 h 1015663"/>
              <a:gd name="connsiteX1" fmla="*/ 8299095 w 8299095"/>
              <a:gd name="connsiteY1" fmla="*/ 0 h 1015663"/>
              <a:gd name="connsiteX2" fmla="*/ 8299095 w 8299095"/>
              <a:gd name="connsiteY2" fmla="*/ 1015663 h 1015663"/>
              <a:gd name="connsiteX3" fmla="*/ 0 w 8299095"/>
              <a:gd name="connsiteY3" fmla="*/ 1015663 h 1015663"/>
              <a:gd name="connsiteX4" fmla="*/ 0 w 8299095"/>
              <a:gd name="connsiteY4" fmla="*/ 0 h 1015663"/>
              <a:gd name="connsiteX0" fmla="*/ 0 w 8388503"/>
              <a:gd name="connsiteY0" fmla="*/ 0 h 1015663"/>
              <a:gd name="connsiteX1" fmla="*/ 8299095 w 8388503"/>
              <a:gd name="connsiteY1" fmla="*/ 0 h 1015663"/>
              <a:gd name="connsiteX2" fmla="*/ 8299095 w 8388503"/>
              <a:gd name="connsiteY2" fmla="*/ 1015663 h 1015663"/>
              <a:gd name="connsiteX3" fmla="*/ 0 w 8388503"/>
              <a:gd name="connsiteY3" fmla="*/ 1015663 h 1015663"/>
              <a:gd name="connsiteX4" fmla="*/ 0 w 8388503"/>
              <a:gd name="connsiteY4" fmla="*/ 0 h 1015663"/>
              <a:gd name="connsiteX0" fmla="*/ 0 w 8649707"/>
              <a:gd name="connsiteY0" fmla="*/ 0 h 1015663"/>
              <a:gd name="connsiteX1" fmla="*/ 8299095 w 8649707"/>
              <a:gd name="connsiteY1" fmla="*/ 0 h 1015663"/>
              <a:gd name="connsiteX2" fmla="*/ 8299095 w 8649707"/>
              <a:gd name="connsiteY2" fmla="*/ 1015663 h 1015663"/>
              <a:gd name="connsiteX3" fmla="*/ 0 w 8649707"/>
              <a:gd name="connsiteY3" fmla="*/ 1015663 h 1015663"/>
              <a:gd name="connsiteX4" fmla="*/ 0 w 8649707"/>
              <a:gd name="connsiteY4" fmla="*/ 0 h 1015663"/>
              <a:gd name="connsiteX0" fmla="*/ 170688 w 8820395"/>
              <a:gd name="connsiteY0" fmla="*/ 0 h 1015663"/>
              <a:gd name="connsiteX1" fmla="*/ 8469783 w 8820395"/>
              <a:gd name="connsiteY1" fmla="*/ 0 h 1015663"/>
              <a:gd name="connsiteX2" fmla="*/ 8469783 w 8820395"/>
              <a:gd name="connsiteY2" fmla="*/ 1015663 h 1015663"/>
              <a:gd name="connsiteX3" fmla="*/ 170688 w 8820395"/>
              <a:gd name="connsiteY3" fmla="*/ 1015663 h 1015663"/>
              <a:gd name="connsiteX4" fmla="*/ 170688 w 8820395"/>
              <a:gd name="connsiteY4" fmla="*/ 0 h 1015663"/>
              <a:gd name="connsiteX0" fmla="*/ 267856 w 8917563"/>
              <a:gd name="connsiteY0" fmla="*/ 0 h 1015663"/>
              <a:gd name="connsiteX1" fmla="*/ 8566951 w 8917563"/>
              <a:gd name="connsiteY1" fmla="*/ 0 h 1015663"/>
              <a:gd name="connsiteX2" fmla="*/ 8566951 w 8917563"/>
              <a:gd name="connsiteY2" fmla="*/ 1015663 h 1015663"/>
              <a:gd name="connsiteX3" fmla="*/ 267856 w 8917563"/>
              <a:gd name="connsiteY3" fmla="*/ 1015663 h 1015663"/>
              <a:gd name="connsiteX4" fmla="*/ 267856 w 8917563"/>
              <a:gd name="connsiteY4" fmla="*/ 0 h 1015663"/>
              <a:gd name="connsiteX0" fmla="*/ 267856 w 8917563"/>
              <a:gd name="connsiteY0" fmla="*/ 0 h 1015663"/>
              <a:gd name="connsiteX1" fmla="*/ 8566951 w 8917563"/>
              <a:gd name="connsiteY1" fmla="*/ 0 h 1015663"/>
              <a:gd name="connsiteX2" fmla="*/ 8566951 w 8917563"/>
              <a:gd name="connsiteY2" fmla="*/ 1015663 h 1015663"/>
              <a:gd name="connsiteX3" fmla="*/ 267856 w 8917563"/>
              <a:gd name="connsiteY3" fmla="*/ 1015663 h 1015663"/>
              <a:gd name="connsiteX4" fmla="*/ 267856 w 8917563"/>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7563" h="1015663">
                <a:moveTo>
                  <a:pt x="267856" y="0"/>
                </a:moveTo>
                <a:lnTo>
                  <a:pt x="8566951" y="0"/>
                </a:lnTo>
                <a:cubicBezTo>
                  <a:pt x="9243607" y="612874"/>
                  <a:pt x="8768119" y="622245"/>
                  <a:pt x="8566951" y="1015663"/>
                </a:cubicBezTo>
                <a:lnTo>
                  <a:pt x="267856" y="1015663"/>
                </a:lnTo>
                <a:cubicBezTo>
                  <a:pt x="-116192" y="512517"/>
                  <a:pt x="-61328" y="448282"/>
                  <a:pt x="267856" y="0"/>
                </a:cubicBezTo>
                <a:close/>
              </a:path>
            </a:pathLst>
          </a:custGeom>
          <a:solidFill>
            <a:schemeClr val="bg2">
              <a:lumMod val="25000"/>
            </a:schemeClr>
          </a:solidFill>
          <a:ln>
            <a:noFill/>
          </a:ln>
          <a:effectLst>
            <a:outerShdw blurRad="40000" dist="20000" dir="5400000" rotWithShape="0">
              <a:srgbClr val="000000">
                <a:alpha val="38000"/>
              </a:srgbClr>
            </a:outerShdw>
            <a:softEdge rad="63500"/>
          </a:effectLst>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 sz="2000" b="1" dirty="0">
                <a:solidFill>
                  <a:schemeClr val="accent4"/>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4"/>
                </a:solidFill>
                <a:effectLst>
                  <a:outerShdw blurRad="38100" dist="38100" dir="2700000" algn="tl">
                    <a:srgbClr val="000000">
                      <a:alpha val="43137"/>
                    </a:srgbClr>
                  </a:outerShdw>
                </a:effectLst>
                <a:latin typeface="Candara" panose="020E0502030303020204" pitchFamily="34" charset="0"/>
              </a:rPr>
              <a:t>Und Er sprach zu ihnen: Zündet man denn ein LICHT an, </a:t>
            </a:r>
            <a:br>
              <a:rPr lang="de-DE" sz="2000" b="1" dirty="0">
                <a:solidFill>
                  <a:schemeClr val="accent4"/>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4"/>
                </a:solidFill>
                <a:effectLst>
                  <a:outerShdw blurRad="38100" dist="38100" dir="2700000" algn="tl">
                    <a:srgbClr val="000000">
                      <a:alpha val="43137"/>
                    </a:srgbClr>
                  </a:outerShdw>
                </a:effectLst>
                <a:latin typeface="Candara" panose="020E0502030303020204" pitchFamily="34" charset="0"/>
              </a:rPr>
              <a:t>um es unter den Scheffel oder unter die Bank zu setzen? </a:t>
            </a:r>
            <a:br>
              <a:rPr lang="de-DE" sz="2000" b="1" dirty="0">
                <a:solidFill>
                  <a:schemeClr val="accent4"/>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4"/>
                </a:solidFill>
                <a:effectLst>
                  <a:outerShdw blurRad="38100" dist="38100" dir="2700000" algn="tl">
                    <a:srgbClr val="000000">
                      <a:alpha val="43137"/>
                    </a:srgbClr>
                  </a:outerShdw>
                </a:effectLst>
                <a:latin typeface="Candara" panose="020E0502030303020204" pitchFamily="34" charset="0"/>
              </a:rPr>
              <a:t>Und nicht, um es auf den LEUCHTER zu setzen?“ </a:t>
            </a:r>
            <a:r>
              <a:rPr lang="en" b="1" dirty="0">
                <a:solidFill>
                  <a:schemeClr val="accent4"/>
                </a:solidFill>
                <a:effectLst>
                  <a:outerShdw blurRad="38100" dist="38100" dir="2700000" algn="tl">
                    <a:srgbClr val="000000">
                      <a:alpha val="43137"/>
                    </a:srgbClr>
                  </a:outerShdw>
                </a:effectLst>
                <a:latin typeface="Candara" panose="020E0502030303020204" pitchFamily="34" charset="0"/>
              </a:rPr>
              <a:t>(Markus 4:21)</a:t>
            </a:r>
          </a:p>
        </p:txBody>
      </p:sp>
    </p:spTree>
    <p:extLst>
      <p:ext uri="{BB962C8B-B14F-4D97-AF65-F5344CB8AC3E}">
        <p14:creationId xmlns:p14="http://schemas.microsoft.com/office/powerpoint/2010/main" val="344188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5" grpId="0"/>
      <p:bldP spid="6" grpId="0"/>
      <p:bldP spid="14" grpId="0"/>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07D14CFC-D55C-67EE-2B62-8ACAA31BD388}"/>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a caja de madera&#10;&#10;Descripción generada automáticamente con confianza baja">
            <a:extLst>
              <a:ext uri="{FF2B5EF4-FFF2-40B4-BE49-F238E27FC236}">
                <a16:creationId xmlns:a16="http://schemas.microsoft.com/office/drawing/2014/main" id="{E7F8DDF5-1F8B-9EFC-4E79-ACB659A3A6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4847" y="2749456"/>
            <a:ext cx="3804051" cy="2785476"/>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B8DF8A58-665A-3086-9C28-87836B9B73D1}"/>
              </a:ext>
            </a:extLst>
          </p:cNvPr>
          <p:cNvSpPr txBox="1"/>
          <p:nvPr/>
        </p:nvSpPr>
        <p:spPr>
          <a:xfrm>
            <a:off x="3220279" y="-38912"/>
            <a:ext cx="897172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 sz="4400" b="1" dirty="0">
                <a:ln w="22225">
                  <a:solidFill>
                    <a:schemeClr val="accent2"/>
                  </a:solidFill>
                  <a:prstDash val="solid"/>
                </a:ln>
                <a:solidFill>
                  <a:schemeClr val="accent2">
                    <a:lumMod val="40000"/>
                    <a:lumOff val="60000"/>
                  </a:schemeClr>
                </a:solidFill>
              </a:rPr>
              <a:t>DIE LAMPE UND DAS MASS</a:t>
            </a:r>
          </a:p>
        </p:txBody>
      </p:sp>
      <p:sp>
        <p:nvSpPr>
          <p:cNvPr id="11" name="CuadroTexto 10">
            <a:extLst>
              <a:ext uri="{FF2B5EF4-FFF2-40B4-BE49-F238E27FC236}">
                <a16:creationId xmlns:a16="http://schemas.microsoft.com/office/drawing/2014/main" id="{DA85D2AB-D8F0-33DA-3F2C-E1C64617E14B}"/>
              </a:ext>
            </a:extLst>
          </p:cNvPr>
          <p:cNvSpPr txBox="1"/>
          <p:nvPr/>
        </p:nvSpPr>
        <p:spPr>
          <a:xfrm>
            <a:off x="77070" y="1715296"/>
            <a:ext cx="12037857" cy="830997"/>
          </a:xfrm>
          <a:prstGeom prst="rect">
            <a:avLst/>
          </a:prstGeom>
          <a:noFill/>
        </p:spPr>
        <p:txBody>
          <a:bodyPr wrap="square" rtlCol="0">
            <a:spAutoFit/>
          </a:bodyPr>
          <a:lstStyle/>
          <a:p>
            <a:pPr>
              <a:spcBef>
                <a:spcPts val="600"/>
              </a:spcBef>
            </a:pPr>
            <a:r>
              <a:rPr lang="de-DE" sz="2400" b="1" dirty="0"/>
              <a:t>Auf den Straßen der Stadt verkauften die Händler ihre Produkte mit mehr oder weniger standardisierten Maßen, um die vom Käufer gewünschte Produktmenge zu ermitteln.</a:t>
            </a:r>
            <a:endParaRPr lang="en" sz="2400" b="1" dirty="0"/>
          </a:p>
        </p:txBody>
      </p:sp>
      <p:pic>
        <p:nvPicPr>
          <p:cNvPr id="13" name="Imagen 12" descr="Imagen que contiene persona, hombre, foto, joven&#10;&#10;Descripción generada automáticamente">
            <a:extLst>
              <a:ext uri="{FF2B5EF4-FFF2-40B4-BE49-F238E27FC236}">
                <a16:creationId xmlns:a16="http://schemas.microsoft.com/office/drawing/2014/main" id="{0DEA6F82-B82E-E1DA-5843-C327E79FB1B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2752" y="2714725"/>
            <a:ext cx="3804052" cy="3804052"/>
          </a:xfrm>
          <a:prstGeom prst="rect">
            <a:avLst/>
          </a:prstGeom>
          <a:ln>
            <a:noFill/>
          </a:ln>
          <a:effectLst>
            <a:outerShdw blurRad="190500" algn="tl" rotWithShape="0">
              <a:srgbClr val="000000">
                <a:alpha val="70000"/>
              </a:srgbClr>
            </a:outerShdw>
          </a:effectLst>
        </p:spPr>
      </p:pic>
      <p:sp>
        <p:nvSpPr>
          <p:cNvPr id="17" name="CuadroTexto 16">
            <a:extLst>
              <a:ext uri="{FF2B5EF4-FFF2-40B4-BE49-F238E27FC236}">
                <a16:creationId xmlns:a16="http://schemas.microsoft.com/office/drawing/2014/main" id="{8701380D-5D9A-63DE-2C59-38330944E519}"/>
              </a:ext>
            </a:extLst>
          </p:cNvPr>
          <p:cNvSpPr txBox="1"/>
          <p:nvPr/>
        </p:nvSpPr>
        <p:spPr>
          <a:xfrm>
            <a:off x="4409241" y="2544739"/>
            <a:ext cx="3623398" cy="1938992"/>
          </a:xfrm>
          <a:prstGeom prst="rect">
            <a:avLst/>
          </a:prstGeom>
          <a:noFill/>
        </p:spPr>
        <p:txBody>
          <a:bodyPr wrap="square">
            <a:spAutoFit/>
          </a:bodyPr>
          <a:lstStyle/>
          <a:p>
            <a:pPr>
              <a:spcBef>
                <a:spcPts val="600"/>
              </a:spcBef>
            </a:pPr>
            <a:r>
              <a:rPr lang="de-DE" sz="2400" b="1" dirty="0"/>
              <a:t>Wenn der Verkäufer </a:t>
            </a:r>
            <a:br>
              <a:rPr lang="de-DE" sz="2400" b="1" dirty="0"/>
            </a:br>
            <a:r>
              <a:rPr lang="de-DE" sz="2400" b="1" dirty="0"/>
              <a:t>gut ist, fügt er ein wenig mehr davon hinzu, </a:t>
            </a:r>
            <a:br>
              <a:rPr lang="de-DE" sz="2400" b="1" dirty="0"/>
            </a:br>
            <a:r>
              <a:rPr lang="de-DE" sz="2400" b="1" dirty="0"/>
              <a:t>um den Kunden zufriedenzustellen.</a:t>
            </a:r>
            <a:endParaRPr lang="en" sz="2400" b="1" dirty="0"/>
          </a:p>
        </p:txBody>
      </p:sp>
      <p:sp>
        <p:nvSpPr>
          <p:cNvPr id="18" name="CuadroTexto 17">
            <a:extLst>
              <a:ext uri="{FF2B5EF4-FFF2-40B4-BE49-F238E27FC236}">
                <a16:creationId xmlns:a16="http://schemas.microsoft.com/office/drawing/2014/main" id="{F36EE333-43BF-8385-07BF-FE11176A779F}"/>
              </a:ext>
            </a:extLst>
          </p:cNvPr>
          <p:cNvSpPr txBox="1"/>
          <p:nvPr/>
        </p:nvSpPr>
        <p:spPr>
          <a:xfrm>
            <a:off x="4425770" y="4518156"/>
            <a:ext cx="7754038" cy="2308324"/>
          </a:xfrm>
          <a:prstGeom prst="rect">
            <a:avLst/>
          </a:prstGeom>
          <a:noFill/>
        </p:spPr>
        <p:txBody>
          <a:bodyPr wrap="square">
            <a:spAutoFit/>
          </a:bodyPr>
          <a:lstStyle/>
          <a:p>
            <a:pPr>
              <a:spcBef>
                <a:spcPts val="600"/>
              </a:spcBef>
            </a:pPr>
            <a:r>
              <a:rPr lang="de-DE" sz="2400" b="1" dirty="0"/>
              <a:t>Wenn jemand </a:t>
            </a:r>
            <a:br>
              <a:rPr lang="de-DE" sz="2400" b="1" dirty="0"/>
            </a:br>
            <a:r>
              <a:rPr lang="de-DE" sz="2400" b="1" dirty="0"/>
              <a:t>für die Wahrheit </a:t>
            </a:r>
            <a:br>
              <a:rPr lang="de-DE" sz="2400" b="1" dirty="0"/>
            </a:br>
            <a:r>
              <a:rPr lang="de-DE" sz="2400" b="1" dirty="0"/>
              <a:t>empfänglich ist, </a:t>
            </a:r>
            <a:br>
              <a:rPr lang="de-DE" sz="2400" b="1" dirty="0"/>
            </a:br>
            <a:r>
              <a:rPr lang="de-DE" sz="2400" b="1" dirty="0"/>
              <a:t>wird er noch mehr bekommen. </a:t>
            </a:r>
            <a:br>
              <a:rPr lang="de-DE" sz="2400" b="1" dirty="0"/>
            </a:br>
            <a:r>
              <a:rPr lang="de-DE" sz="2400" b="1" dirty="0"/>
              <a:t>Aber wenn man sie ablehnt, wird auch die Wahrheit, die man hat, verloren gehen (Markus 4,25).</a:t>
            </a:r>
            <a:endParaRPr lang="en" sz="2400" b="1" dirty="0"/>
          </a:p>
        </p:txBody>
      </p:sp>
      <p:sp>
        <p:nvSpPr>
          <p:cNvPr id="2" name="Textfeld 1">
            <a:extLst>
              <a:ext uri="{FF2B5EF4-FFF2-40B4-BE49-F238E27FC236}">
                <a16:creationId xmlns:a16="http://schemas.microsoft.com/office/drawing/2014/main" id="{16B89F9C-0FC9-AAF0-81BF-A8F113A0345E}"/>
              </a:ext>
            </a:extLst>
          </p:cNvPr>
          <p:cNvSpPr txBox="1"/>
          <p:nvPr/>
        </p:nvSpPr>
        <p:spPr>
          <a:xfrm>
            <a:off x="-24766" y="30877"/>
            <a:ext cx="3616683" cy="646331"/>
          </a:xfrm>
          <a:prstGeom prst="rect">
            <a:avLst/>
          </a:prstGeom>
          <a:solidFill>
            <a:schemeClr val="bg1"/>
          </a:solidFill>
          <a:ln>
            <a:solidFill>
              <a:schemeClr val="accent1">
                <a:lumMod val="20000"/>
                <a:lumOff val="80000"/>
              </a:schemeClr>
            </a:solidFill>
            <a:prstDash val="lgDashDot"/>
          </a:ln>
        </p:spPr>
        <p:txBody>
          <a:bodyPr wrap="square">
            <a:spAutoFit/>
          </a:bodyPr>
          <a:lstStyle/>
          <a:p>
            <a:pPr>
              <a:spcBef>
                <a:spcPts val="600"/>
              </a:spcBef>
            </a:pPr>
            <a:r>
              <a:rPr lang="en" sz="1800" b="1" i="1" dirty="0">
                <a:solidFill>
                  <a:srgbClr val="00B050"/>
                </a:solidFill>
              </a:rPr>
              <a:t>(</a:t>
            </a:r>
            <a:r>
              <a:rPr lang="en" sz="1800" b="1" i="1" u="sng" dirty="0">
                <a:solidFill>
                  <a:srgbClr val="00B050"/>
                </a:solidFill>
              </a:rPr>
              <a:t>M</a:t>
            </a:r>
            <a:r>
              <a:rPr lang="de-DE" sz="1800" b="1" i="1" u="sng" dirty="0">
                <a:solidFill>
                  <a:srgbClr val="00B050"/>
                </a:solidFill>
              </a:rPr>
              <a:t>i, 24. Juli </a:t>
            </a:r>
            <a:br>
              <a:rPr lang="de-DE" sz="1800" b="1" i="1" dirty="0">
                <a:solidFill>
                  <a:srgbClr val="00B050"/>
                </a:solidFill>
              </a:rPr>
            </a:br>
            <a:r>
              <a:rPr lang="de-DE" sz="1800" b="1" i="1" dirty="0">
                <a:solidFill>
                  <a:srgbClr val="00B050"/>
                </a:solidFill>
              </a:rPr>
              <a:t>– Lampe und Maß – Mk 4, 21-23)</a:t>
            </a:r>
            <a:endParaRPr lang="es-ES" sz="1800" b="1" dirty="0">
              <a:solidFill>
                <a:srgbClr val="00B050"/>
              </a:solidFill>
            </a:endParaRPr>
          </a:p>
        </p:txBody>
      </p:sp>
      <p:sp>
        <p:nvSpPr>
          <p:cNvPr id="12" name="CuadroTexto 6">
            <a:extLst>
              <a:ext uri="{FF2B5EF4-FFF2-40B4-BE49-F238E27FC236}">
                <a16:creationId xmlns:a16="http://schemas.microsoft.com/office/drawing/2014/main" id="{C6ACC579-10B0-5BE1-82ED-CB845A173BF3}"/>
              </a:ext>
            </a:extLst>
          </p:cNvPr>
          <p:cNvSpPr txBox="1"/>
          <p:nvPr/>
        </p:nvSpPr>
        <p:spPr>
          <a:xfrm>
            <a:off x="1678595" y="746165"/>
            <a:ext cx="8971720" cy="1015663"/>
          </a:xfrm>
          <a:custGeom>
            <a:avLst/>
            <a:gdLst>
              <a:gd name="connsiteX0" fmla="*/ 0 w 8299095"/>
              <a:gd name="connsiteY0" fmla="*/ 0 h 1015663"/>
              <a:gd name="connsiteX1" fmla="*/ 8299095 w 8299095"/>
              <a:gd name="connsiteY1" fmla="*/ 0 h 1015663"/>
              <a:gd name="connsiteX2" fmla="*/ 8299095 w 8299095"/>
              <a:gd name="connsiteY2" fmla="*/ 1015663 h 1015663"/>
              <a:gd name="connsiteX3" fmla="*/ 0 w 8299095"/>
              <a:gd name="connsiteY3" fmla="*/ 1015663 h 1015663"/>
              <a:gd name="connsiteX4" fmla="*/ 0 w 8299095"/>
              <a:gd name="connsiteY4" fmla="*/ 0 h 1015663"/>
              <a:gd name="connsiteX0" fmla="*/ 0 w 8388503"/>
              <a:gd name="connsiteY0" fmla="*/ 0 h 1015663"/>
              <a:gd name="connsiteX1" fmla="*/ 8299095 w 8388503"/>
              <a:gd name="connsiteY1" fmla="*/ 0 h 1015663"/>
              <a:gd name="connsiteX2" fmla="*/ 8299095 w 8388503"/>
              <a:gd name="connsiteY2" fmla="*/ 1015663 h 1015663"/>
              <a:gd name="connsiteX3" fmla="*/ 0 w 8388503"/>
              <a:gd name="connsiteY3" fmla="*/ 1015663 h 1015663"/>
              <a:gd name="connsiteX4" fmla="*/ 0 w 8388503"/>
              <a:gd name="connsiteY4" fmla="*/ 0 h 1015663"/>
              <a:gd name="connsiteX0" fmla="*/ 0 w 8649707"/>
              <a:gd name="connsiteY0" fmla="*/ 0 h 1015663"/>
              <a:gd name="connsiteX1" fmla="*/ 8299095 w 8649707"/>
              <a:gd name="connsiteY1" fmla="*/ 0 h 1015663"/>
              <a:gd name="connsiteX2" fmla="*/ 8299095 w 8649707"/>
              <a:gd name="connsiteY2" fmla="*/ 1015663 h 1015663"/>
              <a:gd name="connsiteX3" fmla="*/ 0 w 8649707"/>
              <a:gd name="connsiteY3" fmla="*/ 1015663 h 1015663"/>
              <a:gd name="connsiteX4" fmla="*/ 0 w 8649707"/>
              <a:gd name="connsiteY4" fmla="*/ 0 h 1015663"/>
              <a:gd name="connsiteX0" fmla="*/ 170688 w 8820395"/>
              <a:gd name="connsiteY0" fmla="*/ 0 h 1015663"/>
              <a:gd name="connsiteX1" fmla="*/ 8469783 w 8820395"/>
              <a:gd name="connsiteY1" fmla="*/ 0 h 1015663"/>
              <a:gd name="connsiteX2" fmla="*/ 8469783 w 8820395"/>
              <a:gd name="connsiteY2" fmla="*/ 1015663 h 1015663"/>
              <a:gd name="connsiteX3" fmla="*/ 170688 w 8820395"/>
              <a:gd name="connsiteY3" fmla="*/ 1015663 h 1015663"/>
              <a:gd name="connsiteX4" fmla="*/ 170688 w 8820395"/>
              <a:gd name="connsiteY4" fmla="*/ 0 h 1015663"/>
              <a:gd name="connsiteX0" fmla="*/ 267856 w 8917563"/>
              <a:gd name="connsiteY0" fmla="*/ 0 h 1015663"/>
              <a:gd name="connsiteX1" fmla="*/ 8566951 w 8917563"/>
              <a:gd name="connsiteY1" fmla="*/ 0 h 1015663"/>
              <a:gd name="connsiteX2" fmla="*/ 8566951 w 8917563"/>
              <a:gd name="connsiteY2" fmla="*/ 1015663 h 1015663"/>
              <a:gd name="connsiteX3" fmla="*/ 267856 w 8917563"/>
              <a:gd name="connsiteY3" fmla="*/ 1015663 h 1015663"/>
              <a:gd name="connsiteX4" fmla="*/ 267856 w 8917563"/>
              <a:gd name="connsiteY4" fmla="*/ 0 h 1015663"/>
              <a:gd name="connsiteX0" fmla="*/ 267856 w 8917563"/>
              <a:gd name="connsiteY0" fmla="*/ 0 h 1015663"/>
              <a:gd name="connsiteX1" fmla="*/ 8566951 w 8917563"/>
              <a:gd name="connsiteY1" fmla="*/ 0 h 1015663"/>
              <a:gd name="connsiteX2" fmla="*/ 8566951 w 8917563"/>
              <a:gd name="connsiteY2" fmla="*/ 1015663 h 1015663"/>
              <a:gd name="connsiteX3" fmla="*/ 267856 w 8917563"/>
              <a:gd name="connsiteY3" fmla="*/ 1015663 h 1015663"/>
              <a:gd name="connsiteX4" fmla="*/ 267856 w 8917563"/>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7563" h="1015663">
                <a:moveTo>
                  <a:pt x="267856" y="0"/>
                </a:moveTo>
                <a:lnTo>
                  <a:pt x="8566951" y="0"/>
                </a:lnTo>
                <a:cubicBezTo>
                  <a:pt x="9243607" y="612874"/>
                  <a:pt x="8768119" y="622245"/>
                  <a:pt x="8566951" y="1015663"/>
                </a:cubicBezTo>
                <a:lnTo>
                  <a:pt x="267856" y="1015663"/>
                </a:lnTo>
                <a:cubicBezTo>
                  <a:pt x="-116192" y="512517"/>
                  <a:pt x="-61328" y="448282"/>
                  <a:pt x="267856" y="0"/>
                </a:cubicBezTo>
                <a:close/>
              </a:path>
            </a:pathLst>
          </a:custGeom>
          <a:solidFill>
            <a:schemeClr val="accent5">
              <a:lumMod val="75000"/>
            </a:schemeClr>
          </a:solidFill>
          <a:ln>
            <a:noFill/>
          </a:ln>
          <a:effectLst>
            <a:outerShdw blurRad="40000" dist="20000" dir="5400000" rotWithShape="0">
              <a:srgbClr val="000000">
                <a:alpha val="38000"/>
              </a:srgbClr>
            </a:outerShdw>
            <a:softEdge rad="63500"/>
          </a:effectLst>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 sz="2000" b="1" dirty="0">
                <a:solidFill>
                  <a:schemeClr val="bg1"/>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bg1"/>
                </a:solidFill>
                <a:effectLst>
                  <a:outerShdw blurRad="38100" dist="38100" dir="2700000" algn="tl">
                    <a:srgbClr val="000000">
                      <a:alpha val="43137"/>
                    </a:srgbClr>
                  </a:outerShdw>
                </a:effectLst>
                <a:latin typeface="Candara" panose="020E0502030303020204" pitchFamily="34" charset="0"/>
              </a:rPr>
              <a:t>Und weiter sagte Er: "Passt auf, was ihr jetzt hört! </a:t>
            </a:r>
            <a:br>
              <a:rPr lang="de-DE" sz="2000" b="1" dirty="0">
                <a:solidFill>
                  <a:schemeClr val="bg1"/>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outerShdw blurRad="38100" dist="38100" dir="2700000" algn="tl">
                    <a:srgbClr val="000000">
                      <a:alpha val="43137"/>
                    </a:srgbClr>
                  </a:outerShdw>
                </a:effectLst>
                <a:latin typeface="Candara" panose="020E0502030303020204" pitchFamily="34" charset="0"/>
              </a:rPr>
              <a:t>Nach dem Maß, mit dem ihr messt, wird euch zugeteilt werden </a:t>
            </a:r>
            <a:br>
              <a:rPr lang="de-DE" sz="2000" b="1" dirty="0">
                <a:solidFill>
                  <a:schemeClr val="bg1"/>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outerShdw blurRad="38100" dist="38100" dir="2700000" algn="tl">
                    <a:srgbClr val="000000">
                      <a:alpha val="43137"/>
                    </a:srgbClr>
                  </a:outerShdw>
                </a:effectLst>
                <a:latin typeface="Candara" panose="020E0502030303020204" pitchFamily="34" charset="0"/>
              </a:rPr>
              <a:t>und ihr werdet noch mehr bekommen.“ </a:t>
            </a:r>
            <a:r>
              <a:rPr lang="en" b="1" dirty="0">
                <a:solidFill>
                  <a:schemeClr val="bg1"/>
                </a:solidFill>
                <a:effectLst>
                  <a:outerShdw blurRad="38100" dist="38100" dir="2700000" algn="tl">
                    <a:srgbClr val="000000">
                      <a:alpha val="43137"/>
                    </a:srgbClr>
                  </a:outerShdw>
                </a:effectLst>
                <a:latin typeface="Candara" panose="020E0502030303020204" pitchFamily="34" charset="0"/>
              </a:rPr>
              <a:t>(Markus 4:24)</a:t>
            </a:r>
          </a:p>
        </p:txBody>
      </p:sp>
    </p:spTree>
    <p:extLst>
      <p:ext uri="{BB962C8B-B14F-4D97-AF65-F5344CB8AC3E}">
        <p14:creationId xmlns:p14="http://schemas.microsoft.com/office/powerpoint/2010/main" val="58831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ppt_h/2"/>
                                          </p:val>
                                        </p:tav>
                                        <p:tav tm="100000">
                                          <p:val>
                                            <p:strVal val="#ppt_y"/>
                                          </p:val>
                                        </p:tav>
                                      </p:tavLst>
                                    </p:anim>
                                    <p:anim calcmode="lin" valueType="num">
                                      <p:cBhvr>
                                        <p:cTn id="15" dur="500" fill="hold"/>
                                        <p:tgtEl>
                                          <p:spTgt spid="15"/>
                                        </p:tgtEl>
                                        <p:attrNameLst>
                                          <p:attrName>ppt_w</p:attrName>
                                        </p:attrNameLst>
                                      </p:cBhvr>
                                      <p:tavLst>
                                        <p:tav tm="0">
                                          <p:val>
                                            <p:strVal val="#ppt_w"/>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4">
                <a:lumMod val="60000"/>
                <a:lumOff val="40000"/>
              </a:schemeClr>
            </a:gs>
            <a:gs pos="83000">
              <a:srgbClr val="00B050"/>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A49F356-FC7D-D4D0-DB76-C58EF6659726}"/>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6679582-5A52-079D-D1B8-3AE458804CFD}"/>
              </a:ext>
            </a:extLst>
          </p:cNvPr>
          <p:cNvSpPr txBox="1"/>
          <p:nvPr/>
        </p:nvSpPr>
        <p:spPr>
          <a:xfrm>
            <a:off x="2429962" y="-57150"/>
            <a:ext cx="9835190" cy="769441"/>
          </a:xfrm>
          <a:prstGeom prst="rect">
            <a:avLst/>
          </a:prstGeom>
          <a:noFill/>
        </p:spPr>
        <p:txBody>
          <a:bodyPr wrap="square">
            <a:spAutoFit/>
            <a:scene3d>
              <a:camera prst="orthographicFront"/>
              <a:lightRig rig="threePt" dir="t"/>
            </a:scene3d>
            <a:sp3d extrusionH="57150">
              <a:bevelT w="69850" h="38100" prst="cross"/>
            </a:sp3d>
          </a:bodyPr>
          <a:lstStyle>
            <a:defPPr>
              <a:defRPr lang="es-ES"/>
            </a:defPPr>
            <a:lvl1pPr algn="ctr">
              <a:defRPr sz="4400" b="1">
                <a:ln w="22225">
                  <a:solidFill>
                    <a:schemeClr val="accent2"/>
                  </a:solidFill>
                  <a:prstDash val="solid"/>
                </a:ln>
                <a:solidFill>
                  <a:schemeClr val="accent2">
                    <a:lumMod val="40000"/>
                    <a:lumOff val="60000"/>
                  </a:schemeClr>
                </a:solidFill>
              </a:defRPr>
            </a:lvl1pPr>
          </a:lstStyle>
          <a:p>
            <a:r>
              <a:rPr lang="en" dirty="0"/>
              <a:t>DAS WACHSTUM </a:t>
            </a:r>
            <a:r>
              <a:rPr lang="en" sz="2800" dirty="0"/>
              <a:t>UND</a:t>
            </a:r>
            <a:r>
              <a:rPr lang="en" dirty="0"/>
              <a:t> DER SENF</a:t>
            </a:r>
            <a:endParaRPr lang="en" dirty="0">
              <a:ln w="22225">
                <a:solidFill>
                  <a:schemeClr val="bg2">
                    <a:lumMod val="90000"/>
                  </a:schemeClr>
                </a:solidFill>
                <a:prstDash val="solid"/>
              </a:ln>
              <a:solidFill>
                <a:schemeClr val="bg2">
                  <a:lumMod val="90000"/>
                </a:schemeClr>
              </a:solidFill>
            </a:endParaRPr>
          </a:p>
        </p:txBody>
      </p:sp>
      <p:sp>
        <p:nvSpPr>
          <p:cNvPr id="4" name="CuadroTexto 3">
            <a:extLst>
              <a:ext uri="{FF2B5EF4-FFF2-40B4-BE49-F238E27FC236}">
                <a16:creationId xmlns:a16="http://schemas.microsoft.com/office/drawing/2014/main" id="{9133E214-DE09-4FD1-DD9B-01595DBFB045}"/>
              </a:ext>
            </a:extLst>
          </p:cNvPr>
          <p:cNvSpPr txBox="1"/>
          <p:nvPr/>
        </p:nvSpPr>
        <p:spPr>
          <a:xfrm>
            <a:off x="2815589" y="833497"/>
            <a:ext cx="6560820" cy="98488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 sz="2000" b="1" dirty="0">
                <a:effectLst>
                  <a:outerShdw blurRad="38100" dist="38100" dir="2700000" algn="tl">
                    <a:srgbClr val="000000">
                      <a:alpha val="43137"/>
                    </a:srgbClr>
                  </a:outerShdw>
                </a:effectLst>
                <a:latin typeface="Candara" panose="020E0502030303020204" pitchFamily="34" charset="0"/>
              </a:rPr>
              <a:t>“</a:t>
            </a:r>
            <a:r>
              <a:rPr lang="de-DE" sz="2000" b="1" dirty="0">
                <a:effectLst>
                  <a:outerShdw blurRad="38100" dist="38100" dir="2700000" algn="tl">
                    <a:srgbClr val="000000">
                      <a:alpha val="43137"/>
                    </a:srgbClr>
                  </a:outerShdw>
                </a:effectLst>
                <a:latin typeface="Candara" panose="020E0502030303020204" pitchFamily="34" charset="0"/>
              </a:rPr>
              <a:t>Er sagte: Mit dem Reich Gottes ist es so, </a:t>
            </a:r>
            <a:br>
              <a:rPr lang="de-DE" sz="2000" b="1" dirty="0">
                <a:effectLst>
                  <a:outerShdw blurRad="38100" dist="38100" dir="2700000" algn="tl">
                    <a:srgbClr val="000000">
                      <a:alpha val="43137"/>
                    </a:srgbClr>
                  </a:outerShdw>
                </a:effectLst>
                <a:latin typeface="Candara" panose="020E0502030303020204" pitchFamily="34" charset="0"/>
              </a:rPr>
            </a:br>
            <a:r>
              <a:rPr lang="de-DE" sz="2000" b="1" dirty="0">
                <a:effectLst>
                  <a:outerShdw blurRad="38100" dist="38100" dir="2700000" algn="tl">
                    <a:srgbClr val="000000">
                      <a:alpha val="43137"/>
                    </a:srgbClr>
                  </a:outerShdw>
                </a:effectLst>
                <a:latin typeface="Candara" panose="020E0502030303020204" pitchFamily="34" charset="0"/>
              </a:rPr>
              <a:t>wie wenn ein Mann Samen auf seinen Acker sät;</a:t>
            </a:r>
            <a:r>
              <a:rPr lang="en" sz="2000" b="1" dirty="0">
                <a:effectLst>
                  <a:outerShdw blurRad="38100" dist="38100" dir="2700000" algn="tl">
                    <a:srgbClr val="000000">
                      <a:alpha val="43137"/>
                    </a:srgbClr>
                  </a:outerShdw>
                </a:effectLst>
                <a:latin typeface="Candara" panose="020E0502030303020204" pitchFamily="34" charset="0"/>
              </a:rPr>
              <a:t>” </a:t>
            </a:r>
            <a:br>
              <a:rPr lang="es-ES" sz="2000" b="1" dirty="0">
                <a:effectLst>
                  <a:outerShdw blurRad="38100" dist="38100" dir="2700000" algn="tl">
                    <a:srgbClr val="000000">
                      <a:alpha val="43137"/>
                    </a:srgbClr>
                  </a:outerShdw>
                </a:effectLst>
                <a:latin typeface="Candara" panose="020E0502030303020204" pitchFamily="34" charset="0"/>
              </a:rPr>
            </a:br>
            <a:r>
              <a:rPr lang="en" b="1" dirty="0">
                <a:effectLst>
                  <a:outerShdw blurRad="38100" dist="38100" dir="2700000" algn="tl">
                    <a:srgbClr val="000000">
                      <a:alpha val="43137"/>
                    </a:srgbClr>
                  </a:outerShdw>
                </a:effectLst>
                <a:latin typeface="Candara" panose="020E0502030303020204" pitchFamily="34" charset="0"/>
              </a:rPr>
              <a:t>(Markus 4:26)</a:t>
            </a:r>
            <a:endParaRPr lang="es-ES" b="1" dirty="0">
              <a:effectLst>
                <a:outerShdw blurRad="38100" dist="38100" dir="2700000" algn="tl">
                  <a:srgbClr val="000000">
                    <a:alpha val="43137"/>
                  </a:srgbClr>
                </a:outerShdw>
              </a:effectLst>
              <a:latin typeface="Candara" panose="020E0502030303020204" pitchFamily="34" charset="0"/>
            </a:endParaRPr>
          </a:p>
        </p:txBody>
      </p:sp>
      <p:sp>
        <p:nvSpPr>
          <p:cNvPr id="5" name="CuadroTexto 4">
            <a:extLst>
              <a:ext uri="{FF2B5EF4-FFF2-40B4-BE49-F238E27FC236}">
                <a16:creationId xmlns:a16="http://schemas.microsoft.com/office/drawing/2014/main" id="{56F3F5AE-BA46-9096-8B17-5EB7F22E9EE6}"/>
              </a:ext>
            </a:extLst>
          </p:cNvPr>
          <p:cNvSpPr txBox="1"/>
          <p:nvPr/>
        </p:nvSpPr>
        <p:spPr>
          <a:xfrm>
            <a:off x="5693662" y="2718386"/>
            <a:ext cx="5865716" cy="2323713"/>
          </a:xfrm>
          <a:prstGeom prst="rect">
            <a:avLst/>
          </a:prstGeom>
          <a:noFill/>
        </p:spPr>
        <p:txBody>
          <a:bodyPr wrap="square" rtlCol="0">
            <a:spAutoFit/>
          </a:bodyPr>
          <a:lstStyle/>
          <a:p>
            <a:pPr algn="ctr">
              <a:spcBef>
                <a:spcPts val="600"/>
              </a:spcBef>
            </a:pPr>
            <a:r>
              <a:rPr lang="de-DE" sz="2800" b="1" dirty="0"/>
              <a:t>JESUS erinnert </a:t>
            </a:r>
            <a:br>
              <a:rPr lang="de-DE" sz="2800" b="1" dirty="0"/>
            </a:br>
            <a:r>
              <a:rPr lang="de-DE" sz="2800" b="1" dirty="0"/>
              <a:t>an den Wachstumsprozess </a:t>
            </a:r>
            <a:br>
              <a:rPr lang="de-DE" sz="2800" b="1" dirty="0"/>
            </a:br>
            <a:r>
              <a:rPr lang="de-DE" sz="2800" b="1" dirty="0"/>
              <a:t>des Getreides </a:t>
            </a:r>
          </a:p>
          <a:p>
            <a:pPr algn="ctr">
              <a:spcBef>
                <a:spcPts val="600"/>
              </a:spcBef>
            </a:pPr>
            <a:br>
              <a:rPr lang="de-DE" sz="2800" b="1" dirty="0"/>
            </a:br>
            <a:r>
              <a:rPr lang="en" sz="2800" b="1" dirty="0"/>
              <a:t>(Markus 4:28)</a:t>
            </a:r>
          </a:p>
        </p:txBody>
      </p:sp>
      <p:pic>
        <p:nvPicPr>
          <p:cNvPr id="16" name="Imagen 15" descr="Imagen que contiene persona, exterior, mujer, hombre&#10;&#10;Descripción generada automáticamente">
            <a:extLst>
              <a:ext uri="{FF2B5EF4-FFF2-40B4-BE49-F238E27FC236}">
                <a16:creationId xmlns:a16="http://schemas.microsoft.com/office/drawing/2014/main" id="{8C9D9AD6-0C2D-5C2F-77C2-EC1F271BF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710" y="2101059"/>
            <a:ext cx="4498848" cy="4498848"/>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0DFF62C5-05F4-8DDB-D344-0B7EF33EBD49}"/>
              </a:ext>
            </a:extLst>
          </p:cNvPr>
          <p:cNvSpPr txBox="1"/>
          <p:nvPr/>
        </p:nvSpPr>
        <p:spPr>
          <a:xfrm>
            <a:off x="18065" y="5378"/>
            <a:ext cx="2393831" cy="1200329"/>
          </a:xfrm>
          <a:prstGeom prst="rect">
            <a:avLst/>
          </a:prstGeom>
          <a:solidFill>
            <a:schemeClr val="bg1"/>
          </a:solidFill>
          <a:ln>
            <a:solidFill>
              <a:schemeClr val="accent1">
                <a:lumMod val="20000"/>
                <a:lumOff val="80000"/>
              </a:schemeClr>
            </a:solidFill>
            <a:prstDash val="lgDashDot"/>
          </a:ln>
        </p:spPr>
        <p:txBody>
          <a:bodyPr wrap="square">
            <a:spAutoFit/>
          </a:bodyPr>
          <a:lstStyle/>
          <a:p>
            <a:pPr>
              <a:spcBef>
                <a:spcPts val="600"/>
              </a:spcBef>
            </a:pPr>
            <a:r>
              <a:rPr lang="en" sz="1800" b="1" i="1" dirty="0">
                <a:solidFill>
                  <a:srgbClr val="00B050"/>
                </a:solidFill>
              </a:rPr>
              <a:t>(</a:t>
            </a:r>
            <a:r>
              <a:rPr lang="de-DE" sz="1800" b="1" i="1" u="sng" dirty="0">
                <a:solidFill>
                  <a:srgbClr val="00B050"/>
                </a:solidFill>
              </a:rPr>
              <a:t>Do, 25. Juli </a:t>
            </a:r>
            <a:br>
              <a:rPr lang="de-DE" sz="1800" b="1" i="1" dirty="0">
                <a:solidFill>
                  <a:srgbClr val="00B050"/>
                </a:solidFill>
              </a:rPr>
            </a:br>
            <a:r>
              <a:rPr lang="de-DE" sz="1800" b="1" i="1" dirty="0">
                <a:solidFill>
                  <a:srgbClr val="00B050"/>
                </a:solidFill>
              </a:rPr>
              <a:t>– Gleichnisse vom </a:t>
            </a:r>
            <a:br>
              <a:rPr lang="de-DE" sz="1800" b="1" i="1" dirty="0">
                <a:solidFill>
                  <a:srgbClr val="00B050"/>
                </a:solidFill>
              </a:rPr>
            </a:br>
            <a:r>
              <a:rPr lang="de-DE" sz="1800" b="1" i="1" dirty="0">
                <a:solidFill>
                  <a:srgbClr val="00B050"/>
                </a:solidFill>
              </a:rPr>
              <a:t>wachsenden Samen</a:t>
            </a:r>
            <a:br>
              <a:rPr lang="de-DE" sz="1800" b="1" i="1" dirty="0">
                <a:solidFill>
                  <a:srgbClr val="00B050"/>
                </a:solidFill>
              </a:rPr>
            </a:br>
            <a:r>
              <a:rPr lang="de-DE" sz="1800" b="1" i="1" dirty="0">
                <a:solidFill>
                  <a:srgbClr val="00B050"/>
                </a:solidFill>
              </a:rPr>
              <a:t> – Mk 4,26-29)</a:t>
            </a:r>
            <a:endParaRPr lang="es-ES" sz="1800" b="1" dirty="0">
              <a:solidFill>
                <a:srgbClr val="00B050"/>
              </a:solidFill>
            </a:endParaRPr>
          </a:p>
        </p:txBody>
      </p:sp>
    </p:spTree>
    <p:extLst>
      <p:ext uri="{BB962C8B-B14F-4D97-AF65-F5344CB8AC3E}">
        <p14:creationId xmlns:p14="http://schemas.microsoft.com/office/powerpoint/2010/main" val="12456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4">
                <a:lumMod val="60000"/>
                <a:lumOff val="40000"/>
              </a:schemeClr>
            </a:gs>
            <a:gs pos="83000">
              <a:srgbClr val="00B050"/>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A49F356-FC7D-D4D0-DB76-C58EF6659726}"/>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descr="Dibujo en blanco y negro&#10;&#10;Descripción generada automáticamente con confianza baja">
            <a:extLst>
              <a:ext uri="{FF2B5EF4-FFF2-40B4-BE49-F238E27FC236}">
                <a16:creationId xmlns:a16="http://schemas.microsoft.com/office/drawing/2014/main" id="{4B245EE1-9557-849B-8D9C-9CD97985D0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87952" y="1906311"/>
            <a:ext cx="6991060" cy="2711130"/>
          </a:xfrm>
          <a:prstGeom prst="rect">
            <a:avLst/>
          </a:prstGeom>
          <a:ln w="127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6679582-5A52-079D-D1B8-3AE458804CFD}"/>
              </a:ext>
            </a:extLst>
          </p:cNvPr>
          <p:cNvSpPr txBox="1"/>
          <p:nvPr/>
        </p:nvSpPr>
        <p:spPr>
          <a:xfrm>
            <a:off x="2523522" y="-57150"/>
            <a:ext cx="9650413" cy="769441"/>
          </a:xfrm>
          <a:prstGeom prst="rect">
            <a:avLst/>
          </a:prstGeom>
          <a:noFill/>
        </p:spPr>
        <p:txBody>
          <a:bodyPr wrap="square">
            <a:spAutoFit/>
            <a:scene3d>
              <a:camera prst="orthographicFront"/>
              <a:lightRig rig="threePt" dir="t"/>
            </a:scene3d>
            <a:sp3d extrusionH="57150">
              <a:bevelT w="69850" h="38100" prst="cross"/>
            </a:sp3d>
          </a:bodyPr>
          <a:lstStyle>
            <a:defPPr>
              <a:defRPr lang="es-ES"/>
            </a:defPPr>
            <a:lvl1pPr algn="ctr">
              <a:defRPr sz="4400" b="1">
                <a:ln w="22225">
                  <a:solidFill>
                    <a:schemeClr val="accent2"/>
                  </a:solidFill>
                  <a:prstDash val="solid"/>
                </a:ln>
                <a:solidFill>
                  <a:schemeClr val="accent2">
                    <a:lumMod val="40000"/>
                    <a:lumOff val="60000"/>
                  </a:schemeClr>
                </a:solidFill>
              </a:defRPr>
            </a:lvl1pPr>
          </a:lstStyle>
          <a:p>
            <a:r>
              <a:rPr lang="en" dirty="0"/>
              <a:t>DAS WACHSTUM </a:t>
            </a:r>
            <a:r>
              <a:rPr lang="en" sz="2800" dirty="0"/>
              <a:t>UND</a:t>
            </a:r>
            <a:r>
              <a:rPr lang="en" dirty="0"/>
              <a:t> DER SENF</a:t>
            </a:r>
            <a:endParaRPr lang="en" dirty="0">
              <a:ln w="22225">
                <a:solidFill>
                  <a:schemeClr val="bg2">
                    <a:lumMod val="90000"/>
                  </a:schemeClr>
                </a:solidFill>
                <a:prstDash val="solid"/>
              </a:ln>
              <a:solidFill>
                <a:schemeClr val="bg2">
                  <a:lumMod val="90000"/>
                </a:schemeClr>
              </a:solidFill>
            </a:endParaRPr>
          </a:p>
        </p:txBody>
      </p:sp>
      <p:sp>
        <p:nvSpPr>
          <p:cNvPr id="4" name="CuadroTexto 3">
            <a:extLst>
              <a:ext uri="{FF2B5EF4-FFF2-40B4-BE49-F238E27FC236}">
                <a16:creationId xmlns:a16="http://schemas.microsoft.com/office/drawing/2014/main" id="{9133E214-DE09-4FD1-DD9B-01595DBFB045}"/>
              </a:ext>
            </a:extLst>
          </p:cNvPr>
          <p:cNvSpPr txBox="1"/>
          <p:nvPr/>
        </p:nvSpPr>
        <p:spPr>
          <a:xfrm>
            <a:off x="4403072" y="769441"/>
            <a:ext cx="6560820" cy="98488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 sz="2000" b="1" dirty="0">
                <a:effectLst>
                  <a:outerShdw blurRad="38100" dist="38100" dir="2700000" algn="tl">
                    <a:srgbClr val="000000">
                      <a:alpha val="43137"/>
                    </a:srgbClr>
                  </a:outerShdw>
                </a:effectLst>
                <a:latin typeface="Candara" panose="020E0502030303020204" pitchFamily="34" charset="0"/>
              </a:rPr>
              <a:t>“</a:t>
            </a:r>
            <a:r>
              <a:rPr lang="de-DE" sz="2000" b="1" dirty="0">
                <a:effectLst>
                  <a:outerShdw blurRad="38100" dist="38100" dir="2700000" algn="tl">
                    <a:srgbClr val="000000">
                      <a:alpha val="43137"/>
                    </a:srgbClr>
                  </a:outerShdw>
                </a:effectLst>
                <a:latin typeface="Candara" panose="020E0502030303020204" pitchFamily="34" charset="0"/>
              </a:rPr>
              <a:t>Er sagte: Mit dem Reich Gottes ist es so, </a:t>
            </a:r>
            <a:br>
              <a:rPr lang="de-DE" sz="2000" b="1" dirty="0">
                <a:effectLst>
                  <a:outerShdw blurRad="38100" dist="38100" dir="2700000" algn="tl">
                    <a:srgbClr val="000000">
                      <a:alpha val="43137"/>
                    </a:srgbClr>
                  </a:outerShdw>
                </a:effectLst>
                <a:latin typeface="Candara" panose="020E0502030303020204" pitchFamily="34" charset="0"/>
              </a:rPr>
            </a:br>
            <a:r>
              <a:rPr lang="de-DE" sz="2000" b="1" dirty="0">
                <a:effectLst>
                  <a:outerShdw blurRad="38100" dist="38100" dir="2700000" algn="tl">
                    <a:srgbClr val="000000">
                      <a:alpha val="43137"/>
                    </a:srgbClr>
                  </a:outerShdw>
                </a:effectLst>
                <a:latin typeface="Candara" panose="020E0502030303020204" pitchFamily="34" charset="0"/>
              </a:rPr>
              <a:t>wie wenn ein Mann Samen auf seinen Acker sät;</a:t>
            </a:r>
            <a:r>
              <a:rPr lang="en" sz="2000" b="1" dirty="0">
                <a:effectLst>
                  <a:outerShdw blurRad="38100" dist="38100" dir="2700000" algn="tl">
                    <a:srgbClr val="000000">
                      <a:alpha val="43137"/>
                    </a:srgbClr>
                  </a:outerShdw>
                </a:effectLst>
                <a:latin typeface="Candara" panose="020E0502030303020204" pitchFamily="34" charset="0"/>
              </a:rPr>
              <a:t>” </a:t>
            </a:r>
            <a:br>
              <a:rPr lang="es-ES" sz="2000" b="1" dirty="0">
                <a:effectLst>
                  <a:outerShdw blurRad="38100" dist="38100" dir="2700000" algn="tl">
                    <a:srgbClr val="000000">
                      <a:alpha val="43137"/>
                    </a:srgbClr>
                  </a:outerShdw>
                </a:effectLst>
                <a:latin typeface="Candara" panose="020E0502030303020204" pitchFamily="34" charset="0"/>
              </a:rPr>
            </a:br>
            <a:r>
              <a:rPr lang="en" b="1" dirty="0">
                <a:effectLst>
                  <a:outerShdw blurRad="38100" dist="38100" dir="2700000" algn="tl">
                    <a:srgbClr val="000000">
                      <a:alpha val="43137"/>
                    </a:srgbClr>
                  </a:outerShdw>
                </a:effectLst>
                <a:latin typeface="Candara" panose="020E0502030303020204" pitchFamily="34" charset="0"/>
              </a:rPr>
              <a:t>(Markus 4:26)</a:t>
            </a:r>
            <a:endParaRPr lang="es-ES" b="1" dirty="0">
              <a:effectLst>
                <a:outerShdw blurRad="38100" dist="38100" dir="2700000" algn="tl">
                  <a:srgbClr val="000000">
                    <a:alpha val="43137"/>
                  </a:srgbClr>
                </a:outerShdw>
              </a:effectLst>
              <a:latin typeface="Candara" panose="020E0502030303020204" pitchFamily="34" charset="0"/>
            </a:endParaRPr>
          </a:p>
        </p:txBody>
      </p:sp>
      <p:graphicFrame>
        <p:nvGraphicFramePr>
          <p:cNvPr id="2" name="Diagrama 1">
            <a:extLst>
              <a:ext uri="{FF2B5EF4-FFF2-40B4-BE49-F238E27FC236}">
                <a16:creationId xmlns:a16="http://schemas.microsoft.com/office/drawing/2014/main" id="{56C01E1E-25E5-1284-D800-8714ED0F1336}"/>
              </a:ext>
            </a:extLst>
          </p:cNvPr>
          <p:cNvGraphicFramePr/>
          <p:nvPr>
            <p:extLst>
              <p:ext uri="{D42A27DB-BD31-4B8C-83A1-F6EECF244321}">
                <p14:modId xmlns:p14="http://schemas.microsoft.com/office/powerpoint/2010/main" val="2733542861"/>
              </p:ext>
            </p:extLst>
          </p:nvPr>
        </p:nvGraphicFramePr>
        <p:xfrm>
          <a:off x="493776" y="1971599"/>
          <a:ext cx="3194811" cy="25626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2A5515E3-ABF8-648A-766D-5ECFFAD27B7B}"/>
              </a:ext>
            </a:extLst>
          </p:cNvPr>
          <p:cNvSpPr txBox="1"/>
          <p:nvPr/>
        </p:nvSpPr>
        <p:spPr>
          <a:xfrm>
            <a:off x="108666" y="4659321"/>
            <a:ext cx="11778534" cy="461665"/>
          </a:xfrm>
          <a:prstGeom prst="rect">
            <a:avLst/>
          </a:prstGeom>
          <a:noFill/>
        </p:spPr>
        <p:txBody>
          <a:bodyPr wrap="square" rtlCol="0">
            <a:spAutoFit/>
          </a:bodyPr>
          <a:lstStyle/>
          <a:p>
            <a:pPr algn="ctr">
              <a:spcBef>
                <a:spcPts val="600"/>
              </a:spcBef>
            </a:pPr>
            <a:r>
              <a:rPr lang="de-DE" sz="2400" b="1" dirty="0"/>
              <a:t>Es ist ein PROZESS, der von GOTT und nicht vom Menschen abhängt </a:t>
            </a:r>
            <a:r>
              <a:rPr lang="de-DE" b="1" dirty="0"/>
              <a:t>(Mk 4,27).</a:t>
            </a:r>
            <a:endParaRPr lang="en" sz="2400" b="1" dirty="0"/>
          </a:p>
        </p:txBody>
      </p:sp>
      <p:sp>
        <p:nvSpPr>
          <p:cNvPr id="24" name="CuadroTexto 23">
            <a:extLst>
              <a:ext uri="{FF2B5EF4-FFF2-40B4-BE49-F238E27FC236}">
                <a16:creationId xmlns:a16="http://schemas.microsoft.com/office/drawing/2014/main" id="{CE22B2D3-3591-86E5-CA8F-CC70D6D7F7B3}"/>
              </a:ext>
            </a:extLst>
          </p:cNvPr>
          <p:cNvSpPr txBox="1"/>
          <p:nvPr/>
        </p:nvSpPr>
        <p:spPr>
          <a:xfrm>
            <a:off x="108666" y="5120986"/>
            <a:ext cx="11996751" cy="830997"/>
          </a:xfrm>
          <a:prstGeom prst="rect">
            <a:avLst/>
          </a:prstGeom>
          <a:noFill/>
        </p:spPr>
        <p:txBody>
          <a:bodyPr wrap="square">
            <a:spAutoFit/>
          </a:bodyPr>
          <a:lstStyle/>
          <a:p>
            <a:pPr algn="ctr">
              <a:spcBef>
                <a:spcPts val="600"/>
              </a:spcBef>
            </a:pPr>
            <a:r>
              <a:rPr lang="de-DE" sz="2400" b="1" dirty="0"/>
              <a:t>Dies ist die </a:t>
            </a:r>
            <a:r>
              <a:rPr lang="de-DE" sz="2400" b="1" u="sng" dirty="0"/>
              <a:t>SAAT des Evangeliums, </a:t>
            </a:r>
            <a:br>
              <a:rPr lang="de-DE" sz="2400" b="1" dirty="0"/>
            </a:br>
            <a:r>
              <a:rPr lang="de-DE" sz="2400" b="1" dirty="0"/>
              <a:t>die in den </a:t>
            </a:r>
            <a:r>
              <a:rPr lang="de-DE" sz="2400" b="1" u="sng" dirty="0"/>
              <a:t>fruchtbaren Herzensboden </a:t>
            </a:r>
            <a:r>
              <a:rPr lang="de-DE" sz="2400" b="1" dirty="0"/>
              <a:t>des Gläubigen gesät wird.</a:t>
            </a:r>
            <a:endParaRPr lang="en" sz="2400" b="1" dirty="0"/>
          </a:p>
        </p:txBody>
      </p:sp>
      <p:sp>
        <p:nvSpPr>
          <p:cNvPr id="13" name="CuadroTexto 12">
            <a:extLst>
              <a:ext uri="{FF2B5EF4-FFF2-40B4-BE49-F238E27FC236}">
                <a16:creationId xmlns:a16="http://schemas.microsoft.com/office/drawing/2014/main" id="{BB501A1F-FE54-8CA2-748A-928CE1284882}"/>
              </a:ext>
            </a:extLst>
          </p:cNvPr>
          <p:cNvSpPr txBox="1"/>
          <p:nvPr/>
        </p:nvSpPr>
        <p:spPr>
          <a:xfrm>
            <a:off x="22086" y="5951983"/>
            <a:ext cx="12169913" cy="830997"/>
          </a:xfrm>
          <a:prstGeom prst="rect">
            <a:avLst/>
          </a:prstGeom>
          <a:noFill/>
        </p:spPr>
        <p:txBody>
          <a:bodyPr wrap="square">
            <a:spAutoFit/>
          </a:bodyPr>
          <a:lstStyle/>
          <a:p>
            <a:pPr algn="ctr">
              <a:spcBef>
                <a:spcPts val="600"/>
              </a:spcBef>
            </a:pPr>
            <a:r>
              <a:rPr lang="de-DE" sz="2400" b="1" dirty="0">
                <a:solidFill>
                  <a:schemeClr val="accent4"/>
                </a:solidFill>
              </a:rPr>
              <a:t>Durch das </a:t>
            </a:r>
            <a:r>
              <a:rPr lang="de-DE" sz="2400" b="1" u="sng" dirty="0">
                <a:solidFill>
                  <a:schemeClr val="accent4"/>
                </a:solidFill>
              </a:rPr>
              <a:t>Wirken des Heiligen Geistes</a:t>
            </a:r>
            <a:r>
              <a:rPr lang="de-DE" sz="2400" b="1" dirty="0">
                <a:solidFill>
                  <a:schemeClr val="accent4"/>
                </a:solidFill>
              </a:rPr>
              <a:t> </a:t>
            </a:r>
            <a:br>
              <a:rPr lang="de-DE" sz="2400" b="1" dirty="0">
                <a:solidFill>
                  <a:schemeClr val="accent4"/>
                </a:solidFill>
              </a:rPr>
            </a:br>
            <a:r>
              <a:rPr lang="de-DE" sz="2400" b="1" dirty="0">
                <a:solidFill>
                  <a:schemeClr val="accent4"/>
                </a:solidFill>
              </a:rPr>
              <a:t>WACHSEN wir immer mehr in der WAHRHEIT... bis JESUS kommt </a:t>
            </a:r>
            <a:r>
              <a:rPr lang="de-DE" b="1" dirty="0">
                <a:solidFill>
                  <a:schemeClr val="accent4"/>
                </a:solidFill>
              </a:rPr>
              <a:t>(Mk 4,29; </a:t>
            </a:r>
            <a:r>
              <a:rPr lang="de-DE" b="1" dirty="0" err="1">
                <a:solidFill>
                  <a:schemeClr val="accent4"/>
                </a:solidFill>
              </a:rPr>
              <a:t>Mt</a:t>
            </a:r>
            <a:r>
              <a:rPr lang="de-DE" b="1" dirty="0">
                <a:solidFill>
                  <a:schemeClr val="accent4"/>
                </a:solidFill>
              </a:rPr>
              <a:t> 13,39).</a:t>
            </a:r>
            <a:endParaRPr lang="en" sz="2400" b="1" dirty="0">
              <a:solidFill>
                <a:schemeClr val="accent4"/>
              </a:solidFill>
            </a:endParaRPr>
          </a:p>
        </p:txBody>
      </p:sp>
      <p:sp>
        <p:nvSpPr>
          <p:cNvPr id="6" name="Textfeld 5">
            <a:extLst>
              <a:ext uri="{FF2B5EF4-FFF2-40B4-BE49-F238E27FC236}">
                <a16:creationId xmlns:a16="http://schemas.microsoft.com/office/drawing/2014/main" id="{0DFF62C5-05F4-8DDB-D344-0B7EF33EBD49}"/>
              </a:ext>
            </a:extLst>
          </p:cNvPr>
          <p:cNvSpPr txBox="1"/>
          <p:nvPr/>
        </p:nvSpPr>
        <p:spPr>
          <a:xfrm>
            <a:off x="18065" y="71638"/>
            <a:ext cx="2487391" cy="1200329"/>
          </a:xfrm>
          <a:prstGeom prst="rect">
            <a:avLst/>
          </a:prstGeom>
          <a:solidFill>
            <a:schemeClr val="lt1"/>
          </a:solidFill>
          <a:ln>
            <a:solidFill>
              <a:schemeClr val="accent1">
                <a:lumMod val="20000"/>
                <a:lumOff val="80000"/>
              </a:schemeClr>
            </a:solidFill>
            <a:prstDash val="lgDashDot"/>
          </a:ln>
        </p:spPr>
        <p:txBody>
          <a:bodyPr wrap="square">
            <a:spAutoFit/>
          </a:bodyPr>
          <a:lstStyle/>
          <a:p>
            <a:pPr>
              <a:spcBef>
                <a:spcPts val="600"/>
              </a:spcBef>
            </a:pPr>
            <a:r>
              <a:rPr lang="en" sz="1800" b="1" i="1" dirty="0">
                <a:solidFill>
                  <a:srgbClr val="00B050"/>
                </a:solidFill>
              </a:rPr>
              <a:t>(</a:t>
            </a:r>
            <a:r>
              <a:rPr lang="de-DE" sz="1800" b="1" i="1" u="sng" dirty="0">
                <a:solidFill>
                  <a:srgbClr val="00B050"/>
                </a:solidFill>
              </a:rPr>
              <a:t>Do, 25. Juli </a:t>
            </a:r>
            <a:br>
              <a:rPr lang="de-DE" sz="1800" b="1" i="1" dirty="0">
                <a:solidFill>
                  <a:srgbClr val="00B050"/>
                </a:solidFill>
              </a:rPr>
            </a:br>
            <a:r>
              <a:rPr lang="de-DE" sz="1800" b="1" i="1" dirty="0">
                <a:solidFill>
                  <a:srgbClr val="00B050"/>
                </a:solidFill>
              </a:rPr>
              <a:t>– Gleichnisse vom </a:t>
            </a:r>
            <a:br>
              <a:rPr lang="de-DE" sz="1800" b="1" i="1" dirty="0">
                <a:solidFill>
                  <a:srgbClr val="00B050"/>
                </a:solidFill>
              </a:rPr>
            </a:br>
            <a:r>
              <a:rPr lang="de-DE" sz="1800" b="1" i="1" dirty="0">
                <a:solidFill>
                  <a:srgbClr val="00B050"/>
                </a:solidFill>
              </a:rPr>
              <a:t>wachsenden Samen</a:t>
            </a:r>
            <a:br>
              <a:rPr lang="de-DE" sz="1800" b="1" i="1" dirty="0">
                <a:solidFill>
                  <a:srgbClr val="00B050"/>
                </a:solidFill>
              </a:rPr>
            </a:br>
            <a:r>
              <a:rPr lang="de-DE" sz="1800" b="1" i="1" dirty="0">
                <a:solidFill>
                  <a:srgbClr val="00B050"/>
                </a:solidFill>
              </a:rPr>
              <a:t> – Mk 4,26-29)</a:t>
            </a:r>
            <a:endParaRPr lang="es-ES" sz="1800" b="1" dirty="0">
              <a:solidFill>
                <a:srgbClr val="00B050"/>
              </a:solidFill>
            </a:endParaRPr>
          </a:p>
        </p:txBody>
      </p:sp>
    </p:spTree>
    <p:extLst>
      <p:ext uri="{BB962C8B-B14F-4D97-AF65-F5344CB8AC3E}">
        <p14:creationId xmlns:p14="http://schemas.microsoft.com/office/powerpoint/2010/main" val="37714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2">
                                            <p:graphicEl>
                                              <a:dgm id="{C0B3A958-0776-44B9-B7C7-E8872E090D6B}"/>
                                            </p:graphicEl>
                                          </p:spTgt>
                                        </p:tgtEl>
                                        <p:attrNameLst>
                                          <p:attrName>style.visibility</p:attrName>
                                        </p:attrNameLst>
                                      </p:cBhvr>
                                      <p:to>
                                        <p:strVal val="visible"/>
                                      </p:to>
                                    </p:set>
                                    <p:anim calcmode="lin" valueType="num">
                                      <p:cBhvr>
                                        <p:cTn id="11" dur="500" fill="hold"/>
                                        <p:tgtEl>
                                          <p:spTgt spid="2">
                                            <p:graphicEl>
                                              <a:dgm id="{C0B3A958-0776-44B9-B7C7-E8872E090D6B}"/>
                                            </p:graphicEl>
                                          </p:spTgt>
                                        </p:tgtEl>
                                        <p:attrNameLst>
                                          <p:attrName>ppt_w</p:attrName>
                                        </p:attrNameLst>
                                      </p:cBhvr>
                                      <p:tavLst>
                                        <p:tav tm="0">
                                          <p:val>
                                            <p:fltVal val="0"/>
                                          </p:val>
                                        </p:tav>
                                        <p:tav tm="100000">
                                          <p:val>
                                            <p:strVal val="#ppt_w"/>
                                          </p:val>
                                        </p:tav>
                                      </p:tavLst>
                                    </p:anim>
                                    <p:anim calcmode="lin" valueType="num">
                                      <p:cBhvr>
                                        <p:cTn id="12" dur="500" fill="hold"/>
                                        <p:tgtEl>
                                          <p:spTgt spid="2">
                                            <p:graphicEl>
                                              <a:dgm id="{C0B3A958-0776-44B9-B7C7-E8872E090D6B}"/>
                                            </p:graphicEl>
                                          </p:spTgt>
                                        </p:tgtEl>
                                        <p:attrNameLst>
                                          <p:attrName>ppt_h</p:attrName>
                                        </p:attrNameLst>
                                      </p:cBhvr>
                                      <p:tavLst>
                                        <p:tav tm="0">
                                          <p:val>
                                            <p:fltVal val="0"/>
                                          </p:val>
                                        </p:tav>
                                        <p:tav tm="100000">
                                          <p:val>
                                            <p:strVal val="#ppt_h"/>
                                          </p:val>
                                        </p:tav>
                                      </p:tavLst>
                                    </p:anim>
                                    <p:animEffect transition="in" filter="fade">
                                      <p:cBhvr>
                                        <p:cTn id="13" dur="500"/>
                                        <p:tgtEl>
                                          <p:spTgt spid="2">
                                            <p:graphicEl>
                                              <a:dgm id="{C0B3A958-0776-44B9-B7C7-E8872E090D6B}"/>
                                            </p:graphicEl>
                                          </p:spTgt>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2">
                                            <p:graphicEl>
                                              <a:dgm id="{ABA808DD-1189-44FF-B581-DD7BBCE32F8A}"/>
                                            </p:graphicEl>
                                          </p:spTgt>
                                        </p:tgtEl>
                                        <p:attrNameLst>
                                          <p:attrName>style.visibility</p:attrName>
                                        </p:attrNameLst>
                                      </p:cBhvr>
                                      <p:to>
                                        <p:strVal val="visible"/>
                                      </p:to>
                                    </p:set>
                                    <p:animEffect transition="in" filter="wipe(left)">
                                      <p:cBhvr>
                                        <p:cTn id="17" dur="500"/>
                                        <p:tgtEl>
                                          <p:spTgt spid="2">
                                            <p:graphicEl>
                                              <a:dgm id="{ABA808DD-1189-44FF-B581-DD7BBCE32F8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graphicEl>
                                              <a:dgm id="{1AC7A243-61B0-4E04-8942-4D8F704535D2}"/>
                                            </p:graphicEl>
                                          </p:spTgt>
                                        </p:tgtEl>
                                        <p:attrNameLst>
                                          <p:attrName>style.visibility</p:attrName>
                                        </p:attrNameLst>
                                      </p:cBhvr>
                                      <p:to>
                                        <p:strVal val="visible"/>
                                      </p:to>
                                    </p:set>
                                    <p:anim calcmode="lin" valueType="num">
                                      <p:cBhvr>
                                        <p:cTn id="22" dur="500" fill="hold"/>
                                        <p:tgtEl>
                                          <p:spTgt spid="2">
                                            <p:graphicEl>
                                              <a:dgm id="{1AC7A243-61B0-4E04-8942-4D8F704535D2}"/>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1AC7A243-61B0-4E04-8942-4D8F704535D2}"/>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1AC7A243-61B0-4E04-8942-4D8F704535D2}"/>
                                            </p:graphic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
                                            <p:graphicEl>
                                              <a:dgm id="{9AA26D14-39E6-4E82-9B46-13471A44E430}"/>
                                            </p:graphicEl>
                                          </p:spTgt>
                                        </p:tgtEl>
                                        <p:attrNameLst>
                                          <p:attrName>style.visibility</p:attrName>
                                        </p:attrNameLst>
                                      </p:cBhvr>
                                      <p:to>
                                        <p:strVal val="visible"/>
                                      </p:to>
                                    </p:set>
                                    <p:animEffect transition="in" filter="wipe(left)">
                                      <p:cBhvr>
                                        <p:cTn id="28" dur="500"/>
                                        <p:tgtEl>
                                          <p:spTgt spid="2">
                                            <p:graphicEl>
                                              <a:dgm id="{9AA26D14-39E6-4E82-9B46-13471A44E43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22BDD43C-4E0C-456C-8FF6-04452655EE07}"/>
                                            </p:graphicEl>
                                          </p:spTgt>
                                        </p:tgtEl>
                                        <p:attrNameLst>
                                          <p:attrName>style.visibility</p:attrName>
                                        </p:attrNameLst>
                                      </p:cBhvr>
                                      <p:to>
                                        <p:strVal val="visible"/>
                                      </p:to>
                                    </p:set>
                                    <p:anim calcmode="lin" valueType="num">
                                      <p:cBhvr>
                                        <p:cTn id="33" dur="500" fill="hold"/>
                                        <p:tgtEl>
                                          <p:spTgt spid="2">
                                            <p:graphicEl>
                                              <a:dgm id="{22BDD43C-4E0C-456C-8FF6-04452655EE07}"/>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2BDD43C-4E0C-456C-8FF6-04452655EE07}"/>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2BDD43C-4E0C-456C-8FF6-04452655EE07}"/>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111DDA5F-B481-4D23-8A95-865B9A8A4D1D}"/>
                                            </p:graphicEl>
                                          </p:spTgt>
                                        </p:tgtEl>
                                        <p:attrNameLst>
                                          <p:attrName>style.visibility</p:attrName>
                                        </p:attrNameLst>
                                      </p:cBhvr>
                                      <p:to>
                                        <p:strVal val="visible"/>
                                      </p:to>
                                    </p:set>
                                    <p:animEffect transition="in" filter="wipe(left)">
                                      <p:cBhvr>
                                        <p:cTn id="39" dur="500"/>
                                        <p:tgtEl>
                                          <p:spTgt spid="2">
                                            <p:graphicEl>
                                              <a:dgm id="{111DDA5F-B481-4D23-8A95-865B9A8A4D1D}"/>
                                            </p:graphicEl>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p:bldP spid="2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A49F356-FC7D-D4D0-DB76-C58EF6659726}"/>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6679582-5A52-079D-D1B8-3AE458804CFD}"/>
              </a:ext>
            </a:extLst>
          </p:cNvPr>
          <p:cNvSpPr txBox="1"/>
          <p:nvPr/>
        </p:nvSpPr>
        <p:spPr>
          <a:xfrm>
            <a:off x="2505456" y="-57150"/>
            <a:ext cx="9686543" cy="769441"/>
          </a:xfrm>
          <a:prstGeom prst="rect">
            <a:avLst/>
          </a:prstGeom>
          <a:noFill/>
        </p:spPr>
        <p:txBody>
          <a:bodyPr wrap="square">
            <a:spAutoFit/>
            <a:scene3d>
              <a:camera prst="orthographicFront"/>
              <a:lightRig rig="threePt" dir="t"/>
            </a:scene3d>
            <a:sp3d extrusionH="57150">
              <a:bevelT w="69850" h="38100" prst="cross"/>
            </a:sp3d>
          </a:bodyPr>
          <a:lstStyle>
            <a:defPPr>
              <a:defRPr lang="es-ES"/>
            </a:defPPr>
            <a:lvl1pPr algn="ctr">
              <a:defRPr sz="4400" b="1">
                <a:ln w="22225">
                  <a:solidFill>
                    <a:schemeClr val="accent2"/>
                  </a:solidFill>
                  <a:prstDash val="solid"/>
                </a:ln>
                <a:solidFill>
                  <a:schemeClr val="accent2">
                    <a:lumMod val="40000"/>
                    <a:lumOff val="60000"/>
                  </a:schemeClr>
                </a:solidFill>
              </a:defRPr>
            </a:lvl1pPr>
          </a:lstStyle>
          <a:p>
            <a:r>
              <a:rPr lang="en" dirty="0"/>
              <a:t>DAS WACHSTUM UND DER SENF</a:t>
            </a:r>
            <a:endParaRPr lang="en" dirty="0">
              <a:ln w="22225">
                <a:solidFill>
                  <a:schemeClr val="bg2">
                    <a:lumMod val="90000"/>
                  </a:schemeClr>
                </a:solidFill>
                <a:prstDash val="solid"/>
              </a:ln>
              <a:solidFill>
                <a:schemeClr val="bg2">
                  <a:lumMod val="90000"/>
                </a:schemeClr>
              </a:solidFill>
            </a:endParaRPr>
          </a:p>
        </p:txBody>
      </p:sp>
      <p:sp>
        <p:nvSpPr>
          <p:cNvPr id="8" name="CuadroTexto 7">
            <a:extLst>
              <a:ext uri="{FF2B5EF4-FFF2-40B4-BE49-F238E27FC236}">
                <a16:creationId xmlns:a16="http://schemas.microsoft.com/office/drawing/2014/main" id="{5C74D90A-619A-87EE-8492-E24BD32D941B}"/>
              </a:ext>
            </a:extLst>
          </p:cNvPr>
          <p:cNvSpPr txBox="1"/>
          <p:nvPr/>
        </p:nvSpPr>
        <p:spPr>
          <a:xfrm>
            <a:off x="2765350" y="620668"/>
            <a:ext cx="9162222" cy="70788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 sz="2000" b="1" dirty="0">
                <a:effectLst>
                  <a:outerShdw blurRad="38100" dist="38100" dir="2700000" algn="tl">
                    <a:srgbClr val="000000">
                      <a:alpha val="43137"/>
                    </a:srgbClr>
                  </a:outerShdw>
                </a:effectLst>
                <a:latin typeface="Candara" panose="020E0502030303020204" pitchFamily="34" charset="0"/>
              </a:rPr>
              <a:t>“</a:t>
            </a:r>
            <a:r>
              <a:rPr lang="de-DE" sz="2000" b="1" dirty="0">
                <a:effectLst>
                  <a:outerShdw blurRad="38100" dist="38100" dir="2700000" algn="tl">
                    <a:srgbClr val="000000">
                      <a:alpha val="43137"/>
                    </a:srgbClr>
                  </a:outerShdw>
                </a:effectLst>
                <a:latin typeface="Candara" panose="020E0502030303020204" pitchFamily="34" charset="0"/>
              </a:rPr>
              <a:t>Es ist wie mit einem Senfkorn: Wenn das gesät wird aufs Land, </a:t>
            </a:r>
            <a:br>
              <a:rPr lang="de-DE" sz="2000" b="1" dirty="0">
                <a:effectLst>
                  <a:outerShdw blurRad="38100" dist="38100" dir="2700000" algn="tl">
                    <a:srgbClr val="000000">
                      <a:alpha val="43137"/>
                    </a:srgbClr>
                  </a:outerShdw>
                </a:effectLst>
                <a:latin typeface="Candara" panose="020E0502030303020204" pitchFamily="34" charset="0"/>
              </a:rPr>
            </a:br>
            <a:r>
              <a:rPr lang="de-DE" sz="2000" b="1" dirty="0">
                <a:effectLst>
                  <a:outerShdw blurRad="38100" dist="38100" dir="2700000" algn="tl">
                    <a:srgbClr val="000000">
                      <a:alpha val="43137"/>
                    </a:srgbClr>
                  </a:outerShdw>
                </a:effectLst>
                <a:latin typeface="Candara" panose="020E0502030303020204" pitchFamily="34" charset="0"/>
              </a:rPr>
              <a:t>so ist’s das kleinste unter allen Samenkörnern auf Erden;</a:t>
            </a:r>
            <a:r>
              <a:rPr lang="en" sz="2000" b="1" dirty="0">
                <a:effectLst>
                  <a:outerShdw blurRad="38100" dist="38100" dir="2700000" algn="tl">
                    <a:srgbClr val="000000">
                      <a:alpha val="43137"/>
                    </a:srgbClr>
                  </a:outerShdw>
                </a:effectLst>
                <a:latin typeface="Candara" panose="020E0502030303020204" pitchFamily="34" charset="0"/>
              </a:rPr>
              <a:t>” </a:t>
            </a:r>
            <a:r>
              <a:rPr lang="en" b="1" dirty="0">
                <a:effectLst>
                  <a:outerShdw blurRad="38100" dist="38100" dir="2700000" algn="tl">
                    <a:srgbClr val="000000">
                      <a:alpha val="43137"/>
                    </a:srgbClr>
                  </a:outerShdw>
                </a:effectLst>
                <a:latin typeface="Candara" panose="020E0502030303020204" pitchFamily="34" charset="0"/>
              </a:rPr>
              <a:t>(Markus 4:31)</a:t>
            </a:r>
            <a:endParaRPr lang="es-ES" b="1" dirty="0">
              <a:effectLst>
                <a:outerShdw blurRad="38100" dist="38100" dir="2700000" algn="tl">
                  <a:srgbClr val="000000">
                    <a:alpha val="43137"/>
                  </a:srgbClr>
                </a:outerShdw>
              </a:effectLst>
              <a:latin typeface="Candara" panose="020E0502030303020204" pitchFamily="34" charset="0"/>
            </a:endParaRPr>
          </a:p>
        </p:txBody>
      </p:sp>
      <p:sp>
        <p:nvSpPr>
          <p:cNvPr id="9" name="CuadroTexto 8">
            <a:extLst>
              <a:ext uri="{FF2B5EF4-FFF2-40B4-BE49-F238E27FC236}">
                <a16:creationId xmlns:a16="http://schemas.microsoft.com/office/drawing/2014/main" id="{FDB81604-DD2D-F704-DB39-3349C9671274}"/>
              </a:ext>
            </a:extLst>
          </p:cNvPr>
          <p:cNvSpPr txBox="1"/>
          <p:nvPr/>
        </p:nvSpPr>
        <p:spPr>
          <a:xfrm>
            <a:off x="-27430" y="2373510"/>
            <a:ext cx="7328979" cy="1938992"/>
          </a:xfrm>
          <a:prstGeom prst="rect">
            <a:avLst/>
          </a:prstGeom>
          <a:noFill/>
        </p:spPr>
        <p:txBody>
          <a:bodyPr wrap="square" rtlCol="0">
            <a:spAutoFit/>
          </a:bodyPr>
          <a:lstStyle/>
          <a:p>
            <a:pPr algn="ctr">
              <a:spcBef>
                <a:spcPts val="600"/>
              </a:spcBef>
            </a:pPr>
            <a:r>
              <a:rPr lang="de-DE" sz="2400" b="1" dirty="0"/>
              <a:t>Nach 50 Tagen nach der Aussaat </a:t>
            </a:r>
            <a:br>
              <a:rPr lang="de-DE" sz="2400" b="1" dirty="0"/>
            </a:br>
            <a:r>
              <a:rPr lang="de-DE" sz="2400" b="1" dirty="0"/>
              <a:t>erreicht der Senf eine Höhe von 30-40 cm </a:t>
            </a:r>
            <a:br>
              <a:rPr lang="de-DE" sz="2400" b="1" dirty="0"/>
            </a:br>
            <a:r>
              <a:rPr lang="de-DE" sz="2400" b="1" dirty="0"/>
              <a:t>und ist bereits in der Lage, </a:t>
            </a:r>
            <a:br>
              <a:rPr lang="de-DE" sz="2400" b="1" dirty="0"/>
            </a:br>
            <a:r>
              <a:rPr lang="de-DE" sz="2400" b="1" dirty="0"/>
              <a:t>erntefähige Früchte zu tragen. </a:t>
            </a:r>
            <a:br>
              <a:rPr lang="de-DE" sz="2400" b="1" dirty="0"/>
            </a:br>
            <a:r>
              <a:rPr lang="de-DE" sz="2400" b="1" dirty="0"/>
              <a:t>Er kann bis zu 7 Meter hoch werden.</a:t>
            </a:r>
            <a:endParaRPr lang="en" sz="2400" b="1" dirty="0"/>
          </a:p>
        </p:txBody>
      </p:sp>
      <p:pic>
        <p:nvPicPr>
          <p:cNvPr id="14" name="Imagen 13" descr="Un dibujo de una persona&#10;&#10;Descripción generada automáticamente con confianza baja">
            <a:extLst>
              <a:ext uri="{FF2B5EF4-FFF2-40B4-BE49-F238E27FC236}">
                <a16:creationId xmlns:a16="http://schemas.microsoft.com/office/drawing/2014/main" id="{EA4DB86F-5B4E-8784-24CE-C5F41FEDA8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2370" y="1271967"/>
            <a:ext cx="5103082" cy="5761095"/>
          </a:xfrm>
          <a:prstGeom prst="rect">
            <a:avLst/>
          </a:prstGeom>
          <a:effectLst>
            <a:softEdge rad="317500"/>
          </a:effectLst>
        </p:spPr>
      </p:pic>
      <p:sp>
        <p:nvSpPr>
          <p:cNvPr id="26" name="CuadroTexto 25">
            <a:extLst>
              <a:ext uri="{FF2B5EF4-FFF2-40B4-BE49-F238E27FC236}">
                <a16:creationId xmlns:a16="http://schemas.microsoft.com/office/drawing/2014/main" id="{0896F7DA-969D-8457-DA5F-32F5268133E0}"/>
              </a:ext>
            </a:extLst>
          </p:cNvPr>
          <p:cNvSpPr txBox="1"/>
          <p:nvPr/>
        </p:nvSpPr>
        <p:spPr>
          <a:xfrm>
            <a:off x="-36458" y="4306302"/>
            <a:ext cx="7328979" cy="1200329"/>
          </a:xfrm>
          <a:prstGeom prst="rect">
            <a:avLst/>
          </a:prstGeom>
          <a:noFill/>
        </p:spPr>
        <p:txBody>
          <a:bodyPr wrap="square">
            <a:spAutoFit/>
          </a:bodyPr>
          <a:lstStyle/>
          <a:p>
            <a:pPr algn="ctr">
              <a:spcBef>
                <a:spcPts val="600"/>
              </a:spcBef>
            </a:pPr>
            <a:r>
              <a:rPr lang="de-DE" sz="2400" b="1" dirty="0"/>
              <a:t>Natürlich war der Anfang klein: </a:t>
            </a:r>
            <a:br>
              <a:rPr lang="de-DE" sz="2400" b="1" dirty="0"/>
            </a:br>
            <a:r>
              <a:rPr lang="de-DE" sz="2400" b="1" dirty="0"/>
              <a:t>120 „ungebildete“ Menschen, </a:t>
            </a:r>
            <a:br>
              <a:rPr lang="de-DE" sz="2400" b="1" dirty="0"/>
            </a:br>
            <a:r>
              <a:rPr lang="de-DE" sz="2400" b="1" dirty="0"/>
              <a:t>versteckt in einem Raum in Jerusalem.</a:t>
            </a:r>
            <a:endParaRPr lang="en" sz="2400" b="1" dirty="0"/>
          </a:p>
        </p:txBody>
      </p:sp>
      <p:sp>
        <p:nvSpPr>
          <p:cNvPr id="28" name="CuadroTexto 27">
            <a:extLst>
              <a:ext uri="{FF2B5EF4-FFF2-40B4-BE49-F238E27FC236}">
                <a16:creationId xmlns:a16="http://schemas.microsoft.com/office/drawing/2014/main" id="{CD957CFA-C2FB-A3FA-61DE-8DC062159A25}"/>
              </a:ext>
            </a:extLst>
          </p:cNvPr>
          <p:cNvSpPr txBox="1"/>
          <p:nvPr/>
        </p:nvSpPr>
        <p:spPr>
          <a:xfrm>
            <a:off x="-27428" y="1542513"/>
            <a:ext cx="7028729" cy="830997"/>
          </a:xfrm>
          <a:prstGeom prst="rect">
            <a:avLst/>
          </a:prstGeom>
          <a:noFill/>
        </p:spPr>
        <p:txBody>
          <a:bodyPr wrap="square">
            <a:spAutoFit/>
          </a:bodyPr>
          <a:lstStyle/>
          <a:p>
            <a:pPr algn="ctr">
              <a:spcBef>
                <a:spcPts val="600"/>
              </a:spcBef>
            </a:pPr>
            <a:r>
              <a:rPr lang="de-DE" sz="2400" b="1" dirty="0"/>
              <a:t>Das HIMMELREICH ist vergleichbar </a:t>
            </a:r>
            <a:br>
              <a:rPr lang="de-DE" sz="2400" b="1" dirty="0"/>
            </a:br>
            <a:r>
              <a:rPr lang="de-DE" sz="2400" b="1" dirty="0"/>
              <a:t>mit einem winzigen Senfkorn (Markus 4:30-31).</a:t>
            </a:r>
            <a:endParaRPr lang="en" sz="2400" b="1" dirty="0"/>
          </a:p>
        </p:txBody>
      </p:sp>
      <p:sp>
        <p:nvSpPr>
          <p:cNvPr id="30" name="CuadroTexto 29">
            <a:extLst>
              <a:ext uri="{FF2B5EF4-FFF2-40B4-BE49-F238E27FC236}">
                <a16:creationId xmlns:a16="http://schemas.microsoft.com/office/drawing/2014/main" id="{F519F5FB-6051-0E07-9319-FF08FA4499B3}"/>
              </a:ext>
            </a:extLst>
          </p:cNvPr>
          <p:cNvSpPr txBox="1"/>
          <p:nvPr/>
        </p:nvSpPr>
        <p:spPr>
          <a:xfrm>
            <a:off x="-13714" y="5506631"/>
            <a:ext cx="7219798" cy="1200329"/>
          </a:xfrm>
          <a:prstGeom prst="rect">
            <a:avLst/>
          </a:prstGeom>
          <a:noFill/>
        </p:spPr>
        <p:txBody>
          <a:bodyPr wrap="square">
            <a:spAutoFit/>
          </a:bodyPr>
          <a:lstStyle/>
          <a:p>
            <a:pPr algn="ctr">
              <a:spcBef>
                <a:spcPts val="600"/>
              </a:spcBef>
            </a:pPr>
            <a:r>
              <a:rPr lang="de-DE" sz="2400" b="1" dirty="0"/>
              <a:t>Aber ihre Ausbreitung hat die ganze Welt erreicht und wurde zur Religion </a:t>
            </a:r>
            <a:br>
              <a:rPr lang="de-DE" sz="2400" b="1" dirty="0"/>
            </a:br>
            <a:r>
              <a:rPr lang="de-DE" sz="2400" b="1" dirty="0"/>
              <a:t>mit der größten Zahl von Gläubigen.</a:t>
            </a:r>
            <a:endParaRPr lang="es-ES" sz="2400" dirty="0"/>
          </a:p>
        </p:txBody>
      </p:sp>
      <p:sp>
        <p:nvSpPr>
          <p:cNvPr id="2" name="Textfeld 1">
            <a:extLst>
              <a:ext uri="{FF2B5EF4-FFF2-40B4-BE49-F238E27FC236}">
                <a16:creationId xmlns:a16="http://schemas.microsoft.com/office/drawing/2014/main" id="{BF25C720-045B-510A-624C-2AB298AD4F88}"/>
              </a:ext>
            </a:extLst>
          </p:cNvPr>
          <p:cNvSpPr txBox="1"/>
          <p:nvPr/>
        </p:nvSpPr>
        <p:spPr>
          <a:xfrm>
            <a:off x="18065" y="71638"/>
            <a:ext cx="2487391" cy="1200329"/>
          </a:xfrm>
          <a:prstGeom prst="rect">
            <a:avLst/>
          </a:prstGeom>
          <a:solidFill>
            <a:schemeClr val="lt1"/>
          </a:solidFill>
          <a:ln>
            <a:solidFill>
              <a:schemeClr val="accent1">
                <a:lumMod val="20000"/>
                <a:lumOff val="80000"/>
              </a:schemeClr>
            </a:solidFill>
            <a:prstDash val="lgDashDot"/>
          </a:ln>
        </p:spPr>
        <p:txBody>
          <a:bodyPr wrap="square">
            <a:spAutoFit/>
          </a:bodyPr>
          <a:lstStyle/>
          <a:p>
            <a:pPr>
              <a:spcBef>
                <a:spcPts val="600"/>
              </a:spcBef>
            </a:pPr>
            <a:r>
              <a:rPr lang="en" sz="1800" b="1" i="1" dirty="0">
                <a:solidFill>
                  <a:srgbClr val="00B050"/>
                </a:solidFill>
              </a:rPr>
              <a:t>(</a:t>
            </a:r>
            <a:r>
              <a:rPr lang="de-DE" sz="1800" b="1" i="1" u="sng" dirty="0">
                <a:solidFill>
                  <a:srgbClr val="00B050"/>
                </a:solidFill>
              </a:rPr>
              <a:t>Do, 25. Juli </a:t>
            </a:r>
            <a:br>
              <a:rPr lang="de-DE" sz="1800" b="1" i="1" dirty="0">
                <a:solidFill>
                  <a:srgbClr val="00B050"/>
                </a:solidFill>
              </a:rPr>
            </a:br>
            <a:r>
              <a:rPr lang="de-DE" sz="1800" b="1" i="1" dirty="0">
                <a:solidFill>
                  <a:srgbClr val="00B050"/>
                </a:solidFill>
              </a:rPr>
              <a:t>– Gleichnisse vom </a:t>
            </a:r>
            <a:br>
              <a:rPr lang="de-DE" sz="1800" b="1" i="1" dirty="0">
                <a:solidFill>
                  <a:srgbClr val="00B050"/>
                </a:solidFill>
              </a:rPr>
            </a:br>
            <a:r>
              <a:rPr lang="de-DE" sz="1800" b="1" i="1" dirty="0">
                <a:solidFill>
                  <a:srgbClr val="00B050"/>
                </a:solidFill>
              </a:rPr>
              <a:t>wachsenden Samen</a:t>
            </a:r>
            <a:br>
              <a:rPr lang="de-DE" sz="1800" b="1" i="1" dirty="0">
                <a:solidFill>
                  <a:srgbClr val="00B050"/>
                </a:solidFill>
              </a:rPr>
            </a:br>
            <a:r>
              <a:rPr lang="de-DE" sz="1800" b="1" i="1" dirty="0">
                <a:solidFill>
                  <a:srgbClr val="00B050"/>
                </a:solidFill>
              </a:rPr>
              <a:t> – Mk 4,26-29)</a:t>
            </a:r>
            <a:endParaRPr lang="es-ES" sz="1800" b="1" dirty="0">
              <a:solidFill>
                <a:srgbClr val="00B050"/>
              </a:solidFill>
            </a:endParaRPr>
          </a:p>
        </p:txBody>
      </p:sp>
    </p:spTree>
    <p:extLst>
      <p:ext uri="{BB962C8B-B14F-4D97-AF65-F5344CB8AC3E}">
        <p14:creationId xmlns:p14="http://schemas.microsoft.com/office/powerpoint/2010/main" val="198893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6" grpId="0"/>
      <p:bldP spid="2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639694-5BEF-CF76-0265-637437A0C8DF}"/>
              </a:ext>
            </a:extLst>
          </p:cNvPr>
          <p:cNvSpPr txBox="1"/>
          <p:nvPr/>
        </p:nvSpPr>
        <p:spPr>
          <a:xfrm>
            <a:off x="928048" y="1052708"/>
            <a:ext cx="10181230" cy="4678204"/>
          </a:xfrm>
          <a:prstGeom prst="rect">
            <a:avLst/>
          </a:prstGeom>
          <a:noFill/>
        </p:spPr>
        <p:txBody>
          <a:bodyPr wrap="square">
            <a:spAutoFit/>
          </a:bodyPr>
          <a:lstStyle/>
          <a:p>
            <a:pPr algn="ctr">
              <a:spcBef>
                <a:spcPts val="600"/>
              </a:spcBef>
            </a:pPr>
            <a:r>
              <a:rPr lang="en" sz="2400" b="1" dirty="0">
                <a:solidFill>
                  <a:srgbClr val="354800"/>
                </a:solidFill>
                <a:latin typeface="Constantia" panose="02030602050306030303" pitchFamily="18" charset="0"/>
              </a:rPr>
              <a:t>“</a:t>
            </a:r>
            <a:r>
              <a:rPr lang="de-DE" sz="2400" b="1" dirty="0">
                <a:solidFill>
                  <a:srgbClr val="354800"/>
                </a:solidFill>
                <a:latin typeface="Constantia" panose="02030602050306030303" pitchFamily="18" charset="0"/>
              </a:rPr>
              <a:t>In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GLEICHNISSEN</a:t>
            </a:r>
            <a:r>
              <a:rPr lang="de-DE" sz="2400" b="1" dirty="0">
                <a:solidFill>
                  <a:srgbClr val="354800"/>
                </a:solidFill>
                <a:latin typeface="Constantia" panose="02030602050306030303" pitchFamily="18" charset="0"/>
              </a:rPr>
              <a:t> und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GEGENÜBERSTELLUNGEN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fand Er die beste Methode, die göttliche Wahrheit zu vermitteln.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In einfacher Sprache,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unter Verwendung von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Bildern</a:t>
            </a:r>
            <a:r>
              <a:rPr lang="de-DE" sz="2400" b="1" dirty="0">
                <a:solidFill>
                  <a:srgbClr val="354800"/>
                </a:solidFill>
                <a:latin typeface="Constantia" panose="02030602050306030303" pitchFamily="18" charset="0"/>
              </a:rPr>
              <a:t> und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Illustrationen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aus der natürlichen Welt,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eröffnete Er Seinen Zuhörern geistliche Wahrheiten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und gab wertvollen Grundsätzen Ausdruck.</a:t>
            </a:r>
          </a:p>
          <a:p>
            <a:pPr algn="ctr">
              <a:spcBef>
                <a:spcPts val="600"/>
              </a:spcBef>
            </a:pPr>
            <a:r>
              <a:rPr lang="de-DE" sz="2400" b="1" dirty="0">
                <a:solidFill>
                  <a:srgbClr val="354800"/>
                </a:solidFill>
                <a:latin typeface="Constantia" panose="02030602050306030303" pitchFamily="18" charset="0"/>
              </a:rPr>
              <a:t>Diese wären ihrem Verstand entgangen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und hätten kaum eine Spur hinterlassen,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wenn Er Seine Worte nicht mit bewegenden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Szenen aus dem Leben</a:t>
            </a:r>
            <a:r>
              <a:rPr lang="de-DE" sz="2400" b="1" dirty="0">
                <a:solidFill>
                  <a:srgbClr val="354800"/>
                </a:solidFill>
                <a:latin typeface="Constantia" panose="02030602050306030303" pitchFamily="18" charset="0"/>
              </a:rPr>
              <a:t>,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der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Erfahrung </a:t>
            </a:r>
            <a:r>
              <a:rPr lang="de-DE" sz="2400" b="1" dirty="0">
                <a:solidFill>
                  <a:srgbClr val="354800"/>
                </a:solidFill>
                <a:latin typeface="Constantia" panose="02030602050306030303" pitchFamily="18" charset="0"/>
              </a:rPr>
              <a:t>oder der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Natur</a:t>
            </a:r>
            <a:r>
              <a:rPr lang="de-DE" sz="2400" b="1" dirty="0">
                <a:solidFill>
                  <a:srgbClr val="354800"/>
                </a:solidFill>
                <a:latin typeface="Constantia" panose="02030602050306030303" pitchFamily="18" charset="0"/>
              </a:rPr>
              <a:t> verbunden hätte.</a:t>
            </a:r>
          </a:p>
          <a:p>
            <a:pPr algn="ctr">
              <a:spcBef>
                <a:spcPts val="600"/>
              </a:spcBef>
            </a:pPr>
            <a:r>
              <a:rPr lang="de-DE" sz="2400" b="1" dirty="0">
                <a:solidFill>
                  <a:srgbClr val="354800"/>
                </a:solidFill>
                <a:latin typeface="Constantia" panose="02030602050306030303" pitchFamily="18" charset="0"/>
              </a:rPr>
              <a:t>Auf diese Weise weckte er ihr Interesse und ihre Neugier …</a:t>
            </a:r>
            <a:endParaRPr lang="en" sz="2400" b="1" dirty="0">
              <a:solidFill>
                <a:srgbClr val="354800"/>
              </a:solidFill>
              <a:latin typeface="Constantia" panose="02030602050306030303" pitchFamily="18" charset="0"/>
            </a:endParaRPr>
          </a:p>
        </p:txBody>
      </p:sp>
    </p:spTree>
    <p:extLst>
      <p:ext uri="{BB962C8B-B14F-4D97-AF65-F5344CB8AC3E}">
        <p14:creationId xmlns:p14="http://schemas.microsoft.com/office/powerpoint/2010/main" val="304759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639694-5BEF-CF76-0265-637437A0C8DF}"/>
              </a:ext>
            </a:extLst>
          </p:cNvPr>
          <p:cNvSpPr txBox="1"/>
          <p:nvPr/>
        </p:nvSpPr>
        <p:spPr>
          <a:xfrm>
            <a:off x="1050079" y="847991"/>
            <a:ext cx="9868130" cy="4601260"/>
          </a:xfrm>
          <a:prstGeom prst="rect">
            <a:avLst/>
          </a:prstGeom>
          <a:noFill/>
        </p:spPr>
        <p:txBody>
          <a:bodyPr wrap="square">
            <a:spAutoFit/>
          </a:bodyPr>
          <a:lstStyle/>
          <a:p>
            <a:pPr algn="ctr">
              <a:spcBef>
                <a:spcPts val="600"/>
              </a:spcBef>
            </a:pPr>
            <a:r>
              <a:rPr lang="en" sz="2400" b="1" dirty="0">
                <a:solidFill>
                  <a:srgbClr val="354800"/>
                </a:solidFill>
                <a:latin typeface="Constantia" panose="02030602050306030303" pitchFamily="18" charset="0"/>
              </a:rPr>
              <a:t>“…</a:t>
            </a:r>
            <a:r>
              <a:rPr lang="de-DE" sz="2400" b="1" dirty="0">
                <a:solidFill>
                  <a:srgbClr val="354800"/>
                </a:solidFill>
                <a:latin typeface="Constantia" panose="02030602050306030303" pitchFamily="18" charset="0"/>
              </a:rPr>
              <a:t>und als Er ihre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Aufmerksamkeit </a:t>
            </a:r>
            <a:br>
              <a:rPr lang="de-DE" sz="2400" b="1" dirty="0">
                <a:solidFill>
                  <a:srgbClr val="354800"/>
                </a:solidFill>
                <a:latin typeface="Constantia" panose="02030602050306030303" pitchFamily="18" charset="0"/>
              </a:rPr>
            </a:b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vollständig gewonnen </a:t>
            </a:r>
            <a:r>
              <a:rPr lang="de-DE" sz="2400" b="1" dirty="0">
                <a:solidFill>
                  <a:srgbClr val="354800"/>
                </a:solidFill>
                <a:latin typeface="Constantia" panose="02030602050306030303" pitchFamily="18" charset="0"/>
              </a:rPr>
              <a:t>hatte,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prägte er ihnen das Zeugnis der Wahrheit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entschieden ein. </a:t>
            </a:r>
          </a:p>
          <a:p>
            <a:pPr algn="ctr">
              <a:spcBef>
                <a:spcPts val="600"/>
              </a:spcBef>
            </a:pPr>
            <a:r>
              <a:rPr lang="de-DE" sz="2400" b="1" dirty="0">
                <a:solidFill>
                  <a:srgbClr val="354800"/>
                </a:solidFill>
                <a:latin typeface="Constantia" panose="02030602050306030303" pitchFamily="18" charset="0"/>
              </a:rPr>
              <a:t>Auf diese Weise gelang es Ihm,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einen so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starken Eindruck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auf das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menschliche Herz </a:t>
            </a:r>
            <a:r>
              <a:rPr lang="de-DE" sz="2400" b="1" dirty="0">
                <a:solidFill>
                  <a:srgbClr val="354800"/>
                </a:solidFill>
                <a:latin typeface="Constantia" panose="02030602050306030303" pitchFamily="18" charset="0"/>
              </a:rPr>
              <a:t>zu machen,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dass die Zuhörer später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auf die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Gegenstände</a:t>
            </a:r>
            <a:r>
              <a:rPr lang="de-DE" sz="2400" b="1" dirty="0">
                <a:solidFill>
                  <a:srgbClr val="354800"/>
                </a:solidFill>
                <a:latin typeface="Constantia" panose="02030602050306030303" pitchFamily="18" charset="0"/>
              </a:rPr>
              <a:t> blicken konnten,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mit denen Er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Seine Lektion </a:t>
            </a:r>
            <a:r>
              <a:rPr lang="de-DE" sz="2400" b="1" dirty="0">
                <a:solidFill>
                  <a:srgbClr val="354800"/>
                </a:solidFill>
                <a:latin typeface="Constantia" panose="02030602050306030303" pitchFamily="18" charset="0"/>
              </a:rPr>
              <a:t>verband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und sie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erinnerten sich  </a:t>
            </a:r>
            <a:br>
              <a:rPr lang="de-DE" sz="2400" b="1" dirty="0">
                <a:solidFill>
                  <a:srgbClr val="354800"/>
                </a:solidFill>
                <a:latin typeface="Constantia" panose="02030602050306030303" pitchFamily="18" charset="0"/>
              </a:rPr>
            </a:br>
            <a:r>
              <a:rPr lang="de-DE" sz="2400" b="1" dirty="0">
                <a:solidFill>
                  <a:srgbClr val="354800"/>
                </a:solidFill>
                <a:latin typeface="Constantia" panose="02030602050306030303" pitchFamily="18" charset="0"/>
              </a:rPr>
              <a:t>an die </a:t>
            </a:r>
            <a:r>
              <a:rPr lang="de-DE" sz="2400" b="1" dirty="0">
                <a:gradFill>
                  <a:gsLst>
                    <a:gs pos="0">
                      <a:schemeClr val="tx1">
                        <a:lumMod val="95000"/>
                        <a:lumOff val="5000"/>
                      </a:schemeClr>
                    </a:gs>
                    <a:gs pos="94495">
                      <a:schemeClr val="accent2">
                        <a:lumMod val="75000"/>
                      </a:schemeClr>
                    </a:gs>
                    <a:gs pos="57000">
                      <a:schemeClr val="accent2">
                        <a:hueOff val="0"/>
                        <a:satOff val="0"/>
                        <a:lumOff val="0"/>
                        <a:alphaOff val="0"/>
                        <a:shade val="94000"/>
                        <a:satMod val="135000"/>
                      </a:schemeClr>
                    </a:gs>
                  </a:gsLst>
                  <a:lin ang="16200000" scaled="0"/>
                </a:gradFill>
                <a:latin typeface="Constantia" panose="02030602050306030303" pitchFamily="18" charset="0"/>
              </a:rPr>
              <a:t>Worte des GÖTTLICHEN LEHRERS</a:t>
            </a:r>
            <a:r>
              <a:rPr lang="de-DE" sz="2400" b="1" dirty="0">
                <a:solidFill>
                  <a:srgbClr val="354800"/>
                </a:solidFill>
                <a:latin typeface="Constantia" panose="02030602050306030303" pitchFamily="18" charset="0"/>
              </a:rPr>
              <a:t>.</a:t>
            </a:r>
            <a:r>
              <a:rPr lang="en" sz="2400" b="1" dirty="0">
                <a:solidFill>
                  <a:srgbClr val="354800"/>
                </a:solidFill>
                <a:latin typeface="Constantia" panose="02030602050306030303" pitchFamily="18" charset="0"/>
              </a:rPr>
              <a:t>”</a:t>
            </a:r>
          </a:p>
        </p:txBody>
      </p:sp>
      <p:sp>
        <p:nvSpPr>
          <p:cNvPr id="2" name="CuadroTexto 3">
            <a:extLst>
              <a:ext uri="{FF2B5EF4-FFF2-40B4-BE49-F238E27FC236}">
                <a16:creationId xmlns:a16="http://schemas.microsoft.com/office/drawing/2014/main" id="{93387825-029F-6CD4-E069-AAC21188EC30}"/>
              </a:ext>
            </a:extLst>
          </p:cNvPr>
          <p:cNvSpPr txBox="1"/>
          <p:nvPr/>
        </p:nvSpPr>
        <p:spPr>
          <a:xfrm>
            <a:off x="1050079" y="5766428"/>
            <a:ext cx="9868130" cy="584775"/>
          </a:xfrm>
          <a:prstGeom prst="rect">
            <a:avLst/>
          </a:prstGeom>
          <a:noFill/>
        </p:spPr>
        <p:txBody>
          <a:bodyPr wrap="square" rtlCol="0">
            <a:spAutoFit/>
          </a:bodyPr>
          <a:lstStyle/>
          <a:p>
            <a:pPr algn="ctr"/>
            <a:r>
              <a:rPr lang="en" sz="1600" b="1" dirty="0">
                <a:solidFill>
                  <a:srgbClr val="354800"/>
                </a:solidFill>
              </a:rPr>
              <a:t>E. G. White, Fundamentals of Christian Education </a:t>
            </a:r>
            <a:br>
              <a:rPr lang="en" sz="1600" b="1" dirty="0">
                <a:solidFill>
                  <a:srgbClr val="354800"/>
                </a:solidFill>
              </a:rPr>
            </a:br>
            <a:r>
              <a:rPr lang="en" sz="1600" b="1" dirty="0">
                <a:solidFill>
                  <a:srgbClr val="354800"/>
                </a:solidFill>
              </a:rPr>
              <a:t>(Grundsätze christlicher Erziehung),  (engl. Ausg.) S. 236)</a:t>
            </a:r>
            <a:endParaRPr lang="es-ES" sz="1600" b="1" dirty="0">
              <a:solidFill>
                <a:srgbClr val="354800"/>
              </a:solidFill>
            </a:endParaRPr>
          </a:p>
        </p:txBody>
      </p:sp>
    </p:spTree>
    <p:extLst>
      <p:ext uri="{BB962C8B-B14F-4D97-AF65-F5344CB8AC3E}">
        <p14:creationId xmlns:p14="http://schemas.microsoft.com/office/powerpoint/2010/main" val="36944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CE68F091-164F-4E23-76B4-27AC8BC7CBFD}"/>
              </a:ext>
            </a:extLst>
          </p:cNvPr>
          <p:cNvPicPr>
            <a:picLocks noGrp="1" noRot="1" noChangeAspect="1" noMove="1" noResize="1" noEditPoints="1" noAdjustHandles="1" noChangeArrowheads="1" noChangeShapeType="1" noCrop="1"/>
          </p:cNvPicPr>
          <p:nvPr/>
        </p:nvPicPr>
        <p:blipFill rotWithShape="1">
          <a:blip r:embed="rId2"/>
          <a:srcRect l="18833" r="18833"/>
          <a:stretch/>
        </p:blipFill>
        <p:spPr>
          <a:xfrm>
            <a:off x="2" y="2"/>
            <a:ext cx="3326945" cy="400291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a:effectLst>
            <a:outerShdw blurRad="50800" dist="38100" dir="2700000" algn="tl" rotWithShape="0">
              <a:prstClr val="black">
                <a:alpha val="40000"/>
              </a:prstClr>
            </a:outerShdw>
          </a:effectLst>
        </p:spPr>
      </p:pic>
      <p:pic>
        <p:nvPicPr>
          <p:cNvPr id="2" name="Imagen 1" descr="Un grupo de personas con paraguas en la calle&#10;&#10;Descripción generada automáticamente">
            <a:extLst>
              <a:ext uri="{FF2B5EF4-FFF2-40B4-BE49-F238E27FC236}">
                <a16:creationId xmlns:a16="http://schemas.microsoft.com/office/drawing/2014/main" id="{8EB88AA6-7C66-FB7C-E53A-6D1F0994885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287" b="1287"/>
          <a:stretch/>
        </p:blipFill>
        <p:spPr>
          <a:xfrm>
            <a:off x="3479536" y="0"/>
            <a:ext cx="3292739" cy="4010015"/>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effectLst>
            <a:outerShdw blurRad="50800" dist="38100" dir="2700000" algn="tl" rotWithShape="0">
              <a:prstClr val="black">
                <a:alpha val="40000"/>
              </a:prstClr>
            </a:outerShdw>
          </a:effectLst>
        </p:spPr>
      </p:pic>
      <p:sp>
        <p:nvSpPr>
          <p:cNvPr id="6" name="sketch line">
            <a:extLst>
              <a:ext uri="{FF2B5EF4-FFF2-40B4-BE49-F238E27FC236}">
                <a16:creationId xmlns:a16="http://schemas.microsoft.com/office/drawing/2014/main" id="{21D3D9F9-59C8-7816-EE36-EFAE51048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V="1">
            <a:off x="6924863" y="6642834"/>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924864" y="169447"/>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A139D524-80B8-6788-7205-7F9A18A04CFE}"/>
              </a:ext>
            </a:extLst>
          </p:cNvPr>
          <p:cNvPicPr>
            <a:picLocks noChangeAspect="1"/>
          </p:cNvPicPr>
          <p:nvPr/>
        </p:nvPicPr>
        <p:blipFill rotWithShape="1">
          <a:blip r:embed="rId4"/>
          <a:srcRect l="-11" t="38142" r="11"/>
          <a:stretch/>
        </p:blipFill>
        <p:spPr>
          <a:xfrm>
            <a:off x="1" y="4105274"/>
            <a:ext cx="6772274" cy="2752723"/>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84C2E976-D658-63CD-BFF1-C173FAF02370}"/>
              </a:ext>
            </a:extLst>
          </p:cNvPr>
          <p:cNvSpPr txBox="1"/>
          <p:nvPr/>
        </p:nvSpPr>
        <p:spPr>
          <a:xfrm>
            <a:off x="6806483" y="271582"/>
            <a:ext cx="5223591" cy="6370975"/>
          </a:xfrm>
          <a:prstGeom prst="rect">
            <a:avLst/>
          </a:prstGeom>
          <a:noFill/>
        </p:spPr>
        <p:txBody>
          <a:bodyPr wrap="square">
            <a:spAutoFit/>
            <a:scene3d>
              <a:camera prst="orthographicFront"/>
              <a:lightRig rig="soft" dir="t">
                <a:rot lat="0" lon="0" rev="15600000"/>
              </a:lightRig>
            </a:scene3d>
            <a:sp3d extrusionH="57150" contourW="12700" prstMaterial="softEdge">
              <a:bevelT w="25400" h="38100"/>
              <a:contourClr>
                <a:schemeClr val="accent4">
                  <a:lumMod val="5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solidFill>
                  <a:srgbClr val="FFCE33"/>
                </a:solidFill>
                <a:effectLst/>
                <a:uLnTx/>
                <a:uFillTx/>
                <a:latin typeface="Candara" panose="020E0502030303020204" pitchFamily="34" charset="0"/>
              </a:rPr>
              <a:t>“</a:t>
            </a:r>
            <a:r>
              <a:rPr kumimoji="0" lang="de-DE" sz="3200" b="1" i="0" u="none" strike="noStrike" kern="1200" cap="none" spc="0" normalizeH="0" baseline="0" noProof="0" dirty="0">
                <a:ln/>
                <a:solidFill>
                  <a:srgbClr val="FFCE33"/>
                </a:solidFill>
                <a:effectLst/>
                <a:uLnTx/>
                <a:uFillTx/>
                <a:latin typeface="Candara" panose="020E0502030303020204" pitchFamily="34" charset="0"/>
              </a:rPr>
              <a:t>Und Er sprach zu ihnen: ,Seht zu, was ihr hört! </a:t>
            </a:r>
            <a:br>
              <a:rPr kumimoji="0" lang="de-DE" sz="3200" b="1" i="0" u="none" strike="noStrike" kern="1200" cap="none" spc="0" normalizeH="0" baseline="0" noProof="0" dirty="0">
                <a:ln/>
                <a:solidFill>
                  <a:srgbClr val="FFCE33"/>
                </a:solidFill>
                <a:effectLst/>
                <a:uLnTx/>
                <a:uFillTx/>
                <a:latin typeface="Candara" panose="020E0502030303020204" pitchFamily="34" charset="0"/>
              </a:rPr>
            </a:br>
            <a:r>
              <a:rPr kumimoji="0" lang="de-DE" sz="3200" b="1" i="0" u="none" strike="noStrike" kern="1200" cap="none" spc="0" normalizeH="0" baseline="0" noProof="0" dirty="0">
                <a:ln/>
                <a:solidFill>
                  <a:srgbClr val="FFCE33"/>
                </a:solidFill>
                <a:effectLst/>
                <a:uLnTx/>
                <a:uFillTx/>
                <a:latin typeface="Candara" panose="020E0502030303020204" pitchFamily="34" charset="0"/>
              </a:rPr>
              <a:t>Mit welchem Maß ihr messt, wird man euch zumessen und man wird euch </a:t>
            </a:r>
            <a:br>
              <a:rPr kumimoji="0" lang="de-DE" sz="3200" b="1" i="0" u="none" strike="noStrike" kern="1200" cap="none" spc="0" normalizeH="0" baseline="0" noProof="0" dirty="0">
                <a:ln/>
                <a:solidFill>
                  <a:srgbClr val="FFCE33"/>
                </a:solidFill>
                <a:effectLst/>
                <a:uLnTx/>
                <a:uFillTx/>
                <a:latin typeface="Candara" panose="020E0502030303020204" pitchFamily="34" charset="0"/>
              </a:rPr>
            </a:br>
            <a:r>
              <a:rPr kumimoji="0" lang="de-DE" sz="3200" b="1" i="0" u="none" strike="noStrike" kern="1200" cap="none" spc="0" normalizeH="0" baseline="0" noProof="0" dirty="0">
                <a:ln/>
                <a:solidFill>
                  <a:srgbClr val="FFCE33"/>
                </a:solidFill>
                <a:effectLst/>
                <a:uLnTx/>
                <a:uFillTx/>
                <a:latin typeface="Candara" panose="020E0502030303020204" pitchFamily="34" charset="0"/>
              </a:rPr>
              <a:t>noch dazugeben. 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solidFill>
                  <a:srgbClr val="FFCE33"/>
                </a:solidFill>
                <a:effectLst/>
                <a:uLnTx/>
                <a:uFillTx/>
                <a:latin typeface="Candara" panose="020E0502030303020204" pitchFamily="34" charset="0"/>
              </a:rPr>
              <a:t>Denn wer da hat, </a:t>
            </a:r>
            <a:br>
              <a:rPr kumimoji="0" lang="de-DE" sz="3200" b="1" i="0" u="none" strike="noStrike" kern="1200" cap="none" spc="0" normalizeH="0" baseline="0" noProof="0" dirty="0">
                <a:ln/>
                <a:solidFill>
                  <a:srgbClr val="FFCE33"/>
                </a:solidFill>
                <a:effectLst/>
                <a:uLnTx/>
                <a:uFillTx/>
                <a:latin typeface="Candara" panose="020E0502030303020204" pitchFamily="34" charset="0"/>
              </a:rPr>
            </a:br>
            <a:r>
              <a:rPr kumimoji="0" lang="de-DE" sz="3200" b="1" i="0" u="none" strike="noStrike" kern="1200" cap="none" spc="0" normalizeH="0" baseline="0" noProof="0" dirty="0">
                <a:ln/>
                <a:solidFill>
                  <a:srgbClr val="FFCE33"/>
                </a:solidFill>
                <a:effectLst/>
                <a:uLnTx/>
                <a:uFillTx/>
                <a:latin typeface="Candara" panose="020E0502030303020204" pitchFamily="34" charset="0"/>
              </a:rPr>
              <a:t>dem wird gegeben; </a:t>
            </a:r>
            <a:br>
              <a:rPr kumimoji="0" lang="de-DE" sz="3200" b="1" i="0" u="none" strike="noStrike" kern="1200" cap="none" spc="0" normalizeH="0" baseline="0" noProof="0" dirty="0">
                <a:ln/>
                <a:solidFill>
                  <a:srgbClr val="FFCE33"/>
                </a:solidFill>
                <a:effectLst/>
                <a:uLnTx/>
                <a:uFillTx/>
                <a:latin typeface="Candara" panose="020E0502030303020204" pitchFamily="34" charset="0"/>
              </a:rPr>
            </a:br>
            <a:r>
              <a:rPr kumimoji="0" lang="de-DE" sz="3200" b="1" i="0" u="none" strike="noStrike" kern="1200" cap="none" spc="0" normalizeH="0" baseline="0" noProof="0" dirty="0">
                <a:ln/>
                <a:solidFill>
                  <a:srgbClr val="FFCE33"/>
                </a:solidFill>
                <a:effectLst/>
                <a:uLnTx/>
                <a:uFillTx/>
                <a:latin typeface="Candara" panose="020E0502030303020204" pitchFamily="34" charset="0"/>
              </a:rPr>
              <a:t>und wer nicht hat, </a:t>
            </a:r>
            <a:br>
              <a:rPr kumimoji="0" lang="de-DE" sz="3200" b="1" i="0" u="none" strike="noStrike" kern="1200" cap="none" spc="0" normalizeH="0" baseline="0" noProof="0" dirty="0">
                <a:ln/>
                <a:solidFill>
                  <a:srgbClr val="FFCE33"/>
                </a:solidFill>
                <a:effectLst/>
                <a:uLnTx/>
                <a:uFillTx/>
                <a:latin typeface="Candara" panose="020E0502030303020204" pitchFamily="34" charset="0"/>
              </a:rPr>
            </a:br>
            <a:r>
              <a:rPr kumimoji="0" lang="de-DE" sz="3200" b="1" i="0" u="none" strike="noStrike" kern="1200" cap="none" spc="0" normalizeH="0" baseline="0" noProof="0" dirty="0">
                <a:ln/>
                <a:solidFill>
                  <a:srgbClr val="FFCE33"/>
                </a:solidFill>
                <a:effectLst/>
                <a:uLnTx/>
                <a:uFillTx/>
                <a:latin typeface="Candara" panose="020E0502030303020204" pitchFamily="34" charset="0"/>
              </a:rPr>
              <a:t>dem wird man </a:t>
            </a:r>
            <a:br>
              <a:rPr kumimoji="0" lang="de-DE" sz="3200" b="1" i="0" u="none" strike="noStrike" kern="1200" cap="none" spc="0" normalizeH="0" baseline="0" noProof="0" dirty="0">
                <a:ln/>
                <a:solidFill>
                  <a:srgbClr val="FFCE33"/>
                </a:solidFill>
                <a:effectLst/>
                <a:uLnTx/>
                <a:uFillTx/>
                <a:latin typeface="Candara" panose="020E0502030303020204" pitchFamily="34" charset="0"/>
              </a:rPr>
            </a:br>
            <a:r>
              <a:rPr kumimoji="0" lang="de-DE" sz="3200" b="1" i="0" u="none" strike="noStrike" kern="1200" cap="none" spc="0" normalizeH="0" baseline="0" noProof="0" dirty="0">
                <a:ln/>
                <a:solidFill>
                  <a:srgbClr val="FFCE33"/>
                </a:solidFill>
                <a:effectLst/>
                <a:uLnTx/>
                <a:uFillTx/>
                <a:latin typeface="Candara" panose="020E0502030303020204" pitchFamily="34" charset="0"/>
              </a:rPr>
              <a:t>auch das nehmen, </a:t>
            </a:r>
            <a:br>
              <a:rPr kumimoji="0" lang="de-DE" sz="3200" b="1" i="0" u="none" strike="noStrike" kern="1200" cap="none" spc="0" normalizeH="0" baseline="0" noProof="0" dirty="0">
                <a:ln/>
                <a:solidFill>
                  <a:srgbClr val="FFCE33"/>
                </a:solidFill>
                <a:effectLst/>
                <a:uLnTx/>
                <a:uFillTx/>
                <a:latin typeface="Candara" panose="020E0502030303020204" pitchFamily="34" charset="0"/>
              </a:rPr>
            </a:br>
            <a:r>
              <a:rPr kumimoji="0" lang="de-DE" sz="3200" b="1" i="0" u="none" strike="noStrike" kern="1200" cap="none" spc="0" normalizeH="0" baseline="0" noProof="0" dirty="0">
                <a:ln/>
                <a:solidFill>
                  <a:srgbClr val="FFCE33"/>
                </a:solidFill>
                <a:effectLst/>
                <a:uLnTx/>
                <a:uFillTx/>
                <a:latin typeface="Candara" panose="020E0502030303020204" pitchFamily="34" charset="0"/>
              </a:rPr>
              <a:t>was er hat.</a:t>
            </a:r>
            <a:r>
              <a:rPr kumimoji="0" lang="en-US" sz="3200" b="1" i="0" u="none" strike="noStrike" kern="1200" cap="none" spc="0" normalizeH="0" baseline="0" noProof="0" dirty="0">
                <a:ln/>
                <a:solidFill>
                  <a:srgbClr val="FFCE33"/>
                </a:solidFill>
                <a:effectLst/>
                <a:uLnTx/>
                <a:uFillTx/>
                <a:latin typeface="Candara" panose="020E0502030303020204" pitchFamily="34" charset="0"/>
              </a:rPr>
              <a:t>’ </a:t>
            </a:r>
            <a:r>
              <a:rPr kumimoji="0" lang="es-ES" sz="3200" b="1" i="0" u="none" strike="noStrike" kern="1200" cap="none" spc="0" normalizeH="0" baseline="0" noProof="0" dirty="0">
                <a:ln/>
                <a:solidFill>
                  <a:srgbClr val="FFCE33"/>
                </a:solidFill>
                <a:effectLst/>
                <a:uLnTx/>
                <a:uFillTx/>
                <a:latin typeface="Candara" panose="020E0502030303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solidFill>
                  <a:srgbClr val="FFCE33"/>
                </a:solidFill>
                <a:effectLst/>
                <a:uLnTx/>
                <a:uFillTx/>
                <a:latin typeface="Candara" panose="020E0502030303020204" pitchFamily="34" charset="0"/>
              </a:rPr>
              <a:t>(Markus 4 : 24.25)</a:t>
            </a:r>
            <a:endParaRPr kumimoji="0" lang="es-ES" sz="3200" b="1" i="0" u="none" strike="noStrike" kern="1200" cap="none" spc="0" normalizeH="0" baseline="0" noProof="0" dirty="0">
              <a:ln/>
              <a:solidFill>
                <a:srgbClr val="FFCE33"/>
              </a:solidFill>
              <a:effectLst/>
              <a:uLnTx/>
              <a:uFillTx/>
              <a:latin typeface="Candara" panose="020E0502030303020204" pitchFamily="34" charset="0"/>
            </a:endParaRPr>
          </a:p>
        </p:txBody>
      </p:sp>
      <p:sp>
        <p:nvSpPr>
          <p:cNvPr id="3" name="Rechteck 2">
            <a:extLst>
              <a:ext uri="{FF2B5EF4-FFF2-40B4-BE49-F238E27FC236}">
                <a16:creationId xmlns:a16="http://schemas.microsoft.com/office/drawing/2014/main" id="{E6037749-E0E6-BAFC-68C5-56212FF49976}"/>
              </a:ext>
            </a:extLst>
          </p:cNvPr>
          <p:cNvSpPr/>
          <p:nvPr/>
        </p:nvSpPr>
        <p:spPr>
          <a:xfrm>
            <a:off x="1193172" y="4503280"/>
            <a:ext cx="3770265"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de-DE" sz="4800" b="1" dirty="0">
                <a:ln w="9525">
                  <a:solidFill>
                    <a:srgbClr val="FFFF00">
                      <a:alpha val="62000"/>
                    </a:srgbClr>
                  </a:solidFill>
                  <a:prstDash val="solid"/>
                </a:ln>
                <a:solidFill>
                  <a:srgbClr val="7F200D"/>
                </a:solidFill>
                <a:effectLst>
                  <a:outerShdw blurRad="12700" dist="38100" dir="2700000" algn="tl" rotWithShape="0">
                    <a:srgbClr val="00B050"/>
                  </a:outerShdw>
                </a:effectLst>
              </a:rPr>
              <a:t>MERKTEXT</a:t>
            </a:r>
            <a:endParaRPr lang="de-DE" sz="4800" b="1" cap="none" spc="0" dirty="0">
              <a:ln w="9525">
                <a:solidFill>
                  <a:srgbClr val="FFFF00">
                    <a:alpha val="62000"/>
                  </a:srgbClr>
                </a:solidFill>
                <a:prstDash val="solid"/>
              </a:ln>
              <a:solidFill>
                <a:srgbClr val="7F200D"/>
              </a:solidFill>
              <a:effectLst>
                <a:outerShdw blurRad="12700" dist="38100" dir="2700000" algn="tl" rotWithShape="0">
                  <a:srgbClr val="00B050"/>
                </a:outerShdw>
              </a:effectLst>
            </a:endParaRPr>
          </a:p>
        </p:txBody>
      </p:sp>
    </p:spTree>
    <p:extLst>
      <p:ext uri="{BB962C8B-B14F-4D97-AF65-F5344CB8AC3E}">
        <p14:creationId xmlns:p14="http://schemas.microsoft.com/office/powerpoint/2010/main" val="3341299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Imagen 4" descr="Un hombre sentado en un jardín&#10;&#10;Descripción generada automáticamente con confianza media">
            <a:extLst>
              <a:ext uri="{FF2B5EF4-FFF2-40B4-BE49-F238E27FC236}">
                <a16:creationId xmlns:a16="http://schemas.microsoft.com/office/drawing/2014/main" id="{B903B922-2890-ABBA-1539-0080C2D922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1"/>
          <a:stretch/>
        </p:blipFill>
        <p:spPr>
          <a:xfrm>
            <a:off x="4041196" y="-226401"/>
            <a:ext cx="8334132" cy="5112753"/>
          </a:xfrm>
          <a:prstGeom prst="rect">
            <a:avLst/>
          </a:prstGeom>
          <a:effectLst>
            <a:softEdge rad="635000"/>
          </a:effectLst>
        </p:spPr>
      </p:pic>
      <p:sp>
        <p:nvSpPr>
          <p:cNvPr id="3" name="CuadroTexto 2">
            <a:extLst>
              <a:ext uri="{FF2B5EF4-FFF2-40B4-BE49-F238E27FC236}">
                <a16:creationId xmlns:a16="http://schemas.microsoft.com/office/drawing/2014/main" id="{597D8419-FA75-1E8E-7216-070D9C41090B}"/>
              </a:ext>
            </a:extLst>
          </p:cNvPr>
          <p:cNvSpPr txBox="1"/>
          <p:nvPr/>
        </p:nvSpPr>
        <p:spPr>
          <a:xfrm>
            <a:off x="382544" y="102258"/>
            <a:ext cx="6097389" cy="4416594"/>
          </a:xfrm>
          <a:prstGeom prst="rect">
            <a:avLst/>
          </a:prstGeom>
          <a:noFill/>
        </p:spPr>
        <p:txBody>
          <a:bodyPr wrap="square" rtlCol="0">
            <a:spAutoFit/>
            <a:scene3d>
              <a:camera prst="orthographicFront"/>
              <a:lightRig rig="threePt" dir="t"/>
            </a:scene3d>
            <a:sp3d extrusionH="57150">
              <a:bevelT w="38100" h="38100" prst="angle"/>
            </a:sp3d>
          </a:bodyPr>
          <a:lstStyle/>
          <a:p>
            <a:pPr>
              <a:spcBef>
                <a:spcPts val="600"/>
              </a:spcBef>
            </a:pPr>
            <a:r>
              <a:rPr lang="de-DE" sz="2400" b="1" dirty="0">
                <a:solidFill>
                  <a:srgbClr val="00B050"/>
                </a:solidFill>
              </a:rPr>
              <a:t>Ein </a:t>
            </a:r>
            <a:r>
              <a:rPr lang="de-DE" sz="3200" b="1" dirty="0">
                <a:ln>
                  <a:solidFill>
                    <a:schemeClr val="accent6">
                      <a:lumMod val="75000"/>
                    </a:schemeClr>
                  </a:solidFill>
                </a:ln>
                <a:solidFill>
                  <a:schemeClr val="accent4">
                    <a:lumMod val="60000"/>
                    <a:lumOff val="40000"/>
                  </a:schemeClr>
                </a:solidFill>
              </a:rPr>
              <a:t>GLEICHNIS</a:t>
            </a:r>
            <a:r>
              <a:rPr lang="de-DE" sz="2400" b="1" dirty="0">
                <a:solidFill>
                  <a:schemeClr val="accent4">
                    <a:lumMod val="60000"/>
                    <a:lumOff val="40000"/>
                  </a:schemeClr>
                </a:solidFill>
              </a:rPr>
              <a:t> </a:t>
            </a:r>
            <a:r>
              <a:rPr lang="de-DE" sz="2400" b="1" dirty="0">
                <a:solidFill>
                  <a:srgbClr val="00B050"/>
                </a:solidFill>
              </a:rPr>
              <a:t>ist eine Erzählung </a:t>
            </a:r>
            <a:br>
              <a:rPr lang="de-DE" sz="2400" b="1" dirty="0">
                <a:solidFill>
                  <a:srgbClr val="00B050"/>
                </a:solidFill>
              </a:rPr>
            </a:br>
            <a:r>
              <a:rPr lang="de-DE" sz="2400" b="1" dirty="0">
                <a:solidFill>
                  <a:srgbClr val="00B050"/>
                </a:solidFill>
              </a:rPr>
              <a:t>einer fiktiven Begebenheit </a:t>
            </a:r>
            <a:br>
              <a:rPr lang="de-DE" sz="2400" b="1" dirty="0">
                <a:solidFill>
                  <a:srgbClr val="00B050"/>
                </a:solidFill>
              </a:rPr>
            </a:br>
            <a:r>
              <a:rPr lang="de-DE" sz="2400" b="1" dirty="0">
                <a:solidFill>
                  <a:srgbClr val="00B050"/>
                </a:solidFill>
              </a:rPr>
              <a:t>(die auf wahren </a:t>
            </a:r>
            <a:br>
              <a:rPr lang="de-DE" sz="2400" b="1" dirty="0">
                <a:solidFill>
                  <a:srgbClr val="00B050"/>
                </a:solidFill>
              </a:rPr>
            </a:br>
            <a:r>
              <a:rPr lang="de-DE" sz="2400" b="1" dirty="0">
                <a:solidFill>
                  <a:srgbClr val="00B050"/>
                </a:solidFill>
              </a:rPr>
              <a:t>Begebenheiten beruht </a:t>
            </a:r>
            <a:br>
              <a:rPr lang="de-DE" sz="2400" b="1" dirty="0">
                <a:solidFill>
                  <a:srgbClr val="00B050"/>
                </a:solidFill>
              </a:rPr>
            </a:br>
            <a:r>
              <a:rPr lang="de-DE" sz="2400" b="1" dirty="0">
                <a:solidFill>
                  <a:srgbClr val="00B050"/>
                </a:solidFill>
              </a:rPr>
              <a:t>oder auch nicht).</a:t>
            </a:r>
          </a:p>
          <a:p>
            <a:pPr>
              <a:spcBef>
                <a:spcPts val="600"/>
              </a:spcBef>
            </a:pPr>
            <a:r>
              <a:rPr lang="de-DE" sz="2400" b="1" dirty="0">
                <a:solidFill>
                  <a:srgbClr val="00B050"/>
                </a:solidFill>
              </a:rPr>
              <a:t>Daraus wird dann </a:t>
            </a:r>
            <a:br>
              <a:rPr lang="de-DE" sz="2400" b="1" dirty="0">
                <a:solidFill>
                  <a:srgbClr val="00B050"/>
                </a:solidFill>
              </a:rPr>
            </a:br>
            <a:r>
              <a:rPr lang="de-DE" sz="2400" b="1" dirty="0">
                <a:solidFill>
                  <a:srgbClr val="00B050"/>
                </a:solidFill>
              </a:rPr>
              <a:t>durch Vergleich </a:t>
            </a:r>
            <a:br>
              <a:rPr lang="de-DE" sz="2400" b="1" dirty="0">
                <a:solidFill>
                  <a:srgbClr val="00B050"/>
                </a:solidFill>
              </a:rPr>
            </a:br>
            <a:r>
              <a:rPr lang="de-DE" sz="2400" b="1" dirty="0">
                <a:solidFill>
                  <a:srgbClr val="00B050"/>
                </a:solidFill>
              </a:rPr>
              <a:t>oder Ähnlichkeit </a:t>
            </a:r>
            <a:br>
              <a:rPr lang="de-DE" sz="2400" b="1" dirty="0">
                <a:solidFill>
                  <a:srgbClr val="00B050"/>
                </a:solidFill>
              </a:rPr>
            </a:br>
            <a:r>
              <a:rPr lang="de-DE" sz="2400" b="1" dirty="0">
                <a:solidFill>
                  <a:srgbClr val="00B050"/>
                </a:solidFill>
              </a:rPr>
              <a:t>eine wichtige oder </a:t>
            </a:r>
            <a:br>
              <a:rPr lang="de-DE" sz="2400" b="1" dirty="0">
                <a:solidFill>
                  <a:srgbClr val="00B050"/>
                </a:solidFill>
              </a:rPr>
            </a:br>
            <a:r>
              <a:rPr lang="de-DE" sz="2800" b="1" dirty="0">
                <a:ln>
                  <a:solidFill>
                    <a:schemeClr val="accent6">
                      <a:lumMod val="75000"/>
                    </a:schemeClr>
                  </a:solidFill>
                </a:ln>
                <a:solidFill>
                  <a:schemeClr val="accent4">
                    <a:lumMod val="60000"/>
                    <a:lumOff val="40000"/>
                  </a:schemeClr>
                </a:solidFill>
              </a:rPr>
              <a:t>MORALISCHE LEHRE </a:t>
            </a:r>
            <a:br>
              <a:rPr lang="de-DE" sz="2800" b="1" dirty="0">
                <a:ln>
                  <a:solidFill>
                    <a:schemeClr val="accent6">
                      <a:lumMod val="75000"/>
                    </a:schemeClr>
                  </a:solidFill>
                </a:ln>
                <a:solidFill>
                  <a:schemeClr val="accent4">
                    <a:lumMod val="60000"/>
                    <a:lumOff val="40000"/>
                  </a:schemeClr>
                </a:solidFill>
              </a:rPr>
            </a:br>
            <a:r>
              <a:rPr lang="de-DE" sz="2400" b="1" dirty="0">
                <a:solidFill>
                  <a:srgbClr val="00B050"/>
                </a:solidFill>
              </a:rPr>
              <a:t>abgeleitet.</a:t>
            </a:r>
            <a:endParaRPr lang="en" sz="2400" b="1" dirty="0">
              <a:solidFill>
                <a:srgbClr val="00B050"/>
              </a:solidFill>
            </a:endParaRPr>
          </a:p>
        </p:txBody>
      </p:sp>
      <p:sp>
        <p:nvSpPr>
          <p:cNvPr id="6" name="CuadroTexto 5">
            <a:extLst>
              <a:ext uri="{FF2B5EF4-FFF2-40B4-BE49-F238E27FC236}">
                <a16:creationId xmlns:a16="http://schemas.microsoft.com/office/drawing/2014/main" id="{CB8B6EA5-A2FF-5A46-59EE-2383EB1BA754}"/>
              </a:ext>
            </a:extLst>
          </p:cNvPr>
          <p:cNvSpPr txBox="1"/>
          <p:nvPr/>
        </p:nvSpPr>
        <p:spPr>
          <a:xfrm>
            <a:off x="-202779" y="5663654"/>
            <a:ext cx="12232854" cy="1200329"/>
          </a:xfrm>
          <a:prstGeom prst="rect">
            <a:avLst/>
          </a:prstGeom>
          <a:noFill/>
        </p:spPr>
        <p:txBody>
          <a:bodyPr wrap="square">
            <a:spAutoFit/>
          </a:bodyPr>
          <a:lstStyle/>
          <a:p>
            <a:pPr algn="ctr">
              <a:spcBef>
                <a:spcPts val="600"/>
              </a:spcBef>
            </a:pPr>
            <a:r>
              <a:rPr lang="de-DE" sz="2400" b="1" dirty="0"/>
              <a:t>Wenn Seine Zuhörer nach Hause kamen, </a:t>
            </a:r>
            <a:br>
              <a:rPr lang="de-DE" sz="2400" b="1" dirty="0"/>
            </a:br>
            <a:r>
              <a:rPr lang="de-DE" sz="2400" b="1" dirty="0"/>
              <a:t>erzählten sie ihrer Familie und ihren Freunden, </a:t>
            </a:r>
            <a:br>
              <a:rPr lang="de-DE" sz="2400" b="1" dirty="0"/>
            </a:br>
            <a:r>
              <a:rPr lang="de-DE" sz="2400" b="1" dirty="0"/>
              <a:t>was sie Neues gelernt hatten.</a:t>
            </a:r>
            <a:endParaRPr lang="en" sz="2400" b="1" dirty="0"/>
          </a:p>
        </p:txBody>
      </p:sp>
      <p:sp>
        <p:nvSpPr>
          <p:cNvPr id="8" name="CuadroTexto 7">
            <a:extLst>
              <a:ext uri="{FF2B5EF4-FFF2-40B4-BE49-F238E27FC236}">
                <a16:creationId xmlns:a16="http://schemas.microsoft.com/office/drawing/2014/main" id="{CEC94589-3A47-6DC0-95B7-C81FDEAF1DE2}"/>
              </a:ext>
            </a:extLst>
          </p:cNvPr>
          <p:cNvSpPr txBox="1"/>
          <p:nvPr/>
        </p:nvSpPr>
        <p:spPr>
          <a:xfrm>
            <a:off x="161925" y="4506164"/>
            <a:ext cx="11848699" cy="1200329"/>
          </a:xfrm>
          <a:prstGeom prst="rect">
            <a:avLst/>
          </a:prstGeom>
          <a:noFill/>
        </p:spPr>
        <p:txBody>
          <a:bodyPr wrap="square">
            <a:spAutoFit/>
          </a:bodyPr>
          <a:lstStyle/>
          <a:p>
            <a:pPr algn="ctr">
              <a:spcBef>
                <a:spcPts val="600"/>
              </a:spcBef>
            </a:pPr>
            <a:r>
              <a:rPr lang="de-DE" sz="2400" b="1" dirty="0"/>
              <a:t>Nach diesem System hat JESUS in erster Linie gelehrt (Mk 4,34). </a:t>
            </a:r>
            <a:br>
              <a:rPr lang="de-DE" sz="2400" b="1" dirty="0"/>
            </a:br>
            <a:r>
              <a:rPr lang="de-DE" sz="2400" b="1" dirty="0"/>
              <a:t>Seine Gleichnisse stammten im Allgemeinen aus dem </a:t>
            </a:r>
            <a:r>
              <a:rPr lang="de-DE" sz="2400" b="1" u="sng" dirty="0"/>
              <a:t>täglichen Leben </a:t>
            </a:r>
            <a:br>
              <a:rPr lang="de-DE" sz="2400" b="1" dirty="0"/>
            </a:br>
            <a:r>
              <a:rPr lang="de-DE" sz="2400" b="1" dirty="0"/>
              <a:t>und waren daher </a:t>
            </a:r>
            <a:r>
              <a:rPr lang="de-DE" sz="2400" b="1" u="sng" dirty="0"/>
              <a:t>leicht zu merken </a:t>
            </a:r>
            <a:r>
              <a:rPr lang="de-DE" sz="2400" b="1" dirty="0"/>
              <a:t>und </a:t>
            </a:r>
            <a:r>
              <a:rPr lang="de-DE" sz="2400" b="1" u="sng" dirty="0"/>
              <a:t>anzuwenden</a:t>
            </a:r>
            <a:r>
              <a:rPr lang="de-DE" sz="2400" b="1" dirty="0"/>
              <a:t>.</a:t>
            </a:r>
            <a:endParaRPr lang="en" sz="2400" b="1" dirty="0"/>
          </a:p>
        </p:txBody>
      </p:sp>
    </p:spTree>
    <p:extLst>
      <p:ext uri="{BB962C8B-B14F-4D97-AF65-F5344CB8AC3E}">
        <p14:creationId xmlns:p14="http://schemas.microsoft.com/office/powerpoint/2010/main" val="390670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out)">
                                      <p:cBhvr>
                                        <p:cTn id="12" dur="10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9E97F3-F511-B485-D307-F0802DDE2673}"/>
              </a:ext>
            </a:extLst>
          </p:cNvPr>
          <p:cNvPicPr>
            <a:picLocks noChangeAspect="1"/>
          </p:cNvPicPr>
          <p:nvPr/>
        </p:nvPicPr>
        <p:blipFill>
          <a:blip r:embed="rId3"/>
          <a:stretch>
            <a:fillRect/>
          </a:stretch>
        </p:blipFill>
        <p:spPr>
          <a:xfrm>
            <a:off x="6374400" y="779785"/>
            <a:ext cx="5685183" cy="3286029"/>
          </a:xfrm>
          <a:prstGeom prst="rect">
            <a:avLst/>
          </a:prstGeom>
        </p:spPr>
      </p:pic>
      <p:sp>
        <p:nvSpPr>
          <p:cNvPr id="2" name="CuadroTexto 1">
            <a:extLst>
              <a:ext uri="{FF2B5EF4-FFF2-40B4-BE49-F238E27FC236}">
                <a16:creationId xmlns:a16="http://schemas.microsoft.com/office/drawing/2014/main" id="{F00118D5-D531-B1AA-8703-B9665B9AC90B}"/>
              </a:ext>
            </a:extLst>
          </p:cNvPr>
          <p:cNvSpPr txBox="1"/>
          <p:nvPr/>
        </p:nvSpPr>
        <p:spPr>
          <a:xfrm>
            <a:off x="1460361" y="362151"/>
            <a:ext cx="10599222" cy="5847755"/>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de-DE" sz="2800" b="1" dirty="0">
                <a:solidFill>
                  <a:schemeClr val="accent1">
                    <a:lumMod val="75000"/>
                  </a:schemeClr>
                </a:solidFill>
              </a:rPr>
              <a:t>Warum es Gleichnisse gibt - </a:t>
            </a:r>
            <a:r>
              <a:rPr lang="en" sz="2800" b="1" dirty="0">
                <a:solidFill>
                  <a:schemeClr val="accent1">
                    <a:lumMod val="75000"/>
                  </a:schemeClr>
                </a:solidFill>
              </a:rPr>
              <a:t>Markus 4:10-12</a:t>
            </a:r>
          </a:p>
          <a:p>
            <a:pPr>
              <a:spcBef>
                <a:spcPts val="600"/>
              </a:spcBef>
            </a:pPr>
            <a:r>
              <a:rPr lang="en" sz="2800" b="1" dirty="0">
                <a:solidFill>
                  <a:schemeClr val="accent1">
                    <a:lumMod val="75000"/>
                  </a:schemeClr>
                </a:solidFill>
              </a:rPr>
              <a:t>	</a:t>
            </a:r>
            <a:r>
              <a:rPr lang="en" sz="2000" b="1" i="1" dirty="0">
                <a:solidFill>
                  <a:srgbClr val="00B050"/>
                </a:solidFill>
              </a:rPr>
              <a:t> (</a:t>
            </a:r>
            <a:r>
              <a:rPr lang="de-DE" sz="2000" b="1" i="1" dirty="0">
                <a:solidFill>
                  <a:srgbClr val="00B050"/>
                </a:solidFill>
              </a:rPr>
              <a:t>Di, 23. Juli – Der Grund für die Gleichnisse)</a:t>
            </a:r>
            <a:endParaRPr lang="es-ES" sz="2000" b="1" dirty="0">
              <a:solidFill>
                <a:srgbClr val="00B050"/>
              </a:solidFill>
            </a:endParaRPr>
          </a:p>
          <a:p>
            <a:pPr>
              <a:spcBef>
                <a:spcPts val="1800"/>
              </a:spcBef>
            </a:pPr>
            <a:r>
              <a:rPr lang="en" sz="2800" b="1" dirty="0">
                <a:solidFill>
                  <a:schemeClr val="accent6">
                    <a:lumMod val="75000"/>
                  </a:schemeClr>
                </a:solidFill>
              </a:rPr>
              <a:t>Das Gleichnis vom Sämann:</a:t>
            </a:r>
          </a:p>
          <a:p>
            <a:pPr lvl="1">
              <a:spcBef>
                <a:spcPts val="600"/>
              </a:spcBef>
            </a:pPr>
            <a:r>
              <a:rPr lang="en" sz="2400" b="1" dirty="0"/>
              <a:t>Ein Sämann ging aus zu säen… - Mk 4:1-9</a:t>
            </a:r>
          </a:p>
          <a:p>
            <a:pPr lvl="0">
              <a:spcBef>
                <a:spcPts val="600"/>
              </a:spcBef>
            </a:pPr>
            <a:r>
              <a:rPr lang="en" sz="2400" b="1" dirty="0"/>
              <a:t>	</a:t>
            </a:r>
            <a:r>
              <a:rPr lang="en" sz="2000" b="1" i="1" dirty="0">
                <a:solidFill>
                  <a:srgbClr val="00B050"/>
                </a:solidFill>
              </a:rPr>
              <a:t> (</a:t>
            </a:r>
            <a:r>
              <a:rPr lang="de-DE" sz="2000" b="1" i="1" dirty="0">
                <a:solidFill>
                  <a:srgbClr val="00B050"/>
                </a:solidFill>
              </a:rPr>
              <a:t>So, 21. Juli – Das Gleichnis vom Sämann)</a:t>
            </a:r>
          </a:p>
          <a:p>
            <a:pPr marL="450850" lvl="0">
              <a:spcBef>
                <a:spcPts val="600"/>
              </a:spcBef>
            </a:pPr>
            <a:r>
              <a:rPr lang="de-DE" sz="2400" b="1" dirty="0"/>
              <a:t>Deutung des Gleich</a:t>
            </a:r>
            <a:r>
              <a:rPr lang="en" sz="2400" b="1" dirty="0"/>
              <a:t>nisses - Mk 4:13-20</a:t>
            </a:r>
          </a:p>
          <a:p>
            <a:pPr lvl="0">
              <a:spcBef>
                <a:spcPts val="600"/>
              </a:spcBef>
            </a:pPr>
            <a:r>
              <a:rPr lang="en" sz="2400" b="1" i="1" dirty="0">
                <a:solidFill>
                  <a:srgbClr val="00B050"/>
                </a:solidFill>
              </a:rPr>
              <a:t>	</a:t>
            </a:r>
            <a:r>
              <a:rPr lang="en" sz="2000" b="1" i="1" dirty="0">
                <a:solidFill>
                  <a:srgbClr val="00B050"/>
                </a:solidFill>
              </a:rPr>
              <a:t>(</a:t>
            </a:r>
            <a:r>
              <a:rPr lang="de-DE" sz="2000" b="1" i="1" dirty="0">
                <a:solidFill>
                  <a:srgbClr val="00B050"/>
                </a:solidFill>
              </a:rPr>
              <a:t>Mo, 22. Juli – Jesu Interpretation)</a:t>
            </a:r>
            <a:endParaRPr lang="en" sz="2000" b="1" dirty="0"/>
          </a:p>
          <a:p>
            <a:pPr>
              <a:spcBef>
                <a:spcPts val="1800"/>
              </a:spcBef>
            </a:pPr>
            <a:r>
              <a:rPr lang="en" sz="2800" b="1" dirty="0">
                <a:solidFill>
                  <a:srgbClr val="9A0000"/>
                </a:solidFill>
              </a:rPr>
              <a:t>Andere Gleichnisse:</a:t>
            </a:r>
          </a:p>
          <a:p>
            <a:pPr lvl="1">
              <a:spcBef>
                <a:spcPts val="600"/>
              </a:spcBef>
            </a:pPr>
            <a:r>
              <a:rPr lang="en" sz="2400" b="1" dirty="0"/>
              <a:t>Die Lampe und das Maß - Mk 4:21-25</a:t>
            </a:r>
          </a:p>
          <a:p>
            <a:pPr lvl="1">
              <a:spcBef>
                <a:spcPts val="600"/>
              </a:spcBef>
            </a:pPr>
            <a:r>
              <a:rPr lang="en" sz="2400" b="1" dirty="0"/>
              <a:t>	</a:t>
            </a:r>
            <a:r>
              <a:rPr lang="en" sz="2000" b="1" i="1" dirty="0">
                <a:solidFill>
                  <a:srgbClr val="00B050"/>
                </a:solidFill>
              </a:rPr>
              <a:t> (</a:t>
            </a:r>
            <a:r>
              <a:rPr lang="de-DE" sz="2000" b="1" i="1" dirty="0">
                <a:solidFill>
                  <a:srgbClr val="00B050"/>
                </a:solidFill>
              </a:rPr>
              <a:t>Mi, 24. Juli – Lampe und Maß – Mk 4, 21-23)</a:t>
            </a:r>
            <a:endParaRPr lang="en" sz="2400" b="1" dirty="0"/>
          </a:p>
          <a:p>
            <a:pPr lvl="1">
              <a:spcBef>
                <a:spcPts val="600"/>
              </a:spcBef>
            </a:pPr>
            <a:r>
              <a:rPr lang="en" sz="2400" b="1" dirty="0"/>
              <a:t>Das Wachstum und der Senf - Mk</a:t>
            </a:r>
            <a:r>
              <a:rPr lang="en" sz="2400" b="1" i="1" dirty="0">
                <a:solidFill>
                  <a:srgbClr val="00B050"/>
                </a:solidFill>
              </a:rPr>
              <a:t> </a:t>
            </a:r>
            <a:r>
              <a:rPr lang="en" sz="2400" b="1" dirty="0"/>
              <a:t>4:26-32</a:t>
            </a:r>
            <a:br>
              <a:rPr lang="en" sz="2400" b="1" i="1" dirty="0">
                <a:solidFill>
                  <a:srgbClr val="00B050"/>
                </a:solidFill>
              </a:rPr>
            </a:br>
            <a:r>
              <a:rPr lang="en" sz="2400" b="1" i="1" dirty="0">
                <a:solidFill>
                  <a:srgbClr val="00B050"/>
                </a:solidFill>
              </a:rPr>
              <a:t>	</a:t>
            </a:r>
            <a:r>
              <a:rPr lang="en" sz="2000" b="1" i="1" dirty="0">
                <a:solidFill>
                  <a:srgbClr val="00B050"/>
                </a:solidFill>
              </a:rPr>
              <a:t>(</a:t>
            </a:r>
            <a:r>
              <a:rPr lang="de-DE" sz="2000" b="1" i="1" dirty="0">
                <a:solidFill>
                  <a:srgbClr val="00B050"/>
                </a:solidFill>
              </a:rPr>
              <a:t>Do, 25. Juli – Gleichnisse vom wachsenden Samen – Mk 4,26-29)</a:t>
            </a:r>
            <a:endParaRPr lang="en" sz="2400" b="1" dirty="0"/>
          </a:p>
        </p:txBody>
      </p:sp>
      <p:pic>
        <p:nvPicPr>
          <p:cNvPr id="11" name="Imagen 10" descr="Icono&#10;&#10;Descripción generada automáticamente">
            <a:extLst>
              <a:ext uri="{FF2B5EF4-FFF2-40B4-BE49-F238E27FC236}">
                <a16:creationId xmlns:a16="http://schemas.microsoft.com/office/drawing/2014/main" id="{584CCF5C-FD8D-ECA2-2826-44EEA6DF8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666317">
            <a:off x="936854" y="4039567"/>
            <a:ext cx="304384" cy="304800"/>
          </a:xfrm>
          <a:prstGeom prst="rect">
            <a:avLst/>
          </a:prstGeom>
          <a:effectLst>
            <a:outerShdw blurRad="50800" dist="38100" dir="8100000" algn="tr" rotWithShape="0">
              <a:prstClr val="black">
                <a:alpha val="40000"/>
              </a:prstClr>
            </a:outerShdw>
          </a:effectLst>
        </p:spPr>
      </p:pic>
      <p:pic>
        <p:nvPicPr>
          <p:cNvPr id="12" name="Imagen 11" descr="Icono&#10;&#10;Descripción generada automáticamente">
            <a:extLst>
              <a:ext uri="{FF2B5EF4-FFF2-40B4-BE49-F238E27FC236}">
                <a16:creationId xmlns:a16="http://schemas.microsoft.com/office/drawing/2014/main" id="{A13F9B59-F6CB-35D6-932B-62C256C41A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66317">
            <a:off x="936854" y="1581705"/>
            <a:ext cx="304384" cy="304800"/>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76F12835-900D-41E6-5D78-81DBFE26D9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66317">
            <a:off x="936854" y="439742"/>
            <a:ext cx="304384" cy="304800"/>
          </a:xfrm>
          <a:prstGeom prst="rect">
            <a:avLst/>
          </a:prstGeom>
          <a:effectLst>
            <a:outerShdw blurRad="50800" dist="38100" dir="8100000" algn="tr" rotWithShape="0">
              <a:prstClr val="black">
                <a:alpha val="40000"/>
              </a:prstClr>
            </a:outerShdw>
          </a:effectLst>
        </p:spPr>
      </p:pic>
      <p:pic>
        <p:nvPicPr>
          <p:cNvPr id="24" name="Imagen 23" descr="Imagen en blanco y negro&#10;&#10;Descripción generada automáticamente con confianza media">
            <a:extLst>
              <a:ext uri="{FF2B5EF4-FFF2-40B4-BE49-F238E27FC236}">
                <a16:creationId xmlns:a16="http://schemas.microsoft.com/office/drawing/2014/main" id="{F012210F-4D8F-8F1D-AAF2-AE16B11C83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666317">
            <a:off x="1260336" y="5487377"/>
            <a:ext cx="400051" cy="279195"/>
          </a:xfrm>
          <a:prstGeom prst="rect">
            <a:avLst/>
          </a:prstGeom>
          <a:effectLst>
            <a:outerShdw blurRad="50800" dist="38100" dir="8100000" algn="tr" rotWithShape="0">
              <a:prstClr val="black">
                <a:alpha val="40000"/>
              </a:prstClr>
            </a:outerShdw>
          </a:effectLst>
        </p:spPr>
      </p:pic>
      <p:pic>
        <p:nvPicPr>
          <p:cNvPr id="25" name="Imagen 24" descr="Forma&#10;&#10;Descripción generada automáticamente">
            <a:extLst>
              <a:ext uri="{FF2B5EF4-FFF2-40B4-BE49-F238E27FC236}">
                <a16:creationId xmlns:a16="http://schemas.microsoft.com/office/drawing/2014/main" id="{362E1954-9FA2-009B-123A-84C70CE83F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666317">
            <a:off x="1260336" y="4575452"/>
            <a:ext cx="400051" cy="279195"/>
          </a:xfrm>
          <a:prstGeom prst="rect">
            <a:avLst/>
          </a:prstGeom>
          <a:effectLst>
            <a:outerShdw blurRad="50800" dist="38100" dir="8100000" algn="tr" rotWithShape="0">
              <a:prstClr val="black">
                <a:alpha val="40000"/>
              </a:prstClr>
            </a:outerShdw>
          </a:effectLst>
        </p:spPr>
      </p:pic>
      <p:pic>
        <p:nvPicPr>
          <p:cNvPr id="27" name="Imagen 26" descr="Dibujo en blanco y negro&#10;&#10;Descripción generada automáticamente con confianza baja">
            <a:extLst>
              <a:ext uri="{FF2B5EF4-FFF2-40B4-BE49-F238E27FC236}">
                <a16:creationId xmlns:a16="http://schemas.microsoft.com/office/drawing/2014/main" id="{28EBA96E-04DF-8143-D77C-9589333F8B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66317">
            <a:off x="1260336" y="2165491"/>
            <a:ext cx="400051" cy="279195"/>
          </a:xfrm>
          <a:prstGeom prst="rect">
            <a:avLst/>
          </a:prstGeom>
          <a:effectLst>
            <a:outerShdw blurRad="50800" dist="38100" dir="8100000" algn="tr" rotWithShape="0">
              <a:prstClr val="black">
                <a:alpha val="40000"/>
              </a:prstClr>
            </a:outerShdw>
          </a:effectLst>
        </p:spPr>
      </p:pic>
      <p:pic>
        <p:nvPicPr>
          <p:cNvPr id="28" name="Imagen 27" descr="Imagen que contiene Icono&#10;&#10;Descripción generada automáticamente">
            <a:extLst>
              <a:ext uri="{FF2B5EF4-FFF2-40B4-BE49-F238E27FC236}">
                <a16:creationId xmlns:a16="http://schemas.microsoft.com/office/drawing/2014/main" id="{209B390E-A409-7D75-8330-944197362B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666317">
            <a:off x="1260336" y="3023228"/>
            <a:ext cx="400051" cy="27919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547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45">
                                          <p:stCondLst>
                                            <p:cond delay="0"/>
                                          </p:stCondLst>
                                        </p:cTn>
                                        <p:tgtEl>
                                          <p:spTgt spid="14"/>
                                        </p:tgtEl>
                                      </p:cBhvr>
                                    </p:animEffect>
                                    <p:anim calcmode="lin" valueType="num">
                                      <p:cBhvr>
                                        <p:cTn id="8"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13" dur="7">
                                          <p:stCondLst>
                                            <p:cond delay="162"/>
                                          </p:stCondLst>
                                        </p:cTn>
                                        <p:tgtEl>
                                          <p:spTgt spid="14"/>
                                        </p:tgtEl>
                                      </p:cBhvr>
                                      <p:to x="100000" y="60000"/>
                                    </p:animScale>
                                    <p:animScale>
                                      <p:cBhvr>
                                        <p:cTn id="14" dur="41" decel="50000">
                                          <p:stCondLst>
                                            <p:cond delay="169"/>
                                          </p:stCondLst>
                                        </p:cTn>
                                        <p:tgtEl>
                                          <p:spTgt spid="14"/>
                                        </p:tgtEl>
                                      </p:cBhvr>
                                      <p:to x="100000" y="100000"/>
                                    </p:animScale>
                                    <p:animScale>
                                      <p:cBhvr>
                                        <p:cTn id="15" dur="7">
                                          <p:stCondLst>
                                            <p:cond delay="328"/>
                                          </p:stCondLst>
                                        </p:cTn>
                                        <p:tgtEl>
                                          <p:spTgt spid="14"/>
                                        </p:tgtEl>
                                      </p:cBhvr>
                                      <p:to x="100000" y="80000"/>
                                    </p:animScale>
                                    <p:animScale>
                                      <p:cBhvr>
                                        <p:cTn id="16" dur="41" decel="50000">
                                          <p:stCondLst>
                                            <p:cond delay="335"/>
                                          </p:stCondLst>
                                        </p:cTn>
                                        <p:tgtEl>
                                          <p:spTgt spid="14"/>
                                        </p:tgtEl>
                                      </p:cBhvr>
                                      <p:to x="100000" y="100000"/>
                                    </p:animScale>
                                    <p:animScale>
                                      <p:cBhvr>
                                        <p:cTn id="17" dur="7">
                                          <p:stCondLst>
                                            <p:cond delay="410"/>
                                          </p:stCondLst>
                                        </p:cTn>
                                        <p:tgtEl>
                                          <p:spTgt spid="14"/>
                                        </p:tgtEl>
                                      </p:cBhvr>
                                      <p:to x="100000" y="90000"/>
                                    </p:animScale>
                                    <p:animScale>
                                      <p:cBhvr>
                                        <p:cTn id="18" dur="41" decel="50000">
                                          <p:stCondLst>
                                            <p:cond delay="417"/>
                                          </p:stCondLst>
                                        </p:cTn>
                                        <p:tgtEl>
                                          <p:spTgt spid="14"/>
                                        </p:tgtEl>
                                      </p:cBhvr>
                                      <p:to x="100000" y="100000"/>
                                    </p:animScale>
                                    <p:animScale>
                                      <p:cBhvr>
                                        <p:cTn id="19" dur="7">
                                          <p:stCondLst>
                                            <p:cond delay="452"/>
                                          </p:stCondLst>
                                        </p:cTn>
                                        <p:tgtEl>
                                          <p:spTgt spid="14"/>
                                        </p:tgtEl>
                                      </p:cBhvr>
                                      <p:to x="100000" y="95000"/>
                                    </p:animScale>
                                    <p:animScale>
                                      <p:cBhvr>
                                        <p:cTn id="20" dur="41" decel="50000">
                                          <p:stCondLst>
                                            <p:cond delay="459"/>
                                          </p:stCondLst>
                                        </p:cTn>
                                        <p:tgtEl>
                                          <p:spTgt spid="14"/>
                                        </p:tgtEl>
                                      </p:cBhvr>
                                      <p:to x="100000" y="100000"/>
                                    </p:animScale>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left)">
                                      <p:cBhvr>
                                        <p:cTn id="24" dur="500"/>
                                        <p:tgtEl>
                                          <p:spTgt spid="2">
                                            <p:txEl>
                                              <p:pRg st="0" end="0"/>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left)">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45">
                                          <p:stCondLst>
                                            <p:cond delay="0"/>
                                          </p:stCondLst>
                                        </p:cTn>
                                        <p:tgtEl>
                                          <p:spTgt spid="12"/>
                                        </p:tgtEl>
                                      </p:cBhvr>
                                    </p:animEffect>
                                    <p:anim calcmode="lin" valueType="num">
                                      <p:cBhvr>
                                        <p:cTn id="34"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5"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6"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37"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38"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39" dur="7">
                                          <p:stCondLst>
                                            <p:cond delay="162"/>
                                          </p:stCondLst>
                                        </p:cTn>
                                        <p:tgtEl>
                                          <p:spTgt spid="12"/>
                                        </p:tgtEl>
                                      </p:cBhvr>
                                      <p:to x="100000" y="60000"/>
                                    </p:animScale>
                                    <p:animScale>
                                      <p:cBhvr>
                                        <p:cTn id="40" dur="41" decel="50000">
                                          <p:stCondLst>
                                            <p:cond delay="169"/>
                                          </p:stCondLst>
                                        </p:cTn>
                                        <p:tgtEl>
                                          <p:spTgt spid="12"/>
                                        </p:tgtEl>
                                      </p:cBhvr>
                                      <p:to x="100000" y="100000"/>
                                    </p:animScale>
                                    <p:animScale>
                                      <p:cBhvr>
                                        <p:cTn id="41" dur="7">
                                          <p:stCondLst>
                                            <p:cond delay="328"/>
                                          </p:stCondLst>
                                        </p:cTn>
                                        <p:tgtEl>
                                          <p:spTgt spid="12"/>
                                        </p:tgtEl>
                                      </p:cBhvr>
                                      <p:to x="100000" y="80000"/>
                                    </p:animScale>
                                    <p:animScale>
                                      <p:cBhvr>
                                        <p:cTn id="42" dur="41" decel="50000">
                                          <p:stCondLst>
                                            <p:cond delay="335"/>
                                          </p:stCondLst>
                                        </p:cTn>
                                        <p:tgtEl>
                                          <p:spTgt spid="12"/>
                                        </p:tgtEl>
                                      </p:cBhvr>
                                      <p:to x="100000" y="100000"/>
                                    </p:animScale>
                                    <p:animScale>
                                      <p:cBhvr>
                                        <p:cTn id="43" dur="7">
                                          <p:stCondLst>
                                            <p:cond delay="410"/>
                                          </p:stCondLst>
                                        </p:cTn>
                                        <p:tgtEl>
                                          <p:spTgt spid="12"/>
                                        </p:tgtEl>
                                      </p:cBhvr>
                                      <p:to x="100000" y="90000"/>
                                    </p:animScale>
                                    <p:animScale>
                                      <p:cBhvr>
                                        <p:cTn id="44" dur="41" decel="50000">
                                          <p:stCondLst>
                                            <p:cond delay="417"/>
                                          </p:stCondLst>
                                        </p:cTn>
                                        <p:tgtEl>
                                          <p:spTgt spid="12"/>
                                        </p:tgtEl>
                                      </p:cBhvr>
                                      <p:to x="100000" y="100000"/>
                                    </p:animScale>
                                    <p:animScale>
                                      <p:cBhvr>
                                        <p:cTn id="45" dur="7">
                                          <p:stCondLst>
                                            <p:cond delay="452"/>
                                          </p:stCondLst>
                                        </p:cTn>
                                        <p:tgtEl>
                                          <p:spTgt spid="12"/>
                                        </p:tgtEl>
                                      </p:cBhvr>
                                      <p:to x="100000" y="95000"/>
                                    </p:animScale>
                                    <p:animScale>
                                      <p:cBhvr>
                                        <p:cTn id="46" dur="41" decel="50000">
                                          <p:stCondLst>
                                            <p:cond delay="459"/>
                                          </p:stCondLst>
                                        </p:cTn>
                                        <p:tgtEl>
                                          <p:spTgt spid="12"/>
                                        </p:tgtEl>
                                      </p:cBhvr>
                                      <p:to x="100000" y="100000"/>
                                    </p:animScale>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wipe(left)">
                                      <p:cBhvr>
                                        <p:cTn id="50" dur="500"/>
                                        <p:tgtEl>
                                          <p:spTgt spid="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Effect transition="in" filter="wipe(left)">
                                      <p:cBhvr>
                                        <p:cTn id="59" dur="500"/>
                                        <p:tgtEl>
                                          <p:spTgt spid="2">
                                            <p:txEl>
                                              <p:pRg st="3" end="3"/>
                                            </p:txEl>
                                          </p:spTgt>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animEffect transition="in" filter="wipe(left)">
                                      <p:cBhvr>
                                        <p:cTn id="63" dur="500"/>
                                        <p:tgtEl>
                                          <p:spTgt spid="2">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5" end="5"/>
                                            </p:txEl>
                                          </p:spTgt>
                                        </p:tgtEl>
                                        <p:attrNameLst>
                                          <p:attrName>style.visibility</p:attrName>
                                        </p:attrNameLst>
                                      </p:cBhvr>
                                      <p:to>
                                        <p:strVal val="visible"/>
                                      </p:to>
                                    </p:set>
                                    <p:animEffect transition="in" filter="wipe(left)">
                                      <p:cBhvr>
                                        <p:cTn id="72" dur="500"/>
                                        <p:tgtEl>
                                          <p:spTgt spid="2">
                                            <p:txEl>
                                              <p:pRg st="5" end="5"/>
                                            </p:txEl>
                                          </p:spTgt>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2">
                                            <p:txEl>
                                              <p:pRg st="6" end="6"/>
                                            </p:txEl>
                                          </p:spTgt>
                                        </p:tgtEl>
                                        <p:attrNameLst>
                                          <p:attrName>style.visibility</p:attrName>
                                        </p:attrNameLst>
                                      </p:cBhvr>
                                      <p:to>
                                        <p:strVal val="visible"/>
                                      </p:to>
                                    </p:set>
                                    <p:animEffect transition="in" filter="wipe(left)">
                                      <p:cBhvr>
                                        <p:cTn id="76" dur="500"/>
                                        <p:tgtEl>
                                          <p:spTgt spid="2">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wipe(down)">
                                      <p:cBhvr>
                                        <p:cTn id="81" dur="145">
                                          <p:stCondLst>
                                            <p:cond delay="0"/>
                                          </p:stCondLst>
                                        </p:cTn>
                                        <p:tgtEl>
                                          <p:spTgt spid="11"/>
                                        </p:tgtEl>
                                      </p:cBhvr>
                                    </p:animEffect>
                                    <p:anim calcmode="lin" valueType="num">
                                      <p:cBhvr>
                                        <p:cTn id="82"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87" dur="7">
                                          <p:stCondLst>
                                            <p:cond delay="162"/>
                                          </p:stCondLst>
                                        </p:cTn>
                                        <p:tgtEl>
                                          <p:spTgt spid="11"/>
                                        </p:tgtEl>
                                      </p:cBhvr>
                                      <p:to x="100000" y="60000"/>
                                    </p:animScale>
                                    <p:animScale>
                                      <p:cBhvr>
                                        <p:cTn id="88" dur="41" decel="50000">
                                          <p:stCondLst>
                                            <p:cond delay="169"/>
                                          </p:stCondLst>
                                        </p:cTn>
                                        <p:tgtEl>
                                          <p:spTgt spid="11"/>
                                        </p:tgtEl>
                                      </p:cBhvr>
                                      <p:to x="100000" y="100000"/>
                                    </p:animScale>
                                    <p:animScale>
                                      <p:cBhvr>
                                        <p:cTn id="89" dur="7">
                                          <p:stCondLst>
                                            <p:cond delay="328"/>
                                          </p:stCondLst>
                                        </p:cTn>
                                        <p:tgtEl>
                                          <p:spTgt spid="11"/>
                                        </p:tgtEl>
                                      </p:cBhvr>
                                      <p:to x="100000" y="80000"/>
                                    </p:animScale>
                                    <p:animScale>
                                      <p:cBhvr>
                                        <p:cTn id="90" dur="41" decel="50000">
                                          <p:stCondLst>
                                            <p:cond delay="335"/>
                                          </p:stCondLst>
                                        </p:cTn>
                                        <p:tgtEl>
                                          <p:spTgt spid="11"/>
                                        </p:tgtEl>
                                      </p:cBhvr>
                                      <p:to x="100000" y="100000"/>
                                    </p:animScale>
                                    <p:animScale>
                                      <p:cBhvr>
                                        <p:cTn id="91" dur="7">
                                          <p:stCondLst>
                                            <p:cond delay="410"/>
                                          </p:stCondLst>
                                        </p:cTn>
                                        <p:tgtEl>
                                          <p:spTgt spid="11"/>
                                        </p:tgtEl>
                                      </p:cBhvr>
                                      <p:to x="100000" y="90000"/>
                                    </p:animScale>
                                    <p:animScale>
                                      <p:cBhvr>
                                        <p:cTn id="92" dur="41" decel="50000">
                                          <p:stCondLst>
                                            <p:cond delay="417"/>
                                          </p:stCondLst>
                                        </p:cTn>
                                        <p:tgtEl>
                                          <p:spTgt spid="11"/>
                                        </p:tgtEl>
                                      </p:cBhvr>
                                      <p:to x="100000" y="100000"/>
                                    </p:animScale>
                                    <p:animScale>
                                      <p:cBhvr>
                                        <p:cTn id="93" dur="7">
                                          <p:stCondLst>
                                            <p:cond delay="452"/>
                                          </p:stCondLst>
                                        </p:cTn>
                                        <p:tgtEl>
                                          <p:spTgt spid="11"/>
                                        </p:tgtEl>
                                      </p:cBhvr>
                                      <p:to x="100000" y="95000"/>
                                    </p:animScale>
                                    <p:animScale>
                                      <p:cBhvr>
                                        <p:cTn id="94" dur="41" decel="50000">
                                          <p:stCondLst>
                                            <p:cond delay="459"/>
                                          </p:stCondLst>
                                        </p:cTn>
                                        <p:tgtEl>
                                          <p:spTgt spid="11"/>
                                        </p:tgtEl>
                                      </p:cBhvr>
                                      <p:to x="100000" y="100000"/>
                                    </p:animScale>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2">
                                            <p:txEl>
                                              <p:pRg st="7" end="7"/>
                                            </p:txEl>
                                          </p:spTgt>
                                        </p:tgtEl>
                                        <p:attrNameLst>
                                          <p:attrName>style.visibility</p:attrName>
                                        </p:attrNameLst>
                                      </p:cBhvr>
                                      <p:to>
                                        <p:strVal val="visible"/>
                                      </p:to>
                                    </p:set>
                                    <p:animEffect transition="in" filter="wipe(left)">
                                      <p:cBhvr>
                                        <p:cTn id="98" dur="500"/>
                                        <p:tgtEl>
                                          <p:spTgt spid="2">
                                            <p:txEl>
                                              <p:pRg st="7" end="7"/>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randombar(horizontal)">
                                      <p:cBhvr>
                                        <p:cTn id="103" dur="500"/>
                                        <p:tgtEl>
                                          <p:spTgt spid="25"/>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
                                            <p:txEl>
                                              <p:pRg st="8" end="8"/>
                                            </p:txEl>
                                          </p:spTgt>
                                        </p:tgtEl>
                                        <p:attrNameLst>
                                          <p:attrName>style.visibility</p:attrName>
                                        </p:attrNameLst>
                                      </p:cBhvr>
                                      <p:to>
                                        <p:strVal val="visible"/>
                                      </p:to>
                                    </p:set>
                                    <p:animEffect transition="in" filter="wipe(left)">
                                      <p:cBhvr>
                                        <p:cTn id="107" dur="500"/>
                                        <p:tgtEl>
                                          <p:spTgt spid="2">
                                            <p:txEl>
                                              <p:pRg st="8" end="8"/>
                                            </p:txEl>
                                          </p:spTgt>
                                        </p:tgtEl>
                                      </p:cBhvr>
                                    </p:animEffect>
                                  </p:childTnLst>
                                </p:cTn>
                              </p:par>
                            </p:childTnLst>
                          </p:cTn>
                        </p:par>
                        <p:par>
                          <p:cTn id="108" fill="hold">
                            <p:stCondLst>
                              <p:cond delay="1000"/>
                            </p:stCondLst>
                            <p:childTnLst>
                              <p:par>
                                <p:cTn id="109" presetID="22" presetClass="entr" presetSubtype="8" fill="hold" grpId="0" nodeType="afterEffect">
                                  <p:stCondLst>
                                    <p:cond delay="0"/>
                                  </p:stCondLst>
                                  <p:childTnLst>
                                    <p:set>
                                      <p:cBhvr>
                                        <p:cTn id="110" dur="1" fill="hold">
                                          <p:stCondLst>
                                            <p:cond delay="0"/>
                                          </p:stCondLst>
                                        </p:cTn>
                                        <p:tgtEl>
                                          <p:spTgt spid="2">
                                            <p:txEl>
                                              <p:pRg st="9" end="9"/>
                                            </p:txEl>
                                          </p:spTgt>
                                        </p:tgtEl>
                                        <p:attrNameLst>
                                          <p:attrName>style.visibility</p:attrName>
                                        </p:attrNameLst>
                                      </p:cBhvr>
                                      <p:to>
                                        <p:strVal val="visible"/>
                                      </p:to>
                                    </p:set>
                                    <p:animEffect transition="in" filter="wipe(left)">
                                      <p:cBhvr>
                                        <p:cTn id="111" dur="500"/>
                                        <p:tgtEl>
                                          <p:spTgt spid="2">
                                            <p:txEl>
                                              <p:pRg st="9" end="9"/>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ntr" presetSubtype="10" fill="hold" nodeType="click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randombar(horizontal)">
                                      <p:cBhvr>
                                        <p:cTn id="116" dur="500"/>
                                        <p:tgtEl>
                                          <p:spTgt spid="24"/>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10" end="10"/>
                                            </p:txEl>
                                          </p:spTgt>
                                        </p:tgtEl>
                                        <p:attrNameLst>
                                          <p:attrName>style.visibility</p:attrName>
                                        </p:attrNameLst>
                                      </p:cBhvr>
                                      <p:to>
                                        <p:strVal val="visible"/>
                                      </p:to>
                                    </p:set>
                                    <p:animEffect transition="in" filter="wipe(left)">
                                      <p:cBhvr>
                                        <p:cTn id="120" dur="500"/>
                                        <p:tgtEl>
                                          <p:spTgt spid="2">
                                            <p:txEl>
                                              <p:pRg st="10" end="10"/>
                                            </p:txEl>
                                          </p:spTgt>
                                        </p:tgtEl>
                                      </p:cBhvr>
                                    </p:animEffect>
                                  </p:childTnLst>
                                </p:cTn>
                              </p:par>
                            </p:childTnLst>
                          </p:cTn>
                        </p:par>
                        <p:par>
                          <p:cTn id="121" fill="hold">
                            <p:stCondLst>
                              <p:cond delay="1000"/>
                            </p:stCondLst>
                            <p:childTnLst>
                              <p:par>
                                <p:cTn id="122" presetID="22" presetClass="entr" presetSubtype="8" fill="hold" nodeType="afterEffect">
                                  <p:stCondLst>
                                    <p:cond delay="0"/>
                                  </p:stCondLst>
                                  <p:childTnLst>
                                    <p:set>
                                      <p:cBhvr>
                                        <p:cTn id="123" dur="1" fill="hold">
                                          <p:stCondLst>
                                            <p:cond delay="0"/>
                                          </p:stCondLst>
                                        </p:cTn>
                                        <p:tgtEl>
                                          <p:spTgt spid="2">
                                            <p:txEl>
                                              <p:pRg st="10" end="10"/>
                                            </p:txEl>
                                          </p:spTgt>
                                        </p:tgtEl>
                                        <p:attrNameLst>
                                          <p:attrName>style.visibility</p:attrName>
                                        </p:attrNameLst>
                                      </p:cBhvr>
                                      <p:to>
                                        <p:strVal val="visible"/>
                                      </p:to>
                                    </p:set>
                                    <p:animEffect transition="in" filter="wipe(left)">
                                      <p:cBhvr>
                                        <p:cTn id="12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21A1AA8-5D92-1326-F54C-1622D6C66F9B}"/>
              </a:ext>
            </a:extLst>
          </p:cNvPr>
          <p:cNvSpPr>
            <a:spLocks noGrp="1" noRot="1" noMove="1" noResize="1" noEditPoints="1" noAdjustHandles="1" noChangeArrowheads="1" noChangeShapeType="1"/>
          </p:cNvSpPr>
          <p:nvPr/>
        </p:nvSpPr>
        <p:spPr>
          <a:xfrm>
            <a:off x="0" y="0"/>
            <a:ext cx="12191999" cy="1317425"/>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0938B93-E921-4A0F-403B-35AAD12F3D38}"/>
              </a:ext>
            </a:extLst>
          </p:cNvPr>
          <p:cNvSpPr txBox="1"/>
          <p:nvPr/>
        </p:nvSpPr>
        <p:spPr>
          <a:xfrm>
            <a:off x="2343955" y="353470"/>
            <a:ext cx="978137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rPr>
              <a:t>WARUM ES GLEICHNISSE GIBT</a:t>
            </a:r>
          </a:p>
        </p:txBody>
      </p:sp>
      <p:sp>
        <p:nvSpPr>
          <p:cNvPr id="9" name="Textfeld 8">
            <a:extLst>
              <a:ext uri="{FF2B5EF4-FFF2-40B4-BE49-F238E27FC236}">
                <a16:creationId xmlns:a16="http://schemas.microsoft.com/office/drawing/2014/main" id="{822A8EA2-63C1-40EB-6EFF-06FEAA0F3886}"/>
              </a:ext>
            </a:extLst>
          </p:cNvPr>
          <p:cNvSpPr txBox="1"/>
          <p:nvPr/>
        </p:nvSpPr>
        <p:spPr>
          <a:xfrm>
            <a:off x="66675" y="158893"/>
            <a:ext cx="2277280" cy="923330"/>
          </a:xfrm>
          <a:prstGeom prst="rect">
            <a:avLst/>
          </a:prstGeom>
          <a:solidFill>
            <a:schemeClr val="bg1"/>
          </a:solidFill>
          <a:ln>
            <a:solidFill>
              <a:schemeClr val="accent1">
                <a:lumMod val="20000"/>
                <a:lumOff val="80000"/>
              </a:schemeClr>
            </a:solidFill>
            <a:prstDash val="lgDashDot"/>
          </a:ln>
        </p:spPr>
        <p:txBody>
          <a:bodyPr wrap="square">
            <a:spAutoFit/>
          </a:bodyPr>
          <a:lstStyle/>
          <a:p>
            <a:pPr>
              <a:spcBef>
                <a:spcPts val="600"/>
              </a:spcBef>
            </a:pPr>
            <a:r>
              <a:rPr lang="en" sz="1800" b="1" i="1" dirty="0">
                <a:solidFill>
                  <a:srgbClr val="00B050"/>
                </a:solidFill>
              </a:rPr>
              <a:t>(</a:t>
            </a:r>
            <a:r>
              <a:rPr lang="de-DE" sz="1800" b="1" i="1" u="sng" dirty="0">
                <a:solidFill>
                  <a:srgbClr val="00B050"/>
                </a:solidFill>
              </a:rPr>
              <a:t>Di, 23. Juli </a:t>
            </a:r>
            <a:br>
              <a:rPr lang="de-DE" sz="1800" b="1" i="1" dirty="0">
                <a:solidFill>
                  <a:srgbClr val="00B050"/>
                </a:solidFill>
              </a:rPr>
            </a:br>
            <a:r>
              <a:rPr lang="de-DE" sz="1800" b="1" i="1" dirty="0">
                <a:solidFill>
                  <a:srgbClr val="00B050"/>
                </a:solidFill>
              </a:rPr>
              <a:t>– Der Grund</a:t>
            </a:r>
            <a:br>
              <a:rPr lang="de-DE" sz="1800" b="1" i="1" dirty="0">
                <a:solidFill>
                  <a:srgbClr val="00B050"/>
                </a:solidFill>
              </a:rPr>
            </a:br>
            <a:r>
              <a:rPr lang="de-DE" sz="1800" b="1" i="1" dirty="0">
                <a:solidFill>
                  <a:srgbClr val="00B050"/>
                </a:solidFill>
              </a:rPr>
              <a:t> für die Gleichnisse)</a:t>
            </a:r>
            <a:endParaRPr lang="es-ES" sz="1800" b="1" dirty="0">
              <a:solidFill>
                <a:srgbClr val="00B050"/>
              </a:solidFill>
            </a:endParaRPr>
          </a:p>
        </p:txBody>
      </p:sp>
      <p:pic>
        <p:nvPicPr>
          <p:cNvPr id="2" name="Imagen 1">
            <a:extLst>
              <a:ext uri="{FF2B5EF4-FFF2-40B4-BE49-F238E27FC236}">
                <a16:creationId xmlns:a16="http://schemas.microsoft.com/office/drawing/2014/main" id="{4B7E5676-F35C-E7B5-A7D4-48A6524B3C41}"/>
              </a:ext>
            </a:extLst>
          </p:cNvPr>
          <p:cNvPicPr>
            <a:picLocks noChangeAspect="1"/>
          </p:cNvPicPr>
          <p:nvPr/>
        </p:nvPicPr>
        <p:blipFill>
          <a:blip r:embed="rId4"/>
          <a:stretch>
            <a:fillRect/>
          </a:stretch>
        </p:blipFill>
        <p:spPr>
          <a:xfrm>
            <a:off x="99390" y="1398802"/>
            <a:ext cx="7187023" cy="5392937"/>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7E9DC13B-167C-9F4E-99BC-F2EFA47E8433}"/>
              </a:ext>
            </a:extLst>
          </p:cNvPr>
          <p:cNvSpPr txBox="1"/>
          <p:nvPr/>
        </p:nvSpPr>
        <p:spPr>
          <a:xfrm>
            <a:off x="7416670" y="1792286"/>
            <a:ext cx="4652497" cy="4647426"/>
          </a:xfrm>
          <a:prstGeom prst="rect">
            <a:avLst/>
          </a:prstGeom>
          <a:noFill/>
        </p:spPr>
        <p:txBody>
          <a:bodyPr wrap="square" rtlCol="0">
            <a:spAutoFit/>
          </a:bodyPr>
          <a:lstStyle/>
          <a:p>
            <a:pPr algn="ctr">
              <a:spcBef>
                <a:spcPts val="600"/>
              </a:spcBef>
            </a:pPr>
            <a:r>
              <a:rPr lang="de-DE" sz="2800" b="1" dirty="0"/>
              <a:t>JESU Predigten </a:t>
            </a:r>
            <a:br>
              <a:rPr lang="de-DE" sz="2800" b="1" dirty="0"/>
            </a:br>
            <a:r>
              <a:rPr lang="de-DE" sz="2800" b="1" dirty="0"/>
              <a:t>handelten vermehrt </a:t>
            </a:r>
            <a:br>
              <a:rPr lang="de-DE" sz="2800" b="1" dirty="0"/>
            </a:br>
            <a:r>
              <a:rPr lang="de-DE" sz="2800" b="1" dirty="0"/>
              <a:t>vom </a:t>
            </a:r>
            <a:r>
              <a:rPr lang="de-DE" sz="2800" b="1" u="sng" dirty="0">
                <a:solidFill>
                  <a:schemeClr val="accent4"/>
                </a:solidFill>
                <a:effectLst>
                  <a:glow rad="50800">
                    <a:schemeClr val="accent1">
                      <a:alpha val="40000"/>
                    </a:schemeClr>
                  </a:glow>
                </a:effectLst>
              </a:rPr>
              <a:t>REICH GOTTES </a:t>
            </a:r>
            <a:r>
              <a:rPr lang="de-DE" sz="2600" b="1" dirty="0"/>
              <a:t>(Himmelreich, Königreich…)</a:t>
            </a:r>
            <a:br>
              <a:rPr lang="de-DE" sz="2800" b="1" dirty="0"/>
            </a:br>
            <a:r>
              <a:rPr lang="de-DE" sz="2000" b="1" dirty="0"/>
              <a:t>(Markus 1,14-15). </a:t>
            </a:r>
          </a:p>
          <a:p>
            <a:pPr algn="ctr">
              <a:spcBef>
                <a:spcPts val="600"/>
              </a:spcBef>
            </a:pPr>
            <a:endParaRPr lang="de-DE" sz="2000" b="1" dirty="0"/>
          </a:p>
          <a:p>
            <a:pPr algn="ctr">
              <a:spcBef>
                <a:spcPts val="600"/>
              </a:spcBef>
            </a:pPr>
            <a:r>
              <a:rPr lang="de-DE" sz="2800" b="1" dirty="0"/>
              <a:t>Viele Seiner Gleichnisse erklärten </a:t>
            </a:r>
            <a:br>
              <a:rPr lang="de-DE" sz="2800" b="1" dirty="0"/>
            </a:br>
            <a:r>
              <a:rPr lang="de-DE" sz="2800" b="1" u="sng" dirty="0">
                <a:solidFill>
                  <a:schemeClr val="accent4"/>
                </a:solidFill>
                <a:effectLst>
                  <a:glow rad="50800">
                    <a:schemeClr val="accent1">
                      <a:alpha val="40000"/>
                    </a:schemeClr>
                  </a:glow>
                </a:effectLst>
              </a:rPr>
              <a:t>das WESEN </a:t>
            </a:r>
            <a:br>
              <a:rPr lang="de-DE" sz="2800" b="1" u="sng" dirty="0">
                <a:solidFill>
                  <a:schemeClr val="accent4"/>
                </a:solidFill>
                <a:effectLst>
                  <a:glow rad="50800">
                    <a:schemeClr val="accent1">
                      <a:alpha val="40000"/>
                    </a:schemeClr>
                  </a:glow>
                </a:effectLst>
              </a:rPr>
            </a:br>
            <a:r>
              <a:rPr lang="de-DE" sz="2800" b="1" u="sng" dirty="0">
                <a:solidFill>
                  <a:schemeClr val="accent4"/>
                </a:solidFill>
                <a:effectLst>
                  <a:glow rad="50800">
                    <a:schemeClr val="accent1">
                      <a:alpha val="40000"/>
                    </a:schemeClr>
                  </a:glow>
                </a:effectLst>
              </a:rPr>
              <a:t>dieses Königreichs </a:t>
            </a:r>
            <a:br>
              <a:rPr lang="de-DE" sz="2800" b="1" dirty="0"/>
            </a:br>
            <a:r>
              <a:rPr lang="de-DE" sz="2400" b="1" dirty="0"/>
              <a:t>(Markus 4,30).</a:t>
            </a:r>
            <a:endParaRPr lang="en" sz="2800" b="1" dirty="0"/>
          </a:p>
        </p:txBody>
      </p:sp>
    </p:spTree>
    <p:extLst>
      <p:ext uri="{BB962C8B-B14F-4D97-AF65-F5344CB8AC3E}">
        <p14:creationId xmlns:p14="http://schemas.microsoft.com/office/powerpoint/2010/main" val="165656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1000"/>
                                        <p:tgtEl>
                                          <p:spTgt spid="2"/>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CA52D370-EF77-64B3-7282-BB94958307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067" y="3429000"/>
            <a:ext cx="10850329" cy="2740500"/>
          </a:xfrm>
          <a:prstGeom prst="rect">
            <a:avLst/>
          </a:prstGeom>
          <a:effectLst>
            <a:softEdge rad="317500"/>
          </a:effectLst>
        </p:spPr>
      </p:pic>
      <p:sp>
        <p:nvSpPr>
          <p:cNvPr id="11" name="Rectángulo 10">
            <a:extLst>
              <a:ext uri="{FF2B5EF4-FFF2-40B4-BE49-F238E27FC236}">
                <a16:creationId xmlns:a16="http://schemas.microsoft.com/office/drawing/2014/main" id="{721A1AA8-5D92-1326-F54C-1622D6C66F9B}"/>
              </a:ext>
            </a:extLst>
          </p:cNvPr>
          <p:cNvSpPr>
            <a:spLocks noGrp="1" noRot="1" noMove="1" noResize="1" noEditPoints="1" noAdjustHandles="1" noChangeArrowheads="1" noChangeShapeType="1"/>
          </p:cNvSpPr>
          <p:nvPr/>
        </p:nvSpPr>
        <p:spPr>
          <a:xfrm>
            <a:off x="0" y="0"/>
            <a:ext cx="12191999" cy="1317425"/>
          </a:xfrm>
          <a:prstGeom prst="rect">
            <a:avLst/>
          </a:pr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0938B93-E921-4A0F-403B-35AAD12F3D38}"/>
              </a:ext>
            </a:extLst>
          </p:cNvPr>
          <p:cNvSpPr txBox="1"/>
          <p:nvPr/>
        </p:nvSpPr>
        <p:spPr>
          <a:xfrm>
            <a:off x="2410630" y="0"/>
            <a:ext cx="978137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rPr>
              <a:t>WARUM ES GLEICHNISSE GIBT</a:t>
            </a:r>
          </a:p>
        </p:txBody>
      </p:sp>
      <p:sp>
        <p:nvSpPr>
          <p:cNvPr id="7" name="CuadroTexto 6">
            <a:extLst>
              <a:ext uri="{FF2B5EF4-FFF2-40B4-BE49-F238E27FC236}">
                <a16:creationId xmlns:a16="http://schemas.microsoft.com/office/drawing/2014/main" id="{9684E6B5-B6A5-5F6B-D1A7-138A293BBF9C}"/>
              </a:ext>
            </a:extLst>
          </p:cNvPr>
          <p:cNvSpPr txBox="1"/>
          <p:nvPr/>
        </p:nvSpPr>
        <p:spPr>
          <a:xfrm>
            <a:off x="41867" y="5865236"/>
            <a:ext cx="12191998" cy="1015663"/>
          </a:xfrm>
          <a:prstGeom prst="rect">
            <a:avLst/>
          </a:prstGeom>
          <a:noFill/>
        </p:spPr>
        <p:txBody>
          <a:bodyPr wrap="square">
            <a:spAutoFit/>
          </a:bodyPr>
          <a:lstStyle/>
          <a:p>
            <a:pPr algn="ctr">
              <a:spcBef>
                <a:spcPts val="600"/>
              </a:spcBef>
            </a:pPr>
            <a:r>
              <a:rPr lang="de-DE" sz="2000" b="1" u="sng" dirty="0"/>
              <a:t>Wer sich nach dem Wort GOTTES sehnt, wird die Wahrheit hören und sich darüber freuen.</a:t>
            </a:r>
            <a:br>
              <a:rPr lang="de-DE" sz="2000" b="1" u="sng" dirty="0"/>
            </a:br>
            <a:r>
              <a:rPr lang="de-DE" sz="2000" b="1" dirty="0"/>
              <a:t>Aber wer nicht hören will, wird sich weigern, die Wahrheit zu verstehen, sich zu ändern </a:t>
            </a:r>
            <a:br>
              <a:rPr lang="de-DE" sz="2000" b="1" dirty="0"/>
            </a:br>
            <a:r>
              <a:rPr lang="de-DE" sz="2000" b="1" dirty="0"/>
              <a:t>und das Heil zu erlangen, ganz gleich, wie einfach sie präsentiert wird.</a:t>
            </a:r>
            <a:endParaRPr lang="en" sz="2000" b="1" dirty="0"/>
          </a:p>
        </p:txBody>
      </p:sp>
      <p:sp>
        <p:nvSpPr>
          <p:cNvPr id="8" name="CuadroTexto 7">
            <a:extLst>
              <a:ext uri="{FF2B5EF4-FFF2-40B4-BE49-F238E27FC236}">
                <a16:creationId xmlns:a16="http://schemas.microsoft.com/office/drawing/2014/main" id="{517E2996-FEFE-C7B2-3719-9B6B8C1CE753}"/>
              </a:ext>
            </a:extLst>
          </p:cNvPr>
          <p:cNvSpPr txBox="1"/>
          <p:nvPr/>
        </p:nvSpPr>
        <p:spPr>
          <a:xfrm>
            <a:off x="245660" y="2376323"/>
            <a:ext cx="12013013" cy="1323439"/>
          </a:xfrm>
          <a:prstGeom prst="rect">
            <a:avLst/>
          </a:prstGeom>
          <a:noFill/>
        </p:spPr>
        <p:txBody>
          <a:bodyPr wrap="square">
            <a:spAutoFit/>
          </a:bodyPr>
          <a:lstStyle/>
          <a:p>
            <a:pPr>
              <a:spcBef>
                <a:spcPts val="600"/>
              </a:spcBef>
            </a:pPr>
            <a:r>
              <a:rPr lang="de-DE" sz="2000" b="1" dirty="0"/>
              <a:t>Das war nichts Neues. Als GOTT ihm befahl, zu predigen, sagte Er zu Jesaja: „Höre wohl, </a:t>
            </a:r>
            <a:br>
              <a:rPr lang="de-DE" sz="2000" b="1" dirty="0"/>
            </a:br>
            <a:r>
              <a:rPr lang="de-DE" sz="2000" b="1" dirty="0"/>
              <a:t>aber verstehe nicht; sehe wohl, aber verstehe nicht. [...] damit es (das Volk) nicht mit den Augen sieht und nicht mit den Ohren hört und nicht mit dem Herzen versteht und sich nicht bekehrt und ihm Heilung widerfährt“ (Jes. 6,9-10).</a:t>
            </a:r>
            <a:endParaRPr lang="en" sz="2000" b="1" dirty="0"/>
          </a:p>
        </p:txBody>
      </p:sp>
      <p:sp>
        <p:nvSpPr>
          <p:cNvPr id="12" name="CuadroTexto 11">
            <a:extLst>
              <a:ext uri="{FF2B5EF4-FFF2-40B4-BE49-F238E27FC236}">
                <a16:creationId xmlns:a16="http://schemas.microsoft.com/office/drawing/2014/main" id="{38B09EA4-10DA-B6CB-4403-712EFABD7A46}"/>
              </a:ext>
            </a:extLst>
          </p:cNvPr>
          <p:cNvSpPr txBox="1"/>
          <p:nvPr/>
        </p:nvSpPr>
        <p:spPr>
          <a:xfrm>
            <a:off x="245660" y="1624342"/>
            <a:ext cx="11784413" cy="707886"/>
          </a:xfrm>
          <a:prstGeom prst="rect">
            <a:avLst/>
          </a:prstGeom>
          <a:noFill/>
        </p:spPr>
        <p:txBody>
          <a:bodyPr wrap="square">
            <a:spAutoFit/>
          </a:bodyPr>
          <a:lstStyle/>
          <a:p>
            <a:pPr>
              <a:spcBef>
                <a:spcPts val="600"/>
              </a:spcBef>
            </a:pPr>
            <a:r>
              <a:rPr lang="de-DE" sz="2000" b="1" dirty="0"/>
              <a:t>Erstaunlich ist der Grund, den JESUS selbst für die Verwendung von Gleichnissen angab: </a:t>
            </a:r>
            <a:br>
              <a:rPr lang="de-DE" sz="2000" b="1" dirty="0"/>
            </a:br>
            <a:r>
              <a:rPr lang="de-DE" sz="2000" b="1" dirty="0"/>
              <a:t>damit sie es nicht verstehen, sich nicht bekehren und ihnen nicht vergeben wird! (Markus 4,12).</a:t>
            </a:r>
            <a:endParaRPr lang="en" sz="2000" b="1" dirty="0"/>
          </a:p>
        </p:txBody>
      </p:sp>
      <p:sp>
        <p:nvSpPr>
          <p:cNvPr id="9" name="Textfeld 8">
            <a:extLst>
              <a:ext uri="{FF2B5EF4-FFF2-40B4-BE49-F238E27FC236}">
                <a16:creationId xmlns:a16="http://schemas.microsoft.com/office/drawing/2014/main" id="{822A8EA2-63C1-40EB-6EFF-06FEAA0F3886}"/>
              </a:ext>
            </a:extLst>
          </p:cNvPr>
          <p:cNvSpPr txBox="1"/>
          <p:nvPr/>
        </p:nvSpPr>
        <p:spPr>
          <a:xfrm>
            <a:off x="66675" y="158893"/>
            <a:ext cx="2277280" cy="923330"/>
          </a:xfrm>
          <a:prstGeom prst="rect">
            <a:avLst/>
          </a:prstGeom>
          <a:solidFill>
            <a:schemeClr val="bg1"/>
          </a:solidFill>
          <a:ln>
            <a:solidFill>
              <a:schemeClr val="accent1">
                <a:lumMod val="20000"/>
                <a:lumOff val="80000"/>
              </a:schemeClr>
            </a:solidFill>
            <a:prstDash val="lgDashDot"/>
          </a:ln>
        </p:spPr>
        <p:txBody>
          <a:bodyPr wrap="square">
            <a:spAutoFit/>
          </a:bodyPr>
          <a:lstStyle/>
          <a:p>
            <a:pPr>
              <a:spcBef>
                <a:spcPts val="600"/>
              </a:spcBef>
            </a:pPr>
            <a:r>
              <a:rPr lang="en" sz="1800" b="1" i="1" dirty="0">
                <a:solidFill>
                  <a:srgbClr val="00B050"/>
                </a:solidFill>
              </a:rPr>
              <a:t>(</a:t>
            </a:r>
            <a:r>
              <a:rPr lang="de-DE" sz="1800" b="1" i="1" u="sng" dirty="0">
                <a:solidFill>
                  <a:srgbClr val="00B050"/>
                </a:solidFill>
              </a:rPr>
              <a:t>Di, 23. Juli </a:t>
            </a:r>
            <a:br>
              <a:rPr lang="de-DE" sz="1800" b="1" i="1" dirty="0">
                <a:solidFill>
                  <a:srgbClr val="00B050"/>
                </a:solidFill>
              </a:rPr>
            </a:br>
            <a:r>
              <a:rPr lang="de-DE" sz="1800" b="1" i="1" dirty="0">
                <a:solidFill>
                  <a:srgbClr val="00B050"/>
                </a:solidFill>
              </a:rPr>
              <a:t>– Der Grund</a:t>
            </a:r>
            <a:br>
              <a:rPr lang="de-DE" sz="1800" b="1" i="1" dirty="0">
                <a:solidFill>
                  <a:srgbClr val="00B050"/>
                </a:solidFill>
              </a:rPr>
            </a:br>
            <a:r>
              <a:rPr lang="de-DE" sz="1800" b="1" i="1" dirty="0">
                <a:solidFill>
                  <a:srgbClr val="00B050"/>
                </a:solidFill>
              </a:rPr>
              <a:t> für die Gleichnisse)</a:t>
            </a:r>
            <a:endParaRPr lang="es-ES" sz="1800" b="1" dirty="0">
              <a:solidFill>
                <a:srgbClr val="00B050"/>
              </a:solidFill>
            </a:endParaRPr>
          </a:p>
        </p:txBody>
      </p:sp>
      <p:sp>
        <p:nvSpPr>
          <p:cNvPr id="5" name="CuadroTexto 4">
            <a:extLst>
              <a:ext uri="{FF2B5EF4-FFF2-40B4-BE49-F238E27FC236}">
                <a16:creationId xmlns:a16="http://schemas.microsoft.com/office/drawing/2014/main" id="{5B1BAD2D-4A51-478A-9139-427AB1BE5263}"/>
              </a:ext>
            </a:extLst>
          </p:cNvPr>
          <p:cNvSpPr txBox="1"/>
          <p:nvPr/>
        </p:nvSpPr>
        <p:spPr>
          <a:xfrm>
            <a:off x="2317062" y="617964"/>
            <a:ext cx="9874938" cy="1015663"/>
          </a:xfrm>
          <a:prstGeom prst="rect">
            <a:avLst/>
          </a:prstGeom>
          <a:noFill/>
        </p:spPr>
        <p:txBody>
          <a:bodyPr wrap="square">
            <a:spAutoFit/>
          </a:bodyPr>
          <a:lstStyle/>
          <a:p>
            <a:pPr algn="ctr"/>
            <a:r>
              <a:rPr lang="en" sz="2000" b="1" dirty="0">
                <a:solidFill>
                  <a:schemeClr val="accent2">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2">
                    <a:lumMod val="40000"/>
                    <a:lumOff val="60000"/>
                  </a:schemeClr>
                </a:solidFill>
                <a:effectLst>
                  <a:outerShdw blurRad="38100" dist="38100" dir="2700000" algn="tl">
                    <a:srgbClr val="000000">
                      <a:alpha val="43137"/>
                    </a:srgbClr>
                  </a:outerShdw>
                </a:effectLst>
                <a:latin typeface="Candara" panose="020E0502030303020204" pitchFamily="34" charset="0"/>
              </a:rPr>
              <a:t>auf dass sie mit sehenden Augen sehen und doch nicht erkennen </a:t>
            </a:r>
          </a:p>
          <a:p>
            <a:pPr algn="ctr"/>
            <a:r>
              <a:rPr lang="de-DE" sz="2000" b="1" dirty="0">
                <a:solidFill>
                  <a:schemeClr val="accent2">
                    <a:lumMod val="40000"/>
                    <a:lumOff val="60000"/>
                  </a:schemeClr>
                </a:solidFill>
                <a:effectLst>
                  <a:outerShdw blurRad="38100" dist="38100" dir="2700000" algn="tl">
                    <a:srgbClr val="000000">
                      <a:alpha val="43137"/>
                    </a:srgbClr>
                  </a:outerShdw>
                </a:effectLst>
                <a:latin typeface="Candara" panose="020E0502030303020204" pitchFamily="34" charset="0"/>
              </a:rPr>
              <a:t>und mit hörenden Ohren hören und doch nicht verstehen, </a:t>
            </a:r>
            <a:br>
              <a:rPr lang="de-DE" sz="2000" b="1" dirty="0">
                <a:solidFill>
                  <a:schemeClr val="accent2">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2">
                    <a:lumMod val="40000"/>
                    <a:lumOff val="60000"/>
                  </a:schemeClr>
                </a:solidFill>
                <a:effectLst>
                  <a:outerShdw blurRad="38100" dist="38100" dir="2700000" algn="tl">
                    <a:srgbClr val="000000">
                      <a:alpha val="43137"/>
                    </a:srgbClr>
                  </a:outerShdw>
                </a:effectLst>
                <a:latin typeface="Candara" panose="020E0502030303020204" pitchFamily="34" charset="0"/>
              </a:rPr>
              <a:t>damit sie sich nicht etwa bekehren und ihnen vergeben werde</a:t>
            </a:r>
            <a:r>
              <a:rPr lang="en-US" sz="2000" b="1" dirty="0">
                <a:solidFill>
                  <a:schemeClr val="accent2">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en" sz="2000" b="1" dirty="0">
                <a:solidFill>
                  <a:schemeClr val="accent2">
                    <a:lumMod val="40000"/>
                    <a:lumOff val="60000"/>
                  </a:schemeClr>
                </a:solidFill>
                <a:effectLst>
                  <a:outerShdw blurRad="38100" dist="38100" dir="2700000" algn="tl">
                    <a:srgbClr val="000000">
                      <a:alpha val="43137"/>
                    </a:srgbClr>
                  </a:outerShdw>
                </a:effectLst>
                <a:latin typeface="Candara" panose="020E0502030303020204" pitchFamily="34" charset="0"/>
              </a:rPr>
              <a:t>” </a:t>
            </a:r>
            <a:r>
              <a:rPr lang="en" b="1" dirty="0">
                <a:solidFill>
                  <a:schemeClr val="accent2">
                    <a:lumMod val="40000"/>
                    <a:lumOff val="60000"/>
                  </a:schemeClr>
                </a:solidFill>
                <a:effectLst>
                  <a:outerShdw blurRad="38100" dist="38100" dir="2700000" algn="tl">
                    <a:srgbClr val="000000">
                      <a:alpha val="43137"/>
                    </a:srgbClr>
                  </a:outerShdw>
                </a:effectLst>
                <a:latin typeface="Candara" panose="020E0502030303020204" pitchFamily="34" charset="0"/>
              </a:rPr>
              <a:t>(Markus 4:12)</a:t>
            </a:r>
          </a:p>
        </p:txBody>
      </p:sp>
    </p:spTree>
    <p:extLst>
      <p:ext uri="{BB962C8B-B14F-4D97-AF65-F5344CB8AC3E}">
        <p14:creationId xmlns:p14="http://schemas.microsoft.com/office/powerpoint/2010/main" val="143376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8098D2-9E3E-6DB6-9B56-A50754F2CA13}"/>
              </a:ext>
            </a:extLst>
          </p:cNvPr>
          <p:cNvSpPr txBox="1"/>
          <p:nvPr/>
        </p:nvSpPr>
        <p:spPr>
          <a:xfrm>
            <a:off x="295275" y="301079"/>
            <a:ext cx="6076950" cy="1938992"/>
          </a:xfrm>
          <a:prstGeom prst="rect">
            <a:avLst/>
          </a:prstGeom>
          <a:noFill/>
        </p:spPr>
        <p:txBody>
          <a:bodyPr wrap="square">
            <a:spAutoFit/>
          </a:bodyPr>
          <a:lstStyle/>
          <a:p>
            <a:pPr algn="ctr"/>
            <a:r>
              <a:rPr lang="en" sz="6000" dirty="0">
                <a:ln w="0"/>
                <a:solidFill>
                  <a:srgbClr val="2E2F64"/>
                </a:solidFill>
                <a:effectLst>
                  <a:outerShdw blurRad="38100" dist="19050" dir="2700000" algn="tl" rotWithShape="0">
                    <a:schemeClr val="dk1">
                      <a:alpha val="40000"/>
                    </a:schemeClr>
                  </a:outerShdw>
                </a:effectLst>
              </a:rPr>
              <a:t>DAS GLEICHNIS VOM SÄMANN</a:t>
            </a:r>
          </a:p>
        </p:txBody>
      </p:sp>
    </p:spTree>
    <p:extLst>
      <p:ext uri="{BB962C8B-B14F-4D97-AF65-F5344CB8AC3E}">
        <p14:creationId xmlns:p14="http://schemas.microsoft.com/office/powerpoint/2010/main" val="2751367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descr="Un pájaro parado en una rama&#10;&#10;Descripción generada automáticamente">
            <a:extLst>
              <a:ext uri="{FF2B5EF4-FFF2-40B4-BE49-F238E27FC236}">
                <a16:creationId xmlns:a16="http://schemas.microsoft.com/office/drawing/2014/main" id="{1F354F21-AA79-B092-4B5C-5A74421263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4116" y="2550191"/>
            <a:ext cx="1623414" cy="2059134"/>
          </a:xfrm>
          <a:prstGeom prst="roundRect">
            <a:avLst>
              <a:gd name="adj" fmla="val 4167"/>
            </a:avLst>
          </a:prstGeom>
          <a:solidFill>
            <a:srgbClr val="FFFFFF"/>
          </a:solidFill>
          <a:ln w="76200" cap="sq">
            <a:solidFill>
              <a:schemeClr val="accent5">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Un dibujo animado&#10;&#10;Descripción generada automáticamente con confianza baja">
            <a:extLst>
              <a:ext uri="{FF2B5EF4-FFF2-40B4-BE49-F238E27FC236}">
                <a16:creationId xmlns:a16="http://schemas.microsoft.com/office/drawing/2014/main" id="{31000B1C-D046-9C51-7CB6-709A18431B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74512" y="2546498"/>
            <a:ext cx="1523372" cy="2059135"/>
          </a:xfrm>
          <a:prstGeom prst="roundRect">
            <a:avLst>
              <a:gd name="adj" fmla="val 4167"/>
            </a:avLst>
          </a:prstGeom>
          <a:solidFill>
            <a:srgbClr val="FFFFFF"/>
          </a:solidFill>
          <a:ln w="76200" cap="sq">
            <a:solidFill>
              <a:schemeClr val="accent6">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Imagen que contiene Diagrama&#10;&#10;Descripción generada automáticamente">
            <a:extLst>
              <a:ext uri="{FF2B5EF4-FFF2-40B4-BE49-F238E27FC236}">
                <a16:creationId xmlns:a16="http://schemas.microsoft.com/office/drawing/2014/main" id="{5B9E9A3B-4CD5-38BD-40F5-C29EF46F19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64185" y="2546500"/>
            <a:ext cx="1523373" cy="2059135"/>
          </a:xfrm>
          <a:prstGeom prst="roundRect">
            <a:avLst>
              <a:gd name="adj" fmla="val 4167"/>
            </a:avLst>
          </a:prstGeom>
          <a:solidFill>
            <a:srgbClr val="FFFFFF"/>
          </a:solidFill>
          <a:ln w="76200" cap="sq">
            <a:solidFill>
              <a:srgbClr val="A9D9FD"/>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Imagen 14" descr="Vista de una montaña&#10;&#10;Descripción generada automáticamente con confianza media">
            <a:extLst>
              <a:ext uri="{FF2B5EF4-FFF2-40B4-BE49-F238E27FC236}">
                <a16:creationId xmlns:a16="http://schemas.microsoft.com/office/drawing/2014/main" id="{20FF4DE0-A254-0063-AFEA-E17C429FF4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4437" y="2546500"/>
            <a:ext cx="1623414" cy="2062825"/>
          </a:xfrm>
          <a:prstGeom prst="roundRect">
            <a:avLst>
              <a:gd name="adj" fmla="val 4167"/>
            </a:avLst>
          </a:prstGeom>
          <a:solidFill>
            <a:srgbClr val="FFFFFF"/>
          </a:solidFill>
          <a:ln w="76200" cap="sq">
            <a:solidFill>
              <a:schemeClr val="accent3">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7" name="Diagrama 6">
            <a:extLst>
              <a:ext uri="{FF2B5EF4-FFF2-40B4-BE49-F238E27FC236}">
                <a16:creationId xmlns:a16="http://schemas.microsoft.com/office/drawing/2014/main" id="{A8BB7585-14F7-A6F0-EE86-A74D0F3F75F2}"/>
              </a:ext>
            </a:extLst>
          </p:cNvPr>
          <p:cNvGraphicFramePr/>
          <p:nvPr>
            <p:extLst>
              <p:ext uri="{D42A27DB-BD31-4B8C-83A1-F6EECF244321}">
                <p14:modId xmlns:p14="http://schemas.microsoft.com/office/powerpoint/2010/main" val="1144846547"/>
              </p:ext>
            </p:extLst>
          </p:nvPr>
        </p:nvGraphicFramePr>
        <p:xfrm>
          <a:off x="1146412" y="1388863"/>
          <a:ext cx="10017457" cy="45342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CuadroTexto 2">
            <a:extLst>
              <a:ext uri="{FF2B5EF4-FFF2-40B4-BE49-F238E27FC236}">
                <a16:creationId xmlns:a16="http://schemas.microsoft.com/office/drawing/2014/main" id="{20A5C0E5-A48C-25AF-2D38-C4340D10C59A}"/>
              </a:ext>
            </a:extLst>
          </p:cNvPr>
          <p:cNvSpPr txBox="1"/>
          <p:nvPr/>
        </p:nvSpPr>
        <p:spPr>
          <a:xfrm>
            <a:off x="2294116" y="0"/>
            <a:ext cx="98978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4400" b="1" dirty="0">
                <a:ln/>
                <a:solidFill>
                  <a:srgbClr val="AC3900"/>
                </a:solidFill>
              </a:rPr>
              <a:t>EIN SÄMANN GING AUS ZU SÄEN</a:t>
            </a:r>
            <a:r>
              <a:rPr lang="en" sz="4400" b="1" dirty="0">
                <a:ln/>
                <a:solidFill>
                  <a:srgbClr val="AC3900"/>
                </a:solidFill>
              </a:rPr>
              <a:t>...</a:t>
            </a:r>
          </a:p>
        </p:txBody>
      </p:sp>
      <p:sp>
        <p:nvSpPr>
          <p:cNvPr id="5" name="CuadroTexto 4">
            <a:extLst>
              <a:ext uri="{FF2B5EF4-FFF2-40B4-BE49-F238E27FC236}">
                <a16:creationId xmlns:a16="http://schemas.microsoft.com/office/drawing/2014/main" id="{7CEE9F9B-995B-2908-AB35-7CDD7C60DF4D}"/>
              </a:ext>
            </a:extLst>
          </p:cNvPr>
          <p:cNvSpPr txBox="1"/>
          <p:nvPr/>
        </p:nvSpPr>
        <p:spPr>
          <a:xfrm>
            <a:off x="2265527" y="680977"/>
            <a:ext cx="9255125" cy="707886"/>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2">
                    <a:lumMod val="50000"/>
                  </a:schemeClr>
                </a:solidFill>
                <a:latin typeface="Candara" panose="020E0502030303020204" pitchFamily="34" charset="0"/>
              </a:rPr>
              <a:t>“</a:t>
            </a:r>
            <a:r>
              <a:rPr lang="de-DE" sz="2000" b="1" dirty="0">
                <a:solidFill>
                  <a:schemeClr val="accent2">
                    <a:lumMod val="50000"/>
                  </a:schemeClr>
                </a:solidFill>
                <a:latin typeface="Candara" panose="020E0502030303020204" pitchFamily="34" charset="0"/>
              </a:rPr>
              <a:t>Und Er lehrte sie vieles in Gleichnissen; und in Seiner Predigt sprach Er zu ihnen: </a:t>
            </a:r>
          </a:p>
          <a:p>
            <a:pPr algn="ctr"/>
            <a:r>
              <a:rPr lang="de-DE" sz="2000" b="1" dirty="0">
                <a:solidFill>
                  <a:schemeClr val="accent2">
                    <a:lumMod val="50000"/>
                  </a:schemeClr>
                </a:solidFill>
                <a:latin typeface="Candara" panose="020E0502030303020204" pitchFamily="34" charset="0"/>
              </a:rPr>
              <a:t>Hört zu! Siehe, es ging ein Sämann aus zu säen. </a:t>
            </a:r>
            <a:r>
              <a:rPr lang="en" sz="2000" b="1" dirty="0">
                <a:solidFill>
                  <a:schemeClr val="accent2">
                    <a:lumMod val="50000"/>
                  </a:schemeClr>
                </a:solidFill>
                <a:latin typeface="Candara" panose="020E0502030303020204" pitchFamily="34" charset="0"/>
              </a:rPr>
              <a:t>” </a:t>
            </a:r>
            <a:r>
              <a:rPr lang="en" b="1" dirty="0">
                <a:solidFill>
                  <a:schemeClr val="accent2">
                    <a:lumMod val="50000"/>
                  </a:schemeClr>
                </a:solidFill>
                <a:latin typeface="Candara" panose="020E0502030303020204" pitchFamily="34" charset="0"/>
              </a:rPr>
              <a:t>(Markus 4:2-3)</a:t>
            </a:r>
          </a:p>
        </p:txBody>
      </p:sp>
      <p:sp>
        <p:nvSpPr>
          <p:cNvPr id="6" name="CuadroTexto 5">
            <a:extLst>
              <a:ext uri="{FF2B5EF4-FFF2-40B4-BE49-F238E27FC236}">
                <a16:creationId xmlns:a16="http://schemas.microsoft.com/office/drawing/2014/main" id="{FCFD19A0-0722-C187-5441-B6269B30C333}"/>
              </a:ext>
            </a:extLst>
          </p:cNvPr>
          <p:cNvSpPr txBox="1"/>
          <p:nvPr/>
        </p:nvSpPr>
        <p:spPr>
          <a:xfrm>
            <a:off x="0" y="6056828"/>
            <a:ext cx="12191999" cy="707886"/>
          </a:xfrm>
          <a:prstGeom prst="rect">
            <a:avLst/>
          </a:prstGeom>
          <a:noFill/>
        </p:spPr>
        <p:txBody>
          <a:bodyPr wrap="square" rtlCol="0">
            <a:spAutoFit/>
          </a:bodyPr>
          <a:lstStyle/>
          <a:p>
            <a:pPr algn="ctr">
              <a:spcBef>
                <a:spcPts val="600"/>
              </a:spcBef>
            </a:pPr>
            <a:r>
              <a:rPr lang="de-DE" sz="2000" b="1" dirty="0"/>
              <a:t>SÄMANN und SAATGUT überall gleich. ERGEBNIS für jedes der 4 Gebiete: völlig UNTERSCHIEDLICH. </a:t>
            </a:r>
            <a:r>
              <a:rPr lang="de-DE" sz="2000" b="1" u="sng" dirty="0"/>
              <a:t>Alles hängt von der ART UND WEISE ab, WIE der Same empfangen wird.</a:t>
            </a:r>
            <a:endParaRPr lang="en" sz="2000" b="1" u="sng" dirty="0"/>
          </a:p>
        </p:txBody>
      </p:sp>
      <p:pic>
        <p:nvPicPr>
          <p:cNvPr id="17" name="Gráfico 16" descr="Dirigir dos pines por un camino con relleno sólido">
            <a:extLst>
              <a:ext uri="{FF2B5EF4-FFF2-40B4-BE49-F238E27FC236}">
                <a16:creationId xmlns:a16="http://schemas.microsoft.com/office/drawing/2014/main" id="{67EE71EF-3268-9A8F-02CB-52FD5D47DD8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780396"/>
            <a:ext cx="686574" cy="686574"/>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6AC56A99-2C57-509A-95AA-4007E6D03197}"/>
              </a:ext>
            </a:extLst>
          </p:cNvPr>
          <p:cNvPicPr>
            <a:picLocks noChangeAspect="1"/>
          </p:cNvPicPr>
          <p:nvPr/>
        </p:nvPicPr>
        <p:blipFill>
          <a:blip r:embed="rId1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780396"/>
            <a:ext cx="686573" cy="686573"/>
          </a:xfrm>
          <a:prstGeom prst="rect">
            <a:avLst/>
          </a:prstGeom>
        </p:spPr>
      </p:pic>
      <p:pic>
        <p:nvPicPr>
          <p:cNvPr id="23" name="Imagen 22" descr="Forma&#10;&#10;Descripción generada automáticamente con confianza baja">
            <a:extLst>
              <a:ext uri="{FF2B5EF4-FFF2-40B4-BE49-F238E27FC236}">
                <a16:creationId xmlns:a16="http://schemas.microsoft.com/office/drawing/2014/main" id="{E279235F-70D4-68E7-B61F-120A7648585C}"/>
              </a:ext>
            </a:extLst>
          </p:cNvPr>
          <p:cNvPicPr>
            <a:picLocks noChangeAspect="1"/>
          </p:cNvPicPr>
          <p:nvPr/>
        </p:nvPicPr>
        <p:blipFill>
          <a:blip r:embed="rId15"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791489"/>
            <a:ext cx="735007" cy="735007"/>
          </a:xfrm>
          <a:prstGeom prst="rect">
            <a:avLst/>
          </a:prstGeom>
        </p:spPr>
      </p:pic>
      <p:pic>
        <p:nvPicPr>
          <p:cNvPr id="25" name="Imagen 24" descr="Forma&#10;&#10;Descripción generada automáticamente con confianza baja">
            <a:extLst>
              <a:ext uri="{FF2B5EF4-FFF2-40B4-BE49-F238E27FC236}">
                <a16:creationId xmlns:a16="http://schemas.microsoft.com/office/drawing/2014/main" id="{4967BE8D-CD04-8518-A91A-D7838EA6B38C}"/>
              </a:ext>
            </a:extLst>
          </p:cNvPr>
          <p:cNvPicPr>
            <a:picLocks noChangeAspect="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4935266"/>
            <a:ext cx="591021" cy="591021"/>
          </a:xfrm>
          <a:prstGeom prst="rect">
            <a:avLst/>
          </a:prstGeom>
        </p:spPr>
      </p:pic>
      <p:sp>
        <p:nvSpPr>
          <p:cNvPr id="2" name="Textfeld 1">
            <a:extLst>
              <a:ext uri="{FF2B5EF4-FFF2-40B4-BE49-F238E27FC236}">
                <a16:creationId xmlns:a16="http://schemas.microsoft.com/office/drawing/2014/main" id="{E2C32A6C-1F3D-1272-C4D0-B23E04956BA5}"/>
              </a:ext>
            </a:extLst>
          </p:cNvPr>
          <p:cNvSpPr txBox="1"/>
          <p:nvPr/>
        </p:nvSpPr>
        <p:spPr>
          <a:xfrm>
            <a:off x="66675" y="158893"/>
            <a:ext cx="2277280" cy="923330"/>
          </a:xfrm>
          <a:prstGeom prst="rect">
            <a:avLst/>
          </a:prstGeom>
          <a:solidFill>
            <a:schemeClr val="bg1"/>
          </a:solidFill>
          <a:ln>
            <a:solidFill>
              <a:schemeClr val="accent1">
                <a:lumMod val="75000"/>
              </a:schemeClr>
            </a:solidFill>
            <a:prstDash val="lgDashDot"/>
          </a:ln>
        </p:spPr>
        <p:txBody>
          <a:bodyPr wrap="square">
            <a:spAutoFit/>
          </a:bodyPr>
          <a:lstStyle/>
          <a:p>
            <a:pPr>
              <a:spcBef>
                <a:spcPts val="600"/>
              </a:spcBef>
            </a:pPr>
            <a:r>
              <a:rPr lang="en" sz="1800" b="1" i="1" dirty="0">
                <a:solidFill>
                  <a:schemeClr val="accent1">
                    <a:lumMod val="60000"/>
                    <a:lumOff val="40000"/>
                  </a:schemeClr>
                </a:solidFill>
              </a:rPr>
              <a:t>(</a:t>
            </a:r>
            <a:r>
              <a:rPr lang="de-DE" sz="1800" b="1" i="1" u="sng" dirty="0">
                <a:solidFill>
                  <a:schemeClr val="accent1">
                    <a:lumMod val="60000"/>
                    <a:lumOff val="40000"/>
                  </a:schemeClr>
                </a:solidFill>
              </a:rPr>
              <a:t>So, 21. Juli </a:t>
            </a:r>
            <a:br>
              <a:rPr lang="de-DE" sz="1800" b="1" i="1" dirty="0">
                <a:solidFill>
                  <a:schemeClr val="accent1">
                    <a:lumMod val="60000"/>
                    <a:lumOff val="40000"/>
                  </a:schemeClr>
                </a:solidFill>
              </a:rPr>
            </a:br>
            <a:r>
              <a:rPr lang="de-DE" sz="1800" b="1" i="1" dirty="0">
                <a:solidFill>
                  <a:schemeClr val="accent1">
                    <a:lumMod val="60000"/>
                    <a:lumOff val="40000"/>
                  </a:schemeClr>
                </a:solidFill>
              </a:rPr>
              <a:t>– Ein Sämann ging</a:t>
            </a:r>
            <a:br>
              <a:rPr lang="de-DE" sz="1800" b="1" i="1" dirty="0">
                <a:solidFill>
                  <a:schemeClr val="accent1">
                    <a:lumMod val="60000"/>
                    <a:lumOff val="40000"/>
                  </a:schemeClr>
                </a:solidFill>
              </a:rPr>
            </a:br>
            <a:r>
              <a:rPr lang="de-DE" sz="1800" b="1" i="1" dirty="0">
                <a:solidFill>
                  <a:schemeClr val="accent1">
                    <a:lumMod val="60000"/>
                    <a:lumOff val="40000"/>
                  </a:schemeClr>
                </a:solidFill>
              </a:rPr>
              <a:t>aus zu säen)</a:t>
            </a:r>
            <a:endParaRPr lang="es-ES" sz="1800" b="1" dirty="0">
              <a:solidFill>
                <a:schemeClr val="accent1">
                  <a:lumMod val="60000"/>
                  <a:lumOff val="40000"/>
                </a:schemeClr>
              </a:solidFill>
            </a:endParaRPr>
          </a:p>
        </p:txBody>
      </p:sp>
    </p:spTree>
    <p:extLst>
      <p:ext uri="{BB962C8B-B14F-4D97-AF65-F5344CB8AC3E}">
        <p14:creationId xmlns:p14="http://schemas.microsoft.com/office/powerpoint/2010/main" val="198695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graphicEl>
                                              <a:dgm id="{6CA6D5FA-4612-42E9-B85B-6FC124476DE1}"/>
                                            </p:graphicEl>
                                          </p:spTgt>
                                        </p:tgtEl>
                                        <p:attrNameLst>
                                          <p:attrName>style.visibility</p:attrName>
                                        </p:attrNameLst>
                                      </p:cBhvr>
                                      <p:to>
                                        <p:strVal val="visible"/>
                                      </p:to>
                                    </p:set>
                                    <p:animEffect transition="in" filter="randombar(horizontal)">
                                      <p:cBhvr>
                                        <p:cTn id="28" dur="10"/>
                                        <p:tgtEl>
                                          <p:spTgt spid="7">
                                            <p:graphicEl>
                                              <a:dgm id="{6CA6D5FA-4612-42E9-B85B-6FC124476DE1}"/>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graphicEl>
                                              <a:dgm id="{0DCB8363-C161-499C-AA30-118274397EFE}"/>
                                            </p:graphicEl>
                                          </p:spTgt>
                                        </p:tgtEl>
                                        <p:attrNameLst>
                                          <p:attrName>style.visibility</p:attrName>
                                        </p:attrNameLst>
                                      </p:cBhvr>
                                      <p:to>
                                        <p:strVal val="visible"/>
                                      </p:to>
                                    </p:set>
                                    <p:animEffect transition="in" filter="randombar(horizontal)">
                                      <p:cBhvr>
                                        <p:cTn id="31" dur="10"/>
                                        <p:tgtEl>
                                          <p:spTgt spid="7">
                                            <p:graphicEl>
                                              <a:dgm id="{0DCB8363-C161-499C-AA30-118274397EFE}"/>
                                            </p:graphicEl>
                                          </p:spTgt>
                                        </p:tgtEl>
                                      </p:cBhvr>
                                    </p:animEffect>
                                  </p:childTnLst>
                                </p:cTn>
                              </p:par>
                            </p:childTnLst>
                          </p:cTn>
                        </p:par>
                        <p:par>
                          <p:cTn id="32" fill="hold">
                            <p:stCondLst>
                              <p:cond delay="10"/>
                            </p:stCondLst>
                            <p:childTnLst>
                              <p:par>
                                <p:cTn id="33" presetID="37"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900" decel="100000" fill="hold"/>
                                        <p:tgtEl>
                                          <p:spTgt spid="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9" fill="hold">
                            <p:stCondLst>
                              <p:cond delay="1010"/>
                            </p:stCondLst>
                            <p:childTnLst>
                              <p:par>
                                <p:cTn id="40" presetID="18" presetClass="entr" presetSubtype="9" fill="hold" grpId="0" nodeType="afterEffect">
                                  <p:stCondLst>
                                    <p:cond delay="0"/>
                                  </p:stCondLst>
                                  <p:childTnLst>
                                    <p:set>
                                      <p:cBhvr>
                                        <p:cTn id="41" dur="1" fill="hold">
                                          <p:stCondLst>
                                            <p:cond delay="0"/>
                                          </p:stCondLst>
                                        </p:cTn>
                                        <p:tgtEl>
                                          <p:spTgt spid="7">
                                            <p:graphicEl>
                                              <a:dgm id="{E4BC403A-C3ED-4131-9EDB-897F78181761}"/>
                                            </p:graphicEl>
                                          </p:spTgt>
                                        </p:tgtEl>
                                        <p:attrNameLst>
                                          <p:attrName>style.visibility</p:attrName>
                                        </p:attrNameLst>
                                      </p:cBhvr>
                                      <p:to>
                                        <p:strVal val="visible"/>
                                      </p:to>
                                    </p:set>
                                    <p:animEffect transition="in" filter="strips(upLeft)">
                                      <p:cBhvr>
                                        <p:cTn id="42" dur="500"/>
                                        <p:tgtEl>
                                          <p:spTgt spid="7">
                                            <p:graphicEl>
                                              <a:dgm id="{E4BC403A-C3ED-4131-9EDB-897F78181761}"/>
                                            </p:graphicEl>
                                          </p:spTgt>
                                        </p:tgtEl>
                                      </p:cBhvr>
                                    </p:animEffect>
                                  </p:childTnLst>
                                </p:cTn>
                              </p:par>
                            </p:childTnLst>
                          </p:cTn>
                        </p:par>
                        <p:par>
                          <p:cTn id="43" fill="hold">
                            <p:stCondLst>
                              <p:cond delay="1510"/>
                            </p:stCondLst>
                            <p:childTnLst>
                              <p:par>
                                <p:cTn id="44" presetID="14" presetClass="entr" presetSubtype="1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1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7">
                                            <p:graphicEl>
                                              <a:dgm id="{5804DF38-08B4-4912-B8B9-426D8DAFB991}"/>
                                            </p:graphicEl>
                                          </p:spTgt>
                                        </p:tgtEl>
                                        <p:attrNameLst>
                                          <p:attrName>style.visibility</p:attrName>
                                        </p:attrNameLst>
                                      </p:cBhvr>
                                      <p:to>
                                        <p:strVal val="visible"/>
                                      </p:to>
                                    </p:set>
                                    <p:animEffect transition="in" filter="wipe(right)">
                                      <p:cBhvr>
                                        <p:cTn id="51" dur="500"/>
                                        <p:tgtEl>
                                          <p:spTgt spid="7">
                                            <p:graphicEl>
                                              <a:dgm id="{5804DF38-08B4-4912-B8B9-426D8DAFB991}"/>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900" decel="100000" fill="hold"/>
                                        <p:tgtEl>
                                          <p:spTgt spid="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60" fill="hold">
                            <p:stCondLst>
                              <p:cond delay="1000"/>
                            </p:stCondLst>
                            <p:childTnLst>
                              <p:par>
                                <p:cTn id="61" presetID="18" presetClass="entr" presetSubtype="3" fill="hold" grpId="0" nodeType="afterEffect">
                                  <p:stCondLst>
                                    <p:cond delay="0"/>
                                  </p:stCondLst>
                                  <p:childTnLst>
                                    <p:set>
                                      <p:cBhvr>
                                        <p:cTn id="62" dur="1" fill="hold">
                                          <p:stCondLst>
                                            <p:cond delay="0"/>
                                          </p:stCondLst>
                                        </p:cTn>
                                        <p:tgtEl>
                                          <p:spTgt spid="7">
                                            <p:graphicEl>
                                              <a:dgm id="{7C2D19D2-3A29-4CC8-812B-7D17A6A5BD12}"/>
                                            </p:graphicEl>
                                          </p:spTgt>
                                        </p:tgtEl>
                                        <p:attrNameLst>
                                          <p:attrName>style.visibility</p:attrName>
                                        </p:attrNameLst>
                                      </p:cBhvr>
                                      <p:to>
                                        <p:strVal val="visible"/>
                                      </p:to>
                                    </p:set>
                                    <p:animEffect transition="in" filter="strips(upRight)">
                                      <p:cBhvr>
                                        <p:cTn id="63" dur="500"/>
                                        <p:tgtEl>
                                          <p:spTgt spid="7">
                                            <p:graphicEl>
                                              <a:dgm id="{7C2D19D2-3A29-4CC8-812B-7D17A6A5BD12}"/>
                                            </p:graphicEl>
                                          </p:spTgt>
                                        </p:tgtEl>
                                      </p:cBhvr>
                                    </p:animEffect>
                                  </p:childTnLst>
                                </p:cTn>
                              </p:par>
                            </p:childTnLst>
                          </p:cTn>
                        </p:par>
                        <p:par>
                          <p:cTn id="64" fill="hold">
                            <p:stCondLst>
                              <p:cond delay="1500"/>
                            </p:stCondLst>
                            <p:childTnLst>
                              <p:par>
                                <p:cTn id="65" presetID="14" presetClass="entr" presetSubtype="1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randombar(horizontal)">
                                      <p:cBhvr>
                                        <p:cTn id="67" dur="1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graphicEl>
                                              <a:dgm id="{39112137-0F1D-44D8-945A-5202FCF184D6}"/>
                                            </p:graphicEl>
                                          </p:spTgt>
                                        </p:tgtEl>
                                        <p:attrNameLst>
                                          <p:attrName>style.visibility</p:attrName>
                                        </p:attrNameLst>
                                      </p:cBhvr>
                                      <p:to>
                                        <p:strVal val="visible"/>
                                      </p:to>
                                    </p:set>
                                    <p:animEffect transition="in" filter="wipe(left)">
                                      <p:cBhvr>
                                        <p:cTn id="72" dur="500"/>
                                        <p:tgtEl>
                                          <p:spTgt spid="7">
                                            <p:graphicEl>
                                              <a:dgm id="{39112137-0F1D-44D8-945A-5202FCF184D6}"/>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900" decel="100000" fill="hold"/>
                                        <p:tgtEl>
                                          <p:spTgt spid="11"/>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81" fill="hold">
                            <p:stCondLst>
                              <p:cond delay="1000"/>
                            </p:stCondLst>
                            <p:childTnLst>
                              <p:par>
                                <p:cTn id="82" presetID="18" presetClass="entr" presetSubtype="6" fill="hold" grpId="0" nodeType="afterEffect">
                                  <p:stCondLst>
                                    <p:cond delay="0"/>
                                  </p:stCondLst>
                                  <p:childTnLst>
                                    <p:set>
                                      <p:cBhvr>
                                        <p:cTn id="83" dur="1" fill="hold">
                                          <p:stCondLst>
                                            <p:cond delay="0"/>
                                          </p:stCondLst>
                                        </p:cTn>
                                        <p:tgtEl>
                                          <p:spTgt spid="7">
                                            <p:graphicEl>
                                              <a:dgm id="{A6F7080D-E7C6-4714-88CE-67A29D69A07B}"/>
                                            </p:graphicEl>
                                          </p:spTgt>
                                        </p:tgtEl>
                                        <p:attrNameLst>
                                          <p:attrName>style.visibility</p:attrName>
                                        </p:attrNameLst>
                                      </p:cBhvr>
                                      <p:to>
                                        <p:strVal val="visible"/>
                                      </p:to>
                                    </p:set>
                                    <p:animEffect transition="in" filter="strips(downRight)">
                                      <p:cBhvr>
                                        <p:cTn id="84" dur="500"/>
                                        <p:tgtEl>
                                          <p:spTgt spid="7">
                                            <p:graphicEl>
                                              <a:dgm id="{A6F7080D-E7C6-4714-88CE-67A29D69A07B}"/>
                                            </p:graphicEl>
                                          </p:spTgt>
                                        </p:tgtEl>
                                      </p:cBhvr>
                                    </p:animEffect>
                                  </p:childTnLst>
                                </p:cTn>
                              </p:par>
                            </p:childTnLst>
                          </p:cTn>
                        </p:par>
                        <p:par>
                          <p:cTn id="85" fill="hold">
                            <p:stCondLst>
                              <p:cond delay="1500"/>
                            </p:stCondLst>
                            <p:childTnLst>
                              <p:par>
                                <p:cTn id="86" presetID="14" presetClass="entr" presetSubtype="10"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randombar(horizontal)">
                                      <p:cBhvr>
                                        <p:cTn id="88" dur="10"/>
                                        <p:tgtEl>
                                          <p:spTgt spid="2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7">
                                            <p:graphicEl>
                                              <a:dgm id="{5D273B0B-BBFA-4FF4-ACAC-F8A7D0609781}"/>
                                            </p:graphicEl>
                                          </p:spTgt>
                                        </p:tgtEl>
                                        <p:attrNameLst>
                                          <p:attrName>style.visibility</p:attrName>
                                        </p:attrNameLst>
                                      </p:cBhvr>
                                      <p:to>
                                        <p:strVal val="visible"/>
                                      </p:to>
                                    </p:set>
                                    <p:animEffect transition="in" filter="wipe(left)">
                                      <p:cBhvr>
                                        <p:cTn id="93" dur="500"/>
                                        <p:tgtEl>
                                          <p:spTgt spid="7">
                                            <p:graphicEl>
                                              <a:dgm id="{5D273B0B-BBFA-4FF4-ACAC-F8A7D0609781}"/>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nodeType="click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1000"/>
                                        <p:tgtEl>
                                          <p:spTgt spid="15"/>
                                        </p:tgtEl>
                                      </p:cBhvr>
                                    </p:animEffect>
                                    <p:anim calcmode="lin" valueType="num">
                                      <p:cBhvr>
                                        <p:cTn id="99" dur="1000" fill="hold"/>
                                        <p:tgtEl>
                                          <p:spTgt spid="15"/>
                                        </p:tgtEl>
                                        <p:attrNameLst>
                                          <p:attrName>ppt_x</p:attrName>
                                        </p:attrNameLst>
                                      </p:cBhvr>
                                      <p:tavLst>
                                        <p:tav tm="0">
                                          <p:val>
                                            <p:strVal val="#ppt_x"/>
                                          </p:val>
                                        </p:tav>
                                        <p:tav tm="100000">
                                          <p:val>
                                            <p:strVal val="#ppt_x"/>
                                          </p:val>
                                        </p:tav>
                                      </p:tavLst>
                                    </p:anim>
                                    <p:anim calcmode="lin" valueType="num">
                                      <p:cBhvr>
                                        <p:cTn id="100" dur="900" decel="100000" fill="hold"/>
                                        <p:tgtEl>
                                          <p:spTgt spid="15"/>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02" fill="hold">
                            <p:stCondLst>
                              <p:cond delay="1000"/>
                            </p:stCondLst>
                            <p:childTnLst>
                              <p:par>
                                <p:cTn id="103" presetID="18" presetClass="entr" presetSubtype="12" fill="hold" grpId="0" nodeType="afterEffect">
                                  <p:stCondLst>
                                    <p:cond delay="0"/>
                                  </p:stCondLst>
                                  <p:childTnLst>
                                    <p:set>
                                      <p:cBhvr>
                                        <p:cTn id="104" dur="1" fill="hold">
                                          <p:stCondLst>
                                            <p:cond delay="0"/>
                                          </p:stCondLst>
                                        </p:cTn>
                                        <p:tgtEl>
                                          <p:spTgt spid="7">
                                            <p:graphicEl>
                                              <a:dgm id="{C536AB7B-425C-4E0D-B8D3-38DA9C16A1A0}"/>
                                            </p:graphicEl>
                                          </p:spTgt>
                                        </p:tgtEl>
                                        <p:attrNameLst>
                                          <p:attrName>style.visibility</p:attrName>
                                        </p:attrNameLst>
                                      </p:cBhvr>
                                      <p:to>
                                        <p:strVal val="visible"/>
                                      </p:to>
                                    </p:set>
                                    <p:animEffect transition="in" filter="strips(downLeft)">
                                      <p:cBhvr>
                                        <p:cTn id="105" dur="500"/>
                                        <p:tgtEl>
                                          <p:spTgt spid="7">
                                            <p:graphicEl>
                                              <a:dgm id="{C536AB7B-425C-4E0D-B8D3-38DA9C16A1A0}"/>
                                            </p:graphicEl>
                                          </p:spTgt>
                                        </p:tgtEl>
                                      </p:cBhvr>
                                    </p:animEffect>
                                  </p:childTnLst>
                                </p:cTn>
                              </p:par>
                            </p:childTnLst>
                          </p:cTn>
                        </p:par>
                        <p:par>
                          <p:cTn id="106" fill="hold">
                            <p:stCondLst>
                              <p:cond delay="1500"/>
                            </p:stCondLst>
                            <p:childTnLst>
                              <p:par>
                                <p:cTn id="107" presetID="14" presetClass="entr" presetSubtype="10" fill="hold" nodeType="after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randombar(horizontal)">
                                      <p:cBhvr>
                                        <p:cTn id="109" dur="10"/>
                                        <p:tgtEl>
                                          <p:spTgt spid="25"/>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2" fill="hold" grpId="0" nodeType="clickEffect">
                                  <p:stCondLst>
                                    <p:cond delay="0"/>
                                  </p:stCondLst>
                                  <p:childTnLst>
                                    <p:set>
                                      <p:cBhvr>
                                        <p:cTn id="113" dur="1" fill="hold">
                                          <p:stCondLst>
                                            <p:cond delay="0"/>
                                          </p:stCondLst>
                                        </p:cTn>
                                        <p:tgtEl>
                                          <p:spTgt spid="7">
                                            <p:graphicEl>
                                              <a:dgm id="{3E21B8AA-6BE1-48BB-9AA7-0F2EFA4E13D4}"/>
                                            </p:graphicEl>
                                          </p:spTgt>
                                        </p:tgtEl>
                                        <p:attrNameLst>
                                          <p:attrName>style.visibility</p:attrName>
                                        </p:attrNameLst>
                                      </p:cBhvr>
                                      <p:to>
                                        <p:strVal val="visible"/>
                                      </p:to>
                                    </p:set>
                                    <p:animEffect transition="in" filter="wipe(right)">
                                      <p:cBhvr>
                                        <p:cTn id="114" dur="500"/>
                                        <p:tgtEl>
                                          <p:spTgt spid="7">
                                            <p:graphicEl>
                                              <a:dgm id="{3E21B8AA-6BE1-48BB-9AA7-0F2EFA4E13D4}"/>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6"/>
                                        </p:tgtEl>
                                        <p:attrNameLst>
                                          <p:attrName>style.visibility</p:attrName>
                                        </p:attrNameLst>
                                      </p:cBhvr>
                                      <p:to>
                                        <p:strVal val="visible"/>
                                      </p:to>
                                    </p:set>
                                    <p:animEffect transition="in" filter="wipe(left)">
                                      <p:cBhvr>
                                        <p:cTn id="1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436B0F3-BD9B-029B-D2F1-CC20E6F53806}"/>
              </a:ext>
            </a:extLst>
          </p:cNvPr>
          <p:cNvSpPr txBox="1"/>
          <p:nvPr/>
        </p:nvSpPr>
        <p:spPr>
          <a:xfrm>
            <a:off x="409573" y="6247328"/>
            <a:ext cx="11372850" cy="400110"/>
          </a:xfrm>
          <a:prstGeom prst="rect">
            <a:avLst/>
          </a:prstGeom>
          <a:noFill/>
        </p:spPr>
        <p:txBody>
          <a:bodyPr wrap="square" rtlCol="0">
            <a:spAutoFit/>
          </a:bodyPr>
          <a:lstStyle/>
          <a:p>
            <a:pPr algn="ctr">
              <a:spcBef>
                <a:spcPts val="600"/>
              </a:spcBef>
            </a:pPr>
            <a:r>
              <a:rPr lang="de-DE" sz="2000" b="1" dirty="0"/>
              <a:t>Welchen HERZENSBODEN habe ich? Was sollte ich tun, um FRUCHTBAR zu werden?</a:t>
            </a:r>
            <a:endParaRPr lang="en" sz="2000" b="1" dirty="0"/>
          </a:p>
        </p:txBody>
      </p:sp>
      <p:sp>
        <p:nvSpPr>
          <p:cNvPr id="7" name="CuadroTexto 6">
            <a:extLst>
              <a:ext uri="{FF2B5EF4-FFF2-40B4-BE49-F238E27FC236}">
                <a16:creationId xmlns:a16="http://schemas.microsoft.com/office/drawing/2014/main" id="{740A6050-130E-635B-9077-283CBFA6B179}"/>
              </a:ext>
            </a:extLst>
          </p:cNvPr>
          <p:cNvSpPr txBox="1"/>
          <p:nvPr/>
        </p:nvSpPr>
        <p:spPr>
          <a:xfrm>
            <a:off x="2047872" y="718125"/>
            <a:ext cx="8096250" cy="400110"/>
          </a:xfrm>
          <a:prstGeom prst="rect">
            <a:avLst/>
          </a:prstGeom>
          <a:noFill/>
        </p:spPr>
        <p:txBody>
          <a:bodyPr wrap="square">
            <a:spAutoFit/>
            <a:scene3d>
              <a:camera prst="orthographicFront"/>
              <a:lightRig rig="threePt" dir="t"/>
            </a:scene3d>
            <a:sp3d extrusionH="57150">
              <a:bevelT w="38100" h="38100"/>
            </a:sp3d>
          </a:bodyPr>
          <a:lstStyle/>
          <a:p>
            <a:pPr algn="ctr"/>
            <a:r>
              <a:rPr lang="en" sz="2000" b="1" i="0" u="none" strike="noStrike" baseline="0" dirty="0">
                <a:solidFill>
                  <a:srgbClr val="7030A0"/>
                </a:solidFill>
                <a:latin typeface="Candara" panose="020E0502030303020204" pitchFamily="34" charset="0"/>
              </a:rPr>
              <a:t>“</a:t>
            </a:r>
            <a:r>
              <a:rPr lang="de-DE" sz="2000" b="1" dirty="0">
                <a:solidFill>
                  <a:srgbClr val="7030A0"/>
                </a:solidFill>
                <a:latin typeface="Candara" panose="020E0502030303020204" pitchFamily="34" charset="0"/>
              </a:rPr>
              <a:t>Der Sämann sät das Wort.</a:t>
            </a:r>
            <a:r>
              <a:rPr lang="en" sz="2000" b="1" i="0" u="none" strike="noStrike" baseline="0" dirty="0">
                <a:solidFill>
                  <a:srgbClr val="7030A0"/>
                </a:solidFill>
                <a:latin typeface="Candara" panose="020E0502030303020204" pitchFamily="34" charset="0"/>
              </a:rPr>
              <a:t>” </a:t>
            </a:r>
            <a:r>
              <a:rPr lang="en" b="1" i="0" u="none" strike="noStrike" baseline="0" dirty="0">
                <a:solidFill>
                  <a:srgbClr val="7030A0"/>
                </a:solidFill>
                <a:latin typeface="Candara" panose="020E0502030303020204" pitchFamily="34" charset="0"/>
              </a:rPr>
              <a:t>(Markus 4:14)</a:t>
            </a:r>
          </a:p>
        </p:txBody>
      </p:sp>
      <p:sp>
        <p:nvSpPr>
          <p:cNvPr id="8" name="CuadroTexto 7">
            <a:extLst>
              <a:ext uri="{FF2B5EF4-FFF2-40B4-BE49-F238E27FC236}">
                <a16:creationId xmlns:a16="http://schemas.microsoft.com/office/drawing/2014/main" id="{E069CBF6-16CA-AF9D-CCA0-F8D385BAD90A}"/>
              </a:ext>
            </a:extLst>
          </p:cNvPr>
          <p:cNvSpPr txBox="1"/>
          <p:nvPr/>
        </p:nvSpPr>
        <p:spPr>
          <a:xfrm>
            <a:off x="131069" y="1073020"/>
            <a:ext cx="11835643" cy="400110"/>
          </a:xfrm>
          <a:prstGeom prst="rect">
            <a:avLst/>
          </a:prstGeom>
          <a:noFill/>
        </p:spPr>
        <p:txBody>
          <a:bodyPr wrap="square" rtlCol="0">
            <a:spAutoFit/>
          </a:bodyPr>
          <a:lstStyle/>
          <a:p>
            <a:pPr algn="ctr">
              <a:spcBef>
                <a:spcPts val="600"/>
              </a:spcBef>
            </a:pPr>
            <a:r>
              <a:rPr lang="de-DE" sz="2000" b="1" dirty="0"/>
              <a:t>Der Same ist das Wort GOTTES, und der Sämann ist derjenige, der es übermittelt.</a:t>
            </a:r>
            <a:endParaRPr lang="en" sz="2000" b="1" dirty="0"/>
          </a:p>
        </p:txBody>
      </p:sp>
      <p:graphicFrame>
        <p:nvGraphicFramePr>
          <p:cNvPr id="9" name="Diagrama 8">
            <a:extLst>
              <a:ext uri="{FF2B5EF4-FFF2-40B4-BE49-F238E27FC236}">
                <a16:creationId xmlns:a16="http://schemas.microsoft.com/office/drawing/2014/main" id="{C6033CD9-B99D-360B-F02F-348DC7CC090E}"/>
              </a:ext>
            </a:extLst>
          </p:cNvPr>
          <p:cNvGraphicFramePr/>
          <p:nvPr>
            <p:extLst>
              <p:ext uri="{D42A27DB-BD31-4B8C-83A1-F6EECF244321}">
                <p14:modId xmlns:p14="http://schemas.microsoft.com/office/powerpoint/2010/main" val="3211286827"/>
              </p:ext>
            </p:extLst>
          </p:nvPr>
        </p:nvGraphicFramePr>
        <p:xfrm>
          <a:off x="600501" y="1473130"/>
          <a:ext cx="11054687" cy="4621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Imagen que contiene interior, tazón, tabla, oscuro&#10;&#10;Descripción generada automáticamente">
            <a:extLst>
              <a:ext uri="{FF2B5EF4-FFF2-40B4-BE49-F238E27FC236}">
                <a16:creationId xmlns:a16="http://schemas.microsoft.com/office/drawing/2014/main" id="{029FF061-5CDF-E2A6-0A8C-DB0A9CD20B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66922" y="2864791"/>
            <a:ext cx="1899388" cy="1899388"/>
          </a:xfrm>
          <a:prstGeom prst="rect">
            <a:avLst/>
          </a:prstGeom>
          <a:effectLst>
            <a:glow rad="101600">
              <a:schemeClr val="accent2">
                <a:satMod val="175000"/>
                <a:alpha val="40000"/>
              </a:schemeClr>
            </a:glow>
          </a:effectLst>
        </p:spPr>
      </p:pic>
      <p:pic>
        <p:nvPicPr>
          <p:cNvPr id="10" name="Imagen 9" descr="Imagen que contiene plátano, tabla, plato, pequeño&#10;&#10;Descripción generada automáticamente">
            <a:extLst>
              <a:ext uri="{FF2B5EF4-FFF2-40B4-BE49-F238E27FC236}">
                <a16:creationId xmlns:a16="http://schemas.microsoft.com/office/drawing/2014/main" id="{D617C30C-2A74-68EC-467B-98F196A3E0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12829" y="2828843"/>
            <a:ext cx="1896783" cy="1896783"/>
          </a:xfrm>
          <a:prstGeom prst="rect">
            <a:avLst/>
          </a:prstGeom>
          <a:effectLst>
            <a:glow rad="101600">
              <a:schemeClr val="accent6">
                <a:satMod val="175000"/>
                <a:alpha val="40000"/>
              </a:schemeClr>
            </a:glow>
          </a:effectLst>
        </p:spPr>
      </p:pic>
      <p:pic>
        <p:nvPicPr>
          <p:cNvPr id="12" name="Imagen 11" descr="Imagen que contiene interior, tabla, viendo, lentes&#10;&#10;Descripción generada automáticamente">
            <a:extLst>
              <a:ext uri="{FF2B5EF4-FFF2-40B4-BE49-F238E27FC236}">
                <a16:creationId xmlns:a16="http://schemas.microsoft.com/office/drawing/2014/main" id="{1E32C271-7BDD-8577-F5A4-5A6FB11E0E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88416" y="2839826"/>
            <a:ext cx="1902569" cy="1899388"/>
          </a:xfrm>
          <a:prstGeom prst="rect">
            <a:avLst/>
          </a:prstGeom>
          <a:effectLst>
            <a:glow rad="101600">
              <a:srgbClr val="A9D9FD">
                <a:alpha val="60000"/>
              </a:srgbClr>
            </a:glow>
          </a:effectLst>
        </p:spPr>
      </p:pic>
      <p:pic>
        <p:nvPicPr>
          <p:cNvPr id="14" name="Imagen 13" descr="Imagen que contiene tabla, taza, pequeño, mitad&#10;&#10;Descripción generada automáticamente">
            <a:extLst>
              <a:ext uri="{FF2B5EF4-FFF2-40B4-BE49-F238E27FC236}">
                <a16:creationId xmlns:a16="http://schemas.microsoft.com/office/drawing/2014/main" id="{3A9A6606-48B0-55B2-D18F-9DD94E0DB70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334" y="2868778"/>
            <a:ext cx="1899388" cy="1906384"/>
          </a:xfrm>
          <a:prstGeom prst="rect">
            <a:avLst/>
          </a:prstGeom>
          <a:effectLst>
            <a:glow rad="101600">
              <a:schemeClr val="accent3">
                <a:satMod val="175000"/>
                <a:alpha val="40000"/>
              </a:schemeClr>
            </a:glow>
          </a:effectLst>
        </p:spPr>
      </p:pic>
      <p:pic>
        <p:nvPicPr>
          <p:cNvPr id="19" name="Gráfico 18" descr="Dirigir dos pines por un camino con relleno sólido">
            <a:extLst>
              <a:ext uri="{FF2B5EF4-FFF2-40B4-BE49-F238E27FC236}">
                <a16:creationId xmlns:a16="http://schemas.microsoft.com/office/drawing/2014/main" id="{281E8AAA-BCC9-D8AB-A67F-DA6CD39F6BA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894696"/>
            <a:ext cx="686574" cy="686574"/>
          </a:xfrm>
          <a:prstGeom prst="rect">
            <a:avLst/>
          </a:prstGeom>
        </p:spPr>
      </p:pic>
      <p:pic>
        <p:nvPicPr>
          <p:cNvPr id="20" name="Imagen 19" descr="Forma&#10;&#10;Descripción generada automáticamente con confianza baja">
            <a:extLst>
              <a:ext uri="{FF2B5EF4-FFF2-40B4-BE49-F238E27FC236}">
                <a16:creationId xmlns:a16="http://schemas.microsoft.com/office/drawing/2014/main" id="{8E17B9F9-86DA-D85E-B1AB-E0EEF6E95D9C}"/>
              </a:ext>
            </a:extLst>
          </p:cNvPr>
          <p:cNvPicPr>
            <a:picLocks noChangeAspect="1"/>
          </p:cNvPicPr>
          <p:nvPr/>
        </p:nvPicPr>
        <p:blipFill>
          <a:blip r:embed="rId1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894696"/>
            <a:ext cx="686573" cy="686573"/>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EE16C8E8-AF94-8007-17F7-848EFE4191F4}"/>
              </a:ext>
            </a:extLst>
          </p:cNvPr>
          <p:cNvPicPr>
            <a:picLocks noChangeAspect="1"/>
          </p:cNvPicPr>
          <p:nvPr/>
        </p:nvPicPr>
        <p:blipFill>
          <a:blip r:embed="rId15"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905789"/>
            <a:ext cx="735007" cy="735007"/>
          </a:xfrm>
          <a:prstGeom prst="rect">
            <a:avLst/>
          </a:prstGeom>
        </p:spPr>
      </p:pic>
      <p:pic>
        <p:nvPicPr>
          <p:cNvPr id="22" name="Imagen 21" descr="Forma&#10;&#10;Descripción generada automáticamente con confianza baja">
            <a:extLst>
              <a:ext uri="{FF2B5EF4-FFF2-40B4-BE49-F238E27FC236}">
                <a16:creationId xmlns:a16="http://schemas.microsoft.com/office/drawing/2014/main" id="{C7247EE0-8890-B5FC-5D87-4E1B0E61341C}"/>
              </a:ext>
            </a:extLst>
          </p:cNvPr>
          <p:cNvPicPr>
            <a:picLocks noChangeAspect="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5049566"/>
            <a:ext cx="591021" cy="591021"/>
          </a:xfrm>
          <a:prstGeom prst="rect">
            <a:avLst/>
          </a:prstGeom>
        </p:spPr>
      </p:pic>
      <p:sp>
        <p:nvSpPr>
          <p:cNvPr id="2" name="Textfeld 1">
            <a:extLst>
              <a:ext uri="{FF2B5EF4-FFF2-40B4-BE49-F238E27FC236}">
                <a16:creationId xmlns:a16="http://schemas.microsoft.com/office/drawing/2014/main" id="{CAE4975B-CF68-B27C-9D87-752CA5A36D14}"/>
              </a:ext>
            </a:extLst>
          </p:cNvPr>
          <p:cNvSpPr txBox="1"/>
          <p:nvPr/>
        </p:nvSpPr>
        <p:spPr>
          <a:xfrm>
            <a:off x="131070" y="158893"/>
            <a:ext cx="1859652" cy="923330"/>
          </a:xfrm>
          <a:prstGeom prst="rect">
            <a:avLst/>
          </a:prstGeom>
          <a:solidFill>
            <a:schemeClr val="bg1"/>
          </a:solidFill>
          <a:ln>
            <a:solidFill>
              <a:schemeClr val="accent1">
                <a:lumMod val="75000"/>
              </a:schemeClr>
            </a:solidFill>
            <a:prstDash val="lgDashDot"/>
          </a:ln>
        </p:spPr>
        <p:txBody>
          <a:bodyPr wrap="square">
            <a:spAutoFit/>
          </a:bodyPr>
          <a:lstStyle/>
          <a:p>
            <a:pPr>
              <a:spcBef>
                <a:spcPts val="600"/>
              </a:spcBef>
            </a:pPr>
            <a:r>
              <a:rPr lang="en" sz="1800" b="1" i="1" dirty="0">
                <a:solidFill>
                  <a:schemeClr val="accent1">
                    <a:lumMod val="60000"/>
                    <a:lumOff val="40000"/>
                  </a:schemeClr>
                </a:solidFill>
              </a:rPr>
              <a:t>(</a:t>
            </a:r>
            <a:r>
              <a:rPr lang="de-DE" sz="1800" b="1" i="1" u="sng" dirty="0">
                <a:solidFill>
                  <a:schemeClr val="accent1">
                    <a:lumMod val="60000"/>
                    <a:lumOff val="40000"/>
                  </a:schemeClr>
                </a:solidFill>
              </a:rPr>
              <a:t>Mo, 22. Juli </a:t>
            </a:r>
            <a:br>
              <a:rPr lang="de-DE" sz="1800" b="1" i="1" dirty="0">
                <a:solidFill>
                  <a:schemeClr val="accent1">
                    <a:lumMod val="60000"/>
                    <a:lumOff val="40000"/>
                  </a:schemeClr>
                </a:solidFill>
              </a:rPr>
            </a:br>
            <a:r>
              <a:rPr lang="de-DE" sz="1800" b="1" i="1" dirty="0">
                <a:solidFill>
                  <a:schemeClr val="accent1">
                    <a:lumMod val="60000"/>
                    <a:lumOff val="40000"/>
                  </a:schemeClr>
                </a:solidFill>
              </a:rPr>
              <a:t>– JESU Interpretation)</a:t>
            </a:r>
            <a:endParaRPr lang="es-ES" sz="1800" b="1" dirty="0">
              <a:solidFill>
                <a:schemeClr val="accent1">
                  <a:lumMod val="60000"/>
                  <a:lumOff val="40000"/>
                </a:schemeClr>
              </a:solidFill>
            </a:endParaRPr>
          </a:p>
        </p:txBody>
      </p:sp>
      <p:sp>
        <p:nvSpPr>
          <p:cNvPr id="3" name="CuadroTexto 2">
            <a:extLst>
              <a:ext uri="{FF2B5EF4-FFF2-40B4-BE49-F238E27FC236}">
                <a16:creationId xmlns:a16="http://schemas.microsoft.com/office/drawing/2014/main" id="{A27AF03F-C226-E8D3-4951-A7A4AE92C028}"/>
              </a:ext>
            </a:extLst>
          </p:cNvPr>
          <p:cNvSpPr txBox="1"/>
          <p:nvPr/>
        </p:nvSpPr>
        <p:spPr>
          <a:xfrm>
            <a:off x="1990723" y="0"/>
            <a:ext cx="809625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C00000"/>
                </a:solidFill>
              </a:rPr>
              <a:t>DEUTUNG DES GLEICHNISSES</a:t>
            </a:r>
          </a:p>
        </p:txBody>
      </p:sp>
    </p:spTree>
    <p:extLst>
      <p:ext uri="{BB962C8B-B14F-4D97-AF65-F5344CB8AC3E}">
        <p14:creationId xmlns:p14="http://schemas.microsoft.com/office/powerpoint/2010/main" val="140513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1" dur="1000" fill="hold"/>
                                        <p:tgtEl>
                                          <p:spTgt spid="8"/>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 calcmode="lin" valueType="num">
                                      <p:cBhvr>
                                        <p:cTn id="42" dur="500" fill="hold"/>
                                        <p:tgtEl>
                                          <p:spTgt spid="5"/>
                                        </p:tgtEl>
                                        <p:attrNameLst>
                                          <p:attrName>style.rotation</p:attrName>
                                        </p:attrNameLst>
                                      </p:cBhvr>
                                      <p:tavLst>
                                        <p:tav tm="0">
                                          <p:val>
                                            <p:fltVal val="90"/>
                                          </p:val>
                                        </p:tav>
                                        <p:tav tm="100000">
                                          <p:val>
                                            <p:fltVal val="0"/>
                                          </p:val>
                                        </p:tav>
                                      </p:tavLst>
                                    </p:anim>
                                    <p:animEffect transition="in" filter="fade">
                                      <p:cBhvr>
                                        <p:cTn id="43" dur="500"/>
                                        <p:tgtEl>
                                          <p:spTgt spid="5"/>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9">
                                            <p:graphicEl>
                                              <a:dgm id="{6CA6D5FA-4612-42E9-B85B-6FC124476DE1}"/>
                                            </p:graphicEl>
                                          </p:spTgt>
                                        </p:tgtEl>
                                        <p:attrNameLst>
                                          <p:attrName>style.visibility</p:attrName>
                                        </p:attrNameLst>
                                      </p:cBhvr>
                                      <p:to>
                                        <p:strVal val="visible"/>
                                      </p:to>
                                    </p:set>
                                    <p:animEffect transition="in" filter="randombar(horizontal)">
                                      <p:cBhvr>
                                        <p:cTn id="47" dur="10"/>
                                        <p:tgtEl>
                                          <p:spTgt spid="9">
                                            <p:graphicEl>
                                              <a:dgm id="{6CA6D5FA-4612-42E9-B85B-6FC124476DE1}"/>
                                            </p:graphic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9">
                                            <p:graphicEl>
                                              <a:dgm id="{0DCB8363-C161-499C-AA30-118274397EFE}"/>
                                            </p:graphicEl>
                                          </p:spTgt>
                                        </p:tgtEl>
                                        <p:attrNameLst>
                                          <p:attrName>style.visibility</p:attrName>
                                        </p:attrNameLst>
                                      </p:cBhvr>
                                      <p:to>
                                        <p:strVal val="visible"/>
                                      </p:to>
                                    </p:set>
                                    <p:animEffect transition="in" filter="randombar(horizontal)">
                                      <p:cBhvr>
                                        <p:cTn id="50" dur="10"/>
                                        <p:tgtEl>
                                          <p:spTgt spid="9">
                                            <p:graphicEl>
                                              <a:dgm id="{0DCB8363-C161-499C-AA30-118274397EFE}"/>
                                            </p:graphicEl>
                                          </p:spTgt>
                                        </p:tgtEl>
                                      </p:cBhvr>
                                    </p:animEffect>
                                  </p:childTnLst>
                                </p:cTn>
                              </p:par>
                            </p:childTnLst>
                          </p:cTn>
                        </p:par>
                        <p:par>
                          <p:cTn id="51" fill="hold">
                            <p:stCondLst>
                              <p:cond delay="510"/>
                            </p:stCondLst>
                            <p:childTnLst>
                              <p:par>
                                <p:cTn id="52" presetID="18" presetClass="entr" presetSubtype="9" fill="hold" grpId="0" nodeType="afterEffect">
                                  <p:stCondLst>
                                    <p:cond delay="0"/>
                                  </p:stCondLst>
                                  <p:childTnLst>
                                    <p:set>
                                      <p:cBhvr>
                                        <p:cTn id="53" dur="1" fill="hold">
                                          <p:stCondLst>
                                            <p:cond delay="0"/>
                                          </p:stCondLst>
                                        </p:cTn>
                                        <p:tgtEl>
                                          <p:spTgt spid="9">
                                            <p:graphicEl>
                                              <a:dgm id="{E4BC403A-C3ED-4131-9EDB-897F78181761}"/>
                                            </p:graphicEl>
                                          </p:spTgt>
                                        </p:tgtEl>
                                        <p:attrNameLst>
                                          <p:attrName>style.visibility</p:attrName>
                                        </p:attrNameLst>
                                      </p:cBhvr>
                                      <p:to>
                                        <p:strVal val="visible"/>
                                      </p:to>
                                    </p:set>
                                    <p:animEffect transition="in" filter="strips(upLeft)">
                                      <p:cBhvr>
                                        <p:cTn id="54" dur="500"/>
                                        <p:tgtEl>
                                          <p:spTgt spid="9">
                                            <p:graphicEl>
                                              <a:dgm id="{E4BC403A-C3ED-4131-9EDB-897F78181761}"/>
                                            </p:graphicEl>
                                          </p:spTgt>
                                        </p:tgtEl>
                                      </p:cBhvr>
                                    </p:animEffect>
                                  </p:childTnLst>
                                </p:cTn>
                              </p:par>
                            </p:childTnLst>
                          </p:cTn>
                        </p:par>
                        <p:par>
                          <p:cTn id="55" fill="hold">
                            <p:stCondLst>
                              <p:cond delay="1010"/>
                            </p:stCondLst>
                            <p:childTnLst>
                              <p:par>
                                <p:cTn id="56" presetID="14" presetClass="entr" presetSubtype="10"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1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9">
                                            <p:graphicEl>
                                              <a:dgm id="{5804DF38-08B4-4912-B8B9-426D8DAFB991}"/>
                                            </p:graphicEl>
                                          </p:spTgt>
                                        </p:tgtEl>
                                        <p:attrNameLst>
                                          <p:attrName>style.visibility</p:attrName>
                                        </p:attrNameLst>
                                      </p:cBhvr>
                                      <p:to>
                                        <p:strVal val="visible"/>
                                      </p:to>
                                    </p:set>
                                    <p:animEffect transition="in" filter="wipe(right)">
                                      <p:cBhvr>
                                        <p:cTn id="63" dur="500"/>
                                        <p:tgtEl>
                                          <p:spTgt spid="9">
                                            <p:graphicEl>
                                              <a:dgm id="{5804DF38-08B4-4912-B8B9-426D8DAFB991}"/>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 calcmode="lin" valueType="num">
                                      <p:cBhvr>
                                        <p:cTn id="70" dur="500" fill="hold"/>
                                        <p:tgtEl>
                                          <p:spTgt spid="10"/>
                                        </p:tgtEl>
                                        <p:attrNameLst>
                                          <p:attrName>style.rotation</p:attrName>
                                        </p:attrNameLst>
                                      </p:cBhvr>
                                      <p:tavLst>
                                        <p:tav tm="0">
                                          <p:val>
                                            <p:fltVal val="90"/>
                                          </p:val>
                                        </p:tav>
                                        <p:tav tm="100000">
                                          <p:val>
                                            <p:fltVal val="0"/>
                                          </p:val>
                                        </p:tav>
                                      </p:tavLst>
                                    </p:anim>
                                    <p:animEffect transition="in" filter="fade">
                                      <p:cBhvr>
                                        <p:cTn id="71" dur="500"/>
                                        <p:tgtEl>
                                          <p:spTgt spid="10"/>
                                        </p:tgtEl>
                                      </p:cBhvr>
                                    </p:animEffect>
                                  </p:childTnLst>
                                </p:cTn>
                              </p:par>
                            </p:childTnLst>
                          </p:cTn>
                        </p:par>
                        <p:par>
                          <p:cTn id="72" fill="hold">
                            <p:stCondLst>
                              <p:cond delay="500"/>
                            </p:stCondLst>
                            <p:childTnLst>
                              <p:par>
                                <p:cTn id="73" presetID="18" presetClass="entr" presetSubtype="3" fill="hold" grpId="0" nodeType="afterEffect">
                                  <p:stCondLst>
                                    <p:cond delay="0"/>
                                  </p:stCondLst>
                                  <p:childTnLst>
                                    <p:set>
                                      <p:cBhvr>
                                        <p:cTn id="74" dur="1" fill="hold">
                                          <p:stCondLst>
                                            <p:cond delay="0"/>
                                          </p:stCondLst>
                                        </p:cTn>
                                        <p:tgtEl>
                                          <p:spTgt spid="9">
                                            <p:graphicEl>
                                              <a:dgm id="{7C2D19D2-3A29-4CC8-812B-7D17A6A5BD12}"/>
                                            </p:graphicEl>
                                          </p:spTgt>
                                        </p:tgtEl>
                                        <p:attrNameLst>
                                          <p:attrName>style.visibility</p:attrName>
                                        </p:attrNameLst>
                                      </p:cBhvr>
                                      <p:to>
                                        <p:strVal val="visible"/>
                                      </p:to>
                                    </p:set>
                                    <p:animEffect transition="in" filter="strips(upRight)">
                                      <p:cBhvr>
                                        <p:cTn id="75" dur="500"/>
                                        <p:tgtEl>
                                          <p:spTgt spid="9">
                                            <p:graphicEl>
                                              <a:dgm id="{7C2D19D2-3A29-4CC8-812B-7D17A6A5BD12}"/>
                                            </p:graphicEl>
                                          </p:spTgt>
                                        </p:tgtEl>
                                      </p:cBhvr>
                                    </p:animEffect>
                                  </p:childTnLst>
                                </p:cTn>
                              </p:par>
                            </p:childTnLst>
                          </p:cTn>
                        </p:par>
                        <p:par>
                          <p:cTn id="76" fill="hold">
                            <p:stCondLst>
                              <p:cond delay="1000"/>
                            </p:stCondLst>
                            <p:childTnLst>
                              <p:par>
                                <p:cTn id="77" presetID="14" presetClass="entr" presetSubtype="10"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randombar(horizontal)">
                                      <p:cBhvr>
                                        <p:cTn id="79" dur="1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9">
                                            <p:graphicEl>
                                              <a:dgm id="{39112137-0F1D-44D8-945A-5202FCF184D6}"/>
                                            </p:graphicEl>
                                          </p:spTgt>
                                        </p:tgtEl>
                                        <p:attrNameLst>
                                          <p:attrName>style.visibility</p:attrName>
                                        </p:attrNameLst>
                                      </p:cBhvr>
                                      <p:to>
                                        <p:strVal val="visible"/>
                                      </p:to>
                                    </p:set>
                                    <p:animEffect transition="in" filter="wipe(left)">
                                      <p:cBhvr>
                                        <p:cTn id="84" dur="500"/>
                                        <p:tgtEl>
                                          <p:spTgt spid="9">
                                            <p:graphicEl>
                                              <a:dgm id="{39112137-0F1D-44D8-945A-5202FCF184D6}"/>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nodeType="click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fltVal val="0"/>
                                          </p:val>
                                        </p:tav>
                                        <p:tav tm="100000">
                                          <p:val>
                                            <p:strVal val="#ppt_h"/>
                                          </p:val>
                                        </p:tav>
                                      </p:tavLst>
                                    </p:anim>
                                    <p:anim calcmode="lin" valueType="num">
                                      <p:cBhvr>
                                        <p:cTn id="91" dur="500" fill="hold"/>
                                        <p:tgtEl>
                                          <p:spTgt spid="12"/>
                                        </p:tgtEl>
                                        <p:attrNameLst>
                                          <p:attrName>style.rotation</p:attrName>
                                        </p:attrNameLst>
                                      </p:cBhvr>
                                      <p:tavLst>
                                        <p:tav tm="0">
                                          <p:val>
                                            <p:fltVal val="90"/>
                                          </p:val>
                                        </p:tav>
                                        <p:tav tm="100000">
                                          <p:val>
                                            <p:fltVal val="0"/>
                                          </p:val>
                                        </p:tav>
                                      </p:tavLst>
                                    </p:anim>
                                    <p:animEffect transition="in" filter="fade">
                                      <p:cBhvr>
                                        <p:cTn id="92" dur="500"/>
                                        <p:tgtEl>
                                          <p:spTgt spid="12"/>
                                        </p:tgtEl>
                                      </p:cBhvr>
                                    </p:animEffect>
                                  </p:childTnLst>
                                </p:cTn>
                              </p:par>
                            </p:childTnLst>
                          </p:cTn>
                        </p:par>
                        <p:par>
                          <p:cTn id="93" fill="hold">
                            <p:stCondLst>
                              <p:cond delay="500"/>
                            </p:stCondLst>
                            <p:childTnLst>
                              <p:par>
                                <p:cTn id="94" presetID="18" presetClass="entr" presetSubtype="6" fill="hold" grpId="0" nodeType="afterEffect">
                                  <p:stCondLst>
                                    <p:cond delay="0"/>
                                  </p:stCondLst>
                                  <p:childTnLst>
                                    <p:set>
                                      <p:cBhvr>
                                        <p:cTn id="95" dur="1" fill="hold">
                                          <p:stCondLst>
                                            <p:cond delay="0"/>
                                          </p:stCondLst>
                                        </p:cTn>
                                        <p:tgtEl>
                                          <p:spTgt spid="9">
                                            <p:graphicEl>
                                              <a:dgm id="{A6F7080D-E7C6-4714-88CE-67A29D69A07B}"/>
                                            </p:graphicEl>
                                          </p:spTgt>
                                        </p:tgtEl>
                                        <p:attrNameLst>
                                          <p:attrName>style.visibility</p:attrName>
                                        </p:attrNameLst>
                                      </p:cBhvr>
                                      <p:to>
                                        <p:strVal val="visible"/>
                                      </p:to>
                                    </p:set>
                                    <p:animEffect transition="in" filter="strips(downRight)">
                                      <p:cBhvr>
                                        <p:cTn id="96" dur="500"/>
                                        <p:tgtEl>
                                          <p:spTgt spid="9">
                                            <p:graphicEl>
                                              <a:dgm id="{A6F7080D-E7C6-4714-88CE-67A29D69A07B}"/>
                                            </p:graphicEl>
                                          </p:spTgt>
                                        </p:tgtEl>
                                      </p:cBhvr>
                                    </p:animEffect>
                                  </p:childTnLst>
                                </p:cTn>
                              </p:par>
                            </p:childTnLst>
                          </p:cTn>
                        </p:par>
                        <p:par>
                          <p:cTn id="97" fill="hold">
                            <p:stCondLst>
                              <p:cond delay="1000"/>
                            </p:stCondLst>
                            <p:childTnLst>
                              <p:par>
                                <p:cTn id="98" presetID="14" presetClass="entr" presetSubtype="10" fill="hold" nodeType="after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randombar(horizontal)">
                                      <p:cBhvr>
                                        <p:cTn id="100" dur="10"/>
                                        <p:tgtEl>
                                          <p:spTgt spid="2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9">
                                            <p:graphicEl>
                                              <a:dgm id="{5D273B0B-BBFA-4FF4-ACAC-F8A7D0609781}"/>
                                            </p:graphicEl>
                                          </p:spTgt>
                                        </p:tgtEl>
                                        <p:attrNameLst>
                                          <p:attrName>style.visibility</p:attrName>
                                        </p:attrNameLst>
                                      </p:cBhvr>
                                      <p:to>
                                        <p:strVal val="visible"/>
                                      </p:to>
                                    </p:set>
                                    <p:animEffect transition="in" filter="wipe(left)">
                                      <p:cBhvr>
                                        <p:cTn id="105" dur="500"/>
                                        <p:tgtEl>
                                          <p:spTgt spid="9">
                                            <p:graphicEl>
                                              <a:dgm id="{5D273B0B-BBFA-4FF4-ACAC-F8A7D0609781}"/>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31" presetClass="entr" presetSubtype="0" fill="hold" nodeType="clickEffect">
                                  <p:stCondLst>
                                    <p:cond delay="0"/>
                                  </p:stCondLst>
                                  <p:childTnLst>
                                    <p:set>
                                      <p:cBhvr>
                                        <p:cTn id="109" dur="1" fill="hold">
                                          <p:stCondLst>
                                            <p:cond delay="0"/>
                                          </p:stCondLst>
                                        </p:cTn>
                                        <p:tgtEl>
                                          <p:spTgt spid="14"/>
                                        </p:tgtEl>
                                        <p:attrNameLst>
                                          <p:attrName>style.visibility</p:attrName>
                                        </p:attrNameLst>
                                      </p:cBhvr>
                                      <p:to>
                                        <p:strVal val="visible"/>
                                      </p:to>
                                    </p:set>
                                    <p:anim calcmode="lin" valueType="num">
                                      <p:cBhvr>
                                        <p:cTn id="110" dur="500" fill="hold"/>
                                        <p:tgtEl>
                                          <p:spTgt spid="14"/>
                                        </p:tgtEl>
                                        <p:attrNameLst>
                                          <p:attrName>ppt_w</p:attrName>
                                        </p:attrNameLst>
                                      </p:cBhvr>
                                      <p:tavLst>
                                        <p:tav tm="0">
                                          <p:val>
                                            <p:fltVal val="0"/>
                                          </p:val>
                                        </p:tav>
                                        <p:tav tm="100000">
                                          <p:val>
                                            <p:strVal val="#ppt_w"/>
                                          </p:val>
                                        </p:tav>
                                      </p:tavLst>
                                    </p:anim>
                                    <p:anim calcmode="lin" valueType="num">
                                      <p:cBhvr>
                                        <p:cTn id="111" dur="500" fill="hold"/>
                                        <p:tgtEl>
                                          <p:spTgt spid="14"/>
                                        </p:tgtEl>
                                        <p:attrNameLst>
                                          <p:attrName>ppt_h</p:attrName>
                                        </p:attrNameLst>
                                      </p:cBhvr>
                                      <p:tavLst>
                                        <p:tav tm="0">
                                          <p:val>
                                            <p:fltVal val="0"/>
                                          </p:val>
                                        </p:tav>
                                        <p:tav tm="100000">
                                          <p:val>
                                            <p:strVal val="#ppt_h"/>
                                          </p:val>
                                        </p:tav>
                                      </p:tavLst>
                                    </p:anim>
                                    <p:anim calcmode="lin" valueType="num">
                                      <p:cBhvr>
                                        <p:cTn id="112" dur="500" fill="hold"/>
                                        <p:tgtEl>
                                          <p:spTgt spid="14"/>
                                        </p:tgtEl>
                                        <p:attrNameLst>
                                          <p:attrName>style.rotation</p:attrName>
                                        </p:attrNameLst>
                                      </p:cBhvr>
                                      <p:tavLst>
                                        <p:tav tm="0">
                                          <p:val>
                                            <p:fltVal val="90"/>
                                          </p:val>
                                        </p:tav>
                                        <p:tav tm="100000">
                                          <p:val>
                                            <p:fltVal val="0"/>
                                          </p:val>
                                        </p:tav>
                                      </p:tavLst>
                                    </p:anim>
                                    <p:animEffect transition="in" filter="fade">
                                      <p:cBhvr>
                                        <p:cTn id="113" dur="500"/>
                                        <p:tgtEl>
                                          <p:spTgt spid="14"/>
                                        </p:tgtEl>
                                      </p:cBhvr>
                                    </p:animEffect>
                                  </p:childTnLst>
                                </p:cTn>
                              </p:par>
                            </p:childTnLst>
                          </p:cTn>
                        </p:par>
                        <p:par>
                          <p:cTn id="114" fill="hold">
                            <p:stCondLst>
                              <p:cond delay="500"/>
                            </p:stCondLst>
                            <p:childTnLst>
                              <p:par>
                                <p:cTn id="115" presetID="18" presetClass="entr" presetSubtype="12" fill="hold" grpId="0" nodeType="afterEffect">
                                  <p:stCondLst>
                                    <p:cond delay="0"/>
                                  </p:stCondLst>
                                  <p:childTnLst>
                                    <p:set>
                                      <p:cBhvr>
                                        <p:cTn id="116" dur="1" fill="hold">
                                          <p:stCondLst>
                                            <p:cond delay="0"/>
                                          </p:stCondLst>
                                        </p:cTn>
                                        <p:tgtEl>
                                          <p:spTgt spid="9">
                                            <p:graphicEl>
                                              <a:dgm id="{C536AB7B-425C-4E0D-B8D3-38DA9C16A1A0}"/>
                                            </p:graphicEl>
                                          </p:spTgt>
                                        </p:tgtEl>
                                        <p:attrNameLst>
                                          <p:attrName>style.visibility</p:attrName>
                                        </p:attrNameLst>
                                      </p:cBhvr>
                                      <p:to>
                                        <p:strVal val="visible"/>
                                      </p:to>
                                    </p:set>
                                    <p:animEffect transition="in" filter="strips(downLeft)">
                                      <p:cBhvr>
                                        <p:cTn id="117" dur="500"/>
                                        <p:tgtEl>
                                          <p:spTgt spid="9">
                                            <p:graphicEl>
                                              <a:dgm id="{C536AB7B-425C-4E0D-B8D3-38DA9C16A1A0}"/>
                                            </p:graphicEl>
                                          </p:spTgt>
                                        </p:tgtEl>
                                      </p:cBhvr>
                                    </p:animEffect>
                                  </p:childTnLst>
                                </p:cTn>
                              </p:par>
                            </p:childTnLst>
                          </p:cTn>
                        </p:par>
                        <p:par>
                          <p:cTn id="118" fill="hold">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randombar(horizontal)">
                                      <p:cBhvr>
                                        <p:cTn id="121" dur="10"/>
                                        <p:tgtEl>
                                          <p:spTgt spid="22"/>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grpId="0" nodeType="clickEffect">
                                  <p:stCondLst>
                                    <p:cond delay="0"/>
                                  </p:stCondLst>
                                  <p:childTnLst>
                                    <p:set>
                                      <p:cBhvr>
                                        <p:cTn id="125" dur="1" fill="hold">
                                          <p:stCondLst>
                                            <p:cond delay="0"/>
                                          </p:stCondLst>
                                        </p:cTn>
                                        <p:tgtEl>
                                          <p:spTgt spid="9">
                                            <p:graphicEl>
                                              <a:dgm id="{3E21B8AA-6BE1-48BB-9AA7-0F2EFA4E13D4}"/>
                                            </p:graphicEl>
                                          </p:spTgt>
                                        </p:tgtEl>
                                        <p:attrNameLst>
                                          <p:attrName>style.visibility</p:attrName>
                                        </p:attrNameLst>
                                      </p:cBhvr>
                                      <p:to>
                                        <p:strVal val="visible"/>
                                      </p:to>
                                    </p:set>
                                    <p:animEffect transition="in" filter="wipe(right)">
                                      <p:cBhvr>
                                        <p:cTn id="126" dur="500"/>
                                        <p:tgtEl>
                                          <p:spTgt spid="9">
                                            <p:graphicEl>
                                              <a:dgm id="{3E21B8AA-6BE1-48BB-9AA7-0F2EFA4E13D4}"/>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37" fill="hold" grpId="0" nodeType="click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barn(outVertical)">
                                      <p:cBhvr>
                                        <p:cTn id="1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Graphic spid="9" grpId="0" uiExpand="1">
        <p:bldSub>
          <a:bldDgm bld="one"/>
        </p:bldSub>
      </p:bldGraphic>
      <p:bldP spid="2" grpId="0" animBg="1"/>
      <p:bldP spid="3"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1727</Words>
  <Application>Microsoft Office PowerPoint</Application>
  <PresentationFormat>Panorámica</PresentationFormat>
  <Paragraphs>104</Paragraphs>
  <Slides>17</Slides>
  <Notes>3</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17</vt:i4>
      </vt:variant>
    </vt:vector>
  </HeadingPairs>
  <TitlesOfParts>
    <vt:vector size="24" baseType="lpstr">
      <vt:lpstr>Constantia</vt:lpstr>
      <vt:lpstr>Aptos Display</vt:lpstr>
      <vt:lpstr>Arial</vt:lpstr>
      <vt:lpstr>Aptos</vt:lpstr>
      <vt:lpstr>Candara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134</cp:revision>
  <dcterms:created xsi:type="dcterms:W3CDTF">2024-06-23T07:23:14Z</dcterms:created>
  <dcterms:modified xsi:type="dcterms:W3CDTF">2024-07-26T19:29:06Z</dcterms:modified>
</cp:coreProperties>
</file>