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298"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microsoft.com/office/2007/relationships/hdphoto" Target="../media/hdphoto2.wdp"/><Relationship Id="rId1" Type="http://schemas.openxmlformats.org/officeDocument/2006/relationships/image" Target="../media/image18.pn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microsoft.com/office/2007/relationships/hdphoto" Target="../media/hdphoto2.wdp"/><Relationship Id="rId1" Type="http://schemas.openxmlformats.org/officeDocument/2006/relationships/image" Target="../media/image18.pn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r>
            <a:rPr lang="de-DE" sz="2000" b="1" dirty="0">
              <a:solidFill>
                <a:schemeClr val="bg2">
                  <a:lumMod val="40000"/>
                  <a:lumOff val="60000"/>
                </a:schemeClr>
              </a:solidFill>
              <a:effectLst>
                <a:outerShdw blurRad="38100" dist="38100" dir="2700000" algn="tl">
                  <a:srgbClr val="000000">
                    <a:alpha val="43137"/>
                  </a:srgbClr>
                </a:outerShdw>
              </a:effectLst>
            </a:rPr>
            <a:t>Die Beziehung zwischen GOTT und Moses </a:t>
          </a:r>
          <a:r>
            <a:rPr lang="es-ES" sz="2000" b="1" dirty="0" err="1">
              <a:solidFill>
                <a:schemeClr val="bg2">
                  <a:lumMod val="40000"/>
                  <a:lumOff val="60000"/>
                </a:schemeClr>
              </a:solidFill>
              <a:effectLst>
                <a:outerShdw blurRad="38100" dist="38100" dir="2700000" algn="tl">
                  <a:srgbClr val="000000">
                    <a:alpha val="43137"/>
                  </a:srgbClr>
                </a:outerShdw>
              </a:effectLst>
            </a:rPr>
            <a:t>vertiefte</a:t>
          </a:r>
          <a:r>
            <a:rPr lang="es-ES" sz="2000" b="1" dirty="0">
              <a:solidFill>
                <a:schemeClr val="bg2">
                  <a:lumMod val="40000"/>
                  <a:lumOff val="60000"/>
                </a:schemeClr>
              </a:solidFill>
              <a:effectLst>
                <a:outerShdw blurRad="38100" dist="38100" dir="2700000" algn="tl">
                  <a:srgbClr val="000000">
                    <a:alpha val="43137"/>
                  </a:srgbClr>
                </a:outerShdw>
              </a:effectLst>
            </a:rPr>
            <a:t> </a:t>
          </a:r>
          <a:r>
            <a:rPr lang="es-ES" sz="2000" b="1" dirty="0" err="1">
              <a:solidFill>
                <a:schemeClr val="bg2">
                  <a:lumMod val="40000"/>
                  <a:lumOff val="60000"/>
                </a:schemeClr>
              </a:solidFill>
              <a:effectLst>
                <a:outerShdw blurRad="38100" dist="38100" dir="2700000" algn="tl">
                  <a:srgbClr val="000000">
                    <a:alpha val="43137"/>
                  </a:srgbClr>
                </a:outerShdw>
              </a:effectLst>
            </a:rPr>
            <a:t>sich</a:t>
          </a:r>
          <a:r>
            <a:rPr lang="es-ES" sz="2000" b="1" dirty="0">
              <a:solidFill>
                <a:schemeClr val="bg2">
                  <a:lumMod val="40000"/>
                  <a:lumOff val="60000"/>
                </a:schemeClr>
              </a:solidFill>
              <a:effectLst>
                <a:outerShdw blurRad="38100" dist="38100" dir="2700000" algn="tl">
                  <a:srgbClr val="000000">
                    <a:alpha val="43137"/>
                  </a:srgbClr>
                </a:outerShdw>
              </a:effectLst>
            </a:rPr>
            <a:t> </a:t>
          </a:r>
          <a:r>
            <a:rPr lang="es-ES" sz="2000" b="1" dirty="0" err="1">
              <a:solidFill>
                <a:schemeClr val="bg2">
                  <a:lumMod val="40000"/>
                  <a:lumOff val="60000"/>
                </a:schemeClr>
              </a:solidFill>
              <a:effectLst>
                <a:outerShdw blurRad="38100" dist="38100" dir="2700000" algn="tl">
                  <a:srgbClr val="000000">
                    <a:alpha val="43137"/>
                  </a:srgbClr>
                </a:outerShdw>
              </a:effectLst>
            </a:rPr>
            <a:t>allmählich</a:t>
          </a:r>
          <a:endParaRPr lang="es-ES" sz="2000" b="1" dirty="0">
            <a:solidFill>
              <a:schemeClr val="bg2">
                <a:lumMod val="40000"/>
                <a:lumOff val="60000"/>
              </a:schemeClr>
            </a:solidFill>
            <a:effectLst>
              <a:outerShdw blurRad="38100" dist="38100" dir="2700000" algn="tl">
                <a:srgbClr val="000000">
                  <a:alpha val="43137"/>
                </a:srgbClr>
              </a:outerShdw>
            </a:effectLst>
          </a:endParaRPr>
        </a:p>
      </dgm:t>
    </dgm:pt>
    <dgm:pt modelId="{AFFD1246-D61E-4E67-B268-8428F0F2E0B8}" type="par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GOTT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rief</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aus dem brennenden Dornbusch zu sich</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6D763B71-EE39-415C-A592-E47FC15802AB}" type="par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Moses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erlebte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wie GOTT die ägyptischen Götter besiegte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9034D135-B937-4210-BF0B-6142CA7326B0}" type="par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de-DE"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 war Zeuge der Teilung des Roten Meeres, um Israel zu befreien</a:t>
          </a:r>
          <a:endParaRPr lang="es-ES" sz="19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8380080-DF40-4B19-AAAA-79471190DB6D}" type="par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 sah, wie GOTT Israel zum Sinai führte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80DFA19-6351-4C3E-B01F-34D0F13D5921}" type="par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r>
            <a:rPr lang="de-DE" sz="1800" b="1" dirty="0">
              <a:effectLst>
                <a:outerShdw blurRad="38100" dist="38100" dir="2700000" algn="tl">
                  <a:srgbClr val="000000">
                    <a:alpha val="43137"/>
                  </a:srgbClr>
                </a:outerShdw>
              </a:effectLst>
            </a:rPr>
            <a:t>Mose verbrachte 3 mal 40 ganze Tage in der Gegenwart GOTTES auf dem Berg</a:t>
          </a:r>
          <a:endParaRPr lang="es-ES" sz="1800" b="1" dirty="0">
            <a:effectLst>
              <a:outerShdw blurRad="38100" dist="38100" dir="2700000" algn="tl">
                <a:srgbClr val="000000">
                  <a:alpha val="43137"/>
                </a:srgbClr>
              </a:outerShdw>
            </a:effectLst>
          </a:endParaRPr>
        </a:p>
      </dgm:t>
    </dgm:pt>
    <dgm:pt modelId="{95D56C32-36AE-4864-9426-415BD2553736}" type="par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r>
            <a:rPr lang="de-DE" sz="1800" b="1" dirty="0">
              <a:effectLst>
                <a:outerShdw blurRad="38100" dist="38100" dir="2700000" algn="tl">
                  <a:srgbClr val="000000">
                    <a:alpha val="43137"/>
                  </a:srgbClr>
                </a:outerShdw>
              </a:effectLst>
            </a:rPr>
            <a:t>Die Beziehung zwischen Mose und GOTT wurde mit jedem Tag inniger und fester</a:t>
          </a:r>
          <a:endParaRPr lang="es-ES" sz="1800" b="1" dirty="0">
            <a:effectLst>
              <a:outerShdw blurRad="38100" dist="38100" dir="2700000" algn="tl">
                <a:srgbClr val="000000">
                  <a:alpha val="43137"/>
                </a:srgbClr>
              </a:outerShdw>
            </a:effectLst>
          </a:endParaRPr>
        </a:p>
      </dgm:t>
    </dgm:pt>
    <dgm:pt modelId="{BE6CC036-5C92-4037-A4B4-271EFF60141C}" type="par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18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GOTT</a:t>
          </a:r>
          <a:r>
            <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18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inspirierte</a:t>
          </a:r>
          <a:r>
            <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Moses, </a:t>
          </a:r>
          <a:r>
            <a:rPr lang="de-DE"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Buch Hiob und das 1. Buch Mose zu schreiben.</a:t>
          </a:r>
          <a:endPar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47397F47-36C7-493C-BBFC-29EEF64BB9B1}" type="par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100000" custLinFactNeighborX="-15152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35241">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100000" custLinFactNeighborX="-15152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35241">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100000" custLinFactNeighborX="-1515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35241">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100000" custLinFactNeighborX="-15152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35241">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100000" custLinFactNeighborX="-151524"/>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35241">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100000" custLinFactNeighborX="-151524"/>
      <dgm:spPr>
        <a:blipFill rotWithShape="1">
          <a:blip xmlns:r="http://schemas.openxmlformats.org/officeDocument/2006/relationships" r:embed="rId7"/>
          <a:srcRect/>
          <a:stretch>
            <a:fillRect t="-22000" b="-22000"/>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35241">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100000" custLinFactNeighborX="-151524"/>
      <dgm:spPr>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35241">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r>
            <a:rPr lang="es-ES" sz="2000" b="1" dirty="0" err="1"/>
            <a:t>Gott</a:t>
          </a:r>
          <a:endParaRPr lang="es-ES" sz="2000" b="1" dirty="0"/>
        </a:p>
      </dgm:t>
    </dgm:pt>
    <dgm:pt modelId="{AE3EB2FB-8AA9-4F24-B8E9-B54956E499B5}" type="parTrans" cxnId="{BF9ECA19-3A20-408E-B767-46F5FD9E6F16}">
      <dgm:prSet/>
      <dgm:spPr/>
      <dgm:t>
        <a:bodyPr/>
        <a:lstStyle/>
        <a:p>
          <a:endParaRPr lang="es-ES" sz="2000" b="1"/>
        </a:p>
      </dgm:t>
    </dgm:pt>
    <dgm:pt modelId="{2DE8A7FF-C706-4534-A196-D2241408B400}" type="sibTrans" cxnId="{BF9ECA19-3A20-408E-B767-46F5FD9E6F16}">
      <dgm:prSet/>
      <dgm:spPr/>
      <dgm:t>
        <a:bodyPr/>
        <a:lstStyle/>
        <a:p>
          <a:endParaRPr lang="es-ES" sz="2000" b="1"/>
        </a:p>
      </dgm:t>
    </dgm:pt>
    <dgm:pt modelId="{41433325-019C-4020-BCDA-F248398C1ED1}">
      <dgm:prSet custT="1"/>
      <dgm:spPr>
        <a:solidFill>
          <a:srgbClr val="993300"/>
        </a:solidFill>
      </dgm:spPr>
      <dgm:t>
        <a:bodyPr/>
        <a:lstStyle/>
        <a:p>
          <a:r>
            <a:rPr lang="es-ES" sz="2000" b="1" dirty="0"/>
            <a:t>Moses</a:t>
          </a:r>
        </a:p>
      </dgm:t>
    </dgm:pt>
    <dgm:pt modelId="{3840A0B6-4BB8-48B8-AC7E-33B1F6631460}" type="parTrans" cxnId="{EBBF5967-F90F-40D0-88F9-FA1B058590A5}">
      <dgm:prSet/>
      <dgm:spPr/>
      <dgm:t>
        <a:bodyPr/>
        <a:lstStyle/>
        <a:p>
          <a:endParaRPr lang="es-ES" sz="2000" b="1"/>
        </a:p>
      </dgm:t>
    </dgm:pt>
    <dgm:pt modelId="{FDE68135-AF72-4960-A254-799F6887A065}" type="sibTrans" cxnId="{EBBF5967-F90F-40D0-88F9-FA1B058590A5}">
      <dgm:prSet/>
      <dgm:spPr/>
      <dgm:t>
        <a:bodyPr/>
        <a:lstStyle/>
        <a:p>
          <a:endParaRPr lang="es-ES" sz="2000" b="1"/>
        </a:p>
      </dgm:t>
    </dgm:pt>
    <dgm:pt modelId="{5F40FE11-DE67-4DD9-A2D7-4CF029B6D866}">
      <dgm:prSet custT="1"/>
      <dgm:spPr/>
      <dgm:t>
        <a:bodyPr/>
        <a:lstStyle/>
        <a:p>
          <a:r>
            <a:rPr lang="es-ES" sz="2000" b="1" dirty="0" err="1"/>
            <a:t>Gott</a:t>
          </a:r>
          <a:endParaRPr lang="es-ES" sz="2000" b="1" dirty="0"/>
        </a:p>
      </dgm:t>
    </dgm:pt>
    <dgm:pt modelId="{F8B2B17A-0AEB-4239-AB94-EE3021EE4661}" type="parTrans" cxnId="{AF7586C0-BDE4-4343-808D-D74037105139}">
      <dgm:prSet/>
      <dgm:spPr/>
      <dgm:t>
        <a:bodyPr/>
        <a:lstStyle/>
        <a:p>
          <a:endParaRPr lang="es-ES" sz="2000" b="1"/>
        </a:p>
      </dgm:t>
    </dgm:pt>
    <dgm:pt modelId="{0B0388AC-EC17-4444-8E15-0AC0EB81BF54}" type="sibTrans" cxnId="{AF7586C0-BDE4-4343-808D-D74037105139}">
      <dgm:prSet/>
      <dgm:spPr/>
      <dgm:t>
        <a:bodyPr/>
        <a:lstStyle/>
        <a:p>
          <a:endParaRPr lang="es-ES" sz="2000" b="1"/>
        </a:p>
      </dgm:t>
    </dgm:pt>
    <dgm:pt modelId="{DEEC1CF6-D298-4326-8B1C-392C656DCABE}">
      <dgm:prSet custT="1"/>
      <dgm:spPr>
        <a:solidFill>
          <a:srgbClr val="993300"/>
        </a:solidFill>
      </dgm:spPr>
      <dgm:t>
        <a:bodyPr/>
        <a:lstStyle/>
        <a:p>
          <a:r>
            <a:rPr lang="es-ES" sz="2000" b="1" dirty="0"/>
            <a:t>Moses</a:t>
          </a:r>
        </a:p>
      </dgm:t>
    </dgm:pt>
    <dgm:pt modelId="{490525A3-32EB-458C-A050-042355C2852D}" type="parTrans" cxnId="{5546F50A-67D2-4FB8-9BE4-FA45FCB63875}">
      <dgm:prSet/>
      <dgm:spPr/>
      <dgm:t>
        <a:bodyPr/>
        <a:lstStyle/>
        <a:p>
          <a:endParaRPr lang="es-ES" sz="2000" b="1"/>
        </a:p>
      </dgm:t>
    </dgm:pt>
    <dgm:pt modelId="{30A74484-CBE1-479F-B078-54DD4AFB363F}" type="sibTrans" cxnId="{5546F50A-67D2-4FB8-9BE4-FA45FCB63875}">
      <dgm:prSet/>
      <dgm:spPr/>
      <dgm:t>
        <a:bodyPr/>
        <a:lstStyle/>
        <a:p>
          <a:endParaRPr lang="es-ES" sz="2000" b="1"/>
        </a:p>
      </dgm:t>
    </dgm:pt>
    <dgm:pt modelId="{15B4EFE7-C6AB-462C-89E6-76145A22CCC5}">
      <dgm:prSet custT="1"/>
      <dgm:spPr>
        <a:solidFill>
          <a:srgbClr val="993300"/>
        </a:solidFill>
      </dgm:spPr>
      <dgm:t>
        <a:bodyPr/>
        <a:lstStyle/>
        <a:p>
          <a:r>
            <a:rPr lang="es-ES" sz="2000" b="1" dirty="0"/>
            <a:t>Moses</a:t>
          </a:r>
        </a:p>
      </dgm:t>
    </dgm:pt>
    <dgm:pt modelId="{7BA2FB7F-9524-4B13-8804-DFF767A7915F}" type="parTrans" cxnId="{DFDF402D-78BE-4254-AC80-9B28924CA6CE}">
      <dgm:prSet/>
      <dgm:spPr/>
      <dgm:t>
        <a:bodyPr/>
        <a:lstStyle/>
        <a:p>
          <a:endParaRPr lang="es-ES" sz="2000" b="1"/>
        </a:p>
      </dgm:t>
    </dgm:pt>
    <dgm:pt modelId="{174943A8-2C16-4231-9392-689879A825DE}" type="sibTrans" cxnId="{DFDF402D-78BE-4254-AC80-9B28924CA6CE}">
      <dgm:prSet/>
      <dgm:spPr/>
      <dgm:t>
        <a:bodyPr/>
        <a:lstStyle/>
        <a:p>
          <a:endParaRPr lang="es-ES" sz="2000" b="1"/>
        </a:p>
      </dgm:t>
    </dgm:pt>
    <dgm:pt modelId="{8C2D4C09-82FE-4DF3-9E23-0B58A8FC4EF5}">
      <dgm:prSet custT="1"/>
      <dgm:spPr/>
      <dgm:t>
        <a:bodyPr/>
        <a:lstStyle/>
        <a:p>
          <a:r>
            <a:rPr lang="es-ES" sz="2000" b="1" dirty="0" err="1"/>
            <a:t>Gott</a:t>
          </a:r>
          <a:endParaRPr lang="es-ES" sz="2000" b="1" dirty="0"/>
        </a:p>
      </dgm:t>
    </dgm:pt>
    <dgm:pt modelId="{5CBBE62F-99D5-42B3-8211-257FACF92AA2}" type="parTrans" cxnId="{7D89484F-84B8-4D4D-B687-9638709A7495}">
      <dgm:prSet/>
      <dgm:spPr/>
      <dgm:t>
        <a:bodyPr/>
        <a:lstStyle/>
        <a:p>
          <a:endParaRPr lang="es-ES" sz="2000" b="1"/>
        </a:p>
      </dgm:t>
    </dgm:pt>
    <dgm:pt modelId="{1CFB677E-8F2C-4A54-B680-9D27D304A107}" type="sibTrans" cxnId="{7D89484F-84B8-4D4D-B687-9638709A7495}">
      <dgm:prSet/>
      <dgm:spPr/>
      <dgm:t>
        <a:bodyPr/>
        <a:lstStyle/>
        <a:p>
          <a:endParaRPr lang="es-ES" sz="2000" b="1"/>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de-DE" sz="2000" b="1" dirty="0"/>
            <a:t>Du bist Mein Freund und hast Meine Gunst</a:t>
          </a:r>
          <a:endParaRPr lang="es-ES" sz="2000" b="1" dirty="0"/>
        </a:p>
      </dgm:t>
    </dgm:pt>
    <dgm:pt modelId="{9603F8E1-8D6C-4FE0-9BD8-CE18F263451B}" type="parTrans" cxnId="{957969C0-28AA-413B-A8FB-A5DC6B97D2F4}">
      <dgm:prSet/>
      <dgm:spPr/>
      <dgm:t>
        <a:bodyPr/>
        <a:lstStyle/>
        <a:p>
          <a:endParaRPr lang="es-ES" sz="2000" b="1"/>
        </a:p>
      </dgm:t>
    </dgm:pt>
    <dgm:pt modelId="{BABDF33C-04DB-4254-87F4-AA1011FC6291}" type="sibTrans" cxnId="{957969C0-28AA-413B-A8FB-A5DC6B97D2F4}">
      <dgm:prSet/>
      <dgm:spPr/>
      <dgm:t>
        <a:bodyPr/>
        <a:lstStyle/>
        <a:p>
          <a:endParaRPr lang="es-ES" sz="2000" b="1"/>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de-DE" sz="2000" b="1" dirty="0"/>
            <a:t>Wenn das wirklich so ist, lehre mich Deinen Weg, damit ich Dich erkennen kann</a:t>
          </a:r>
          <a:endParaRPr lang="es-ES" sz="2000" b="1" dirty="0"/>
        </a:p>
      </dgm:t>
    </dgm:pt>
    <dgm:pt modelId="{0AB08701-5EC4-4F10-A340-BECB90DFA021}" type="parTrans" cxnId="{F7E51D50-4375-4A96-A6BE-9175EC157A57}">
      <dgm:prSet/>
      <dgm:spPr/>
      <dgm:t>
        <a:bodyPr/>
        <a:lstStyle/>
        <a:p>
          <a:endParaRPr lang="es-ES" sz="2000" b="1"/>
        </a:p>
      </dgm:t>
    </dgm:pt>
    <dgm:pt modelId="{C208FF51-2222-4792-B551-C372973E22CC}" type="sibTrans" cxnId="{F7E51D50-4375-4A96-A6BE-9175EC157A57}">
      <dgm:prSet/>
      <dgm:spPr/>
      <dgm:t>
        <a:bodyPr/>
        <a:lstStyle/>
        <a:p>
          <a:endParaRPr lang="es-ES" sz="2000" b="1"/>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de-DE" sz="2000" b="1" dirty="0"/>
            <a:t>Meine GEGENWART wird mit dir sein und Ich werde dir Ruhe geben</a:t>
          </a:r>
          <a:endParaRPr lang="es-ES" sz="2000" b="1" dirty="0"/>
        </a:p>
      </dgm:t>
    </dgm:pt>
    <dgm:pt modelId="{B2ABDE81-583C-4FDE-AE98-A23AFB6D98E4}" type="parTrans" cxnId="{6F6F73B8-4E30-4AF3-9254-634BA8975997}">
      <dgm:prSet/>
      <dgm:spPr/>
      <dgm:t>
        <a:bodyPr/>
        <a:lstStyle/>
        <a:p>
          <a:endParaRPr lang="es-ES" sz="2000" b="1"/>
        </a:p>
      </dgm:t>
    </dgm:pt>
    <dgm:pt modelId="{4E140930-AD44-4549-A024-625D4DF0D511}" type="sibTrans" cxnId="{6F6F73B8-4E30-4AF3-9254-634BA8975997}">
      <dgm:prSet/>
      <dgm:spPr/>
      <dgm:t>
        <a:bodyPr/>
        <a:lstStyle/>
        <a:p>
          <a:endParaRPr lang="es-ES" sz="2000" b="1"/>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de-DE" sz="2000" b="1" dirty="0"/>
            <a:t>Wenn Deine GEGENWART nicht mit uns ist, schicke uns nicht von hier fort</a:t>
          </a:r>
          <a:endParaRPr lang="es-ES" sz="2000" b="1" dirty="0"/>
        </a:p>
      </dgm:t>
    </dgm:pt>
    <dgm:pt modelId="{BD4E2EA5-3764-4750-B11B-D701FE17B314}" type="parTrans" cxnId="{5AD64539-C512-4933-9BC5-2E85F2227945}">
      <dgm:prSet/>
      <dgm:spPr/>
      <dgm:t>
        <a:bodyPr/>
        <a:lstStyle/>
        <a:p>
          <a:endParaRPr lang="es-ES" sz="2000" b="1"/>
        </a:p>
      </dgm:t>
    </dgm:pt>
    <dgm:pt modelId="{D5F150C1-DB86-4487-A2DB-9A3D159BFF09}" type="sibTrans" cxnId="{5AD64539-C512-4933-9BC5-2E85F2227945}">
      <dgm:prSet/>
      <dgm:spPr/>
      <dgm:t>
        <a:bodyPr/>
        <a:lstStyle/>
        <a:p>
          <a:endParaRPr lang="es-ES" sz="2000" b="1"/>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de-DE" sz="1800" b="1" dirty="0"/>
            <a:t>Wenn Du nicht mit uns kommst, wie soll dann jemand wissen, dass Du mit mir zufrieden bist?</a:t>
          </a:r>
          <a:endParaRPr lang="es-ES" sz="1800" b="1" dirty="0"/>
        </a:p>
      </dgm:t>
    </dgm:pt>
    <dgm:pt modelId="{B7D3C9C8-A36F-4703-8222-7940B6E31B59}" type="parTrans" cxnId="{78D3582B-ADC5-420A-8BEF-A8F4D2893941}">
      <dgm:prSet/>
      <dgm:spPr/>
      <dgm:t>
        <a:bodyPr/>
        <a:lstStyle/>
        <a:p>
          <a:endParaRPr lang="es-ES" sz="2000" b="1"/>
        </a:p>
      </dgm:t>
    </dgm:pt>
    <dgm:pt modelId="{27C38000-14F5-4D58-B04D-216B57E0C548}" type="sibTrans" cxnId="{78D3582B-ADC5-420A-8BEF-A8F4D2893941}">
      <dgm:prSet/>
      <dgm:spPr/>
      <dgm:t>
        <a:bodyPr/>
        <a:lstStyle/>
        <a:p>
          <a:endParaRPr lang="es-ES" sz="2000" b="1"/>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de-DE" sz="1600" b="1" dirty="0"/>
            <a:t>Gut, Ich werde tun, was du verlangst, denn du hast Meine Gunst und Ich betrachte dich als Meinen Freund</a:t>
          </a:r>
          <a:endParaRPr lang="es-ES" sz="1600" b="1" dirty="0"/>
        </a:p>
      </dgm:t>
    </dgm:pt>
    <dgm:pt modelId="{1C05362D-A0A2-4A7E-93E4-3A2A58AB5748}" type="parTrans" cxnId="{91E7B408-A6B4-47E7-8D3D-241F58E8A062}">
      <dgm:prSet/>
      <dgm:spPr/>
      <dgm:t>
        <a:bodyPr/>
        <a:lstStyle/>
        <a:p>
          <a:endParaRPr lang="es-ES" sz="2000" b="1"/>
        </a:p>
      </dgm:t>
    </dgm:pt>
    <dgm:pt modelId="{B629A1E1-8493-4C03-9CC5-C643E8F799F4}" type="sibTrans" cxnId="{91E7B408-A6B4-47E7-8D3D-241F58E8A062}">
      <dgm:prSet/>
      <dgm:spPr/>
      <dgm:t>
        <a:bodyPr/>
        <a:lstStyle/>
        <a:p>
          <a:endParaRPr lang="es-ES" sz="2000" b="1"/>
        </a:p>
      </dgm:t>
    </dgm:pt>
    <dgm:pt modelId="{BF6B9449-5798-4B60-A101-8B09EA061CDE}" type="pres">
      <dgm:prSet presAssocID="{C4042A83-AE7C-4B2A-A3D5-7865D4A87427}" presName="Name0" presStyleCnt="0">
        <dgm:presLayoutVars>
          <dgm:chPref val="3"/>
          <dgm:dir/>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12673" custLinFactNeighborX="-2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12673" custLinFactNeighborX="-2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NeighborX="-71556">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12673" custLinFactNeighborX="-2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12673" custLinFactNeighborX="-2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12673" custLinFactNeighborX="-2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12673" custLinFactNeighborX="-2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r>
            <a:rPr lang="de-DE" sz="2400" b="1" dirty="0">
              <a:effectLst/>
            </a:rPr>
            <a:t>„Moses bat: ,Zeige mir Deine HERRLICHKEIT.‘ “ (2.Mo 33:18)</a:t>
          </a:r>
          <a:endParaRPr lang="es-ES" sz="2400" b="1" dirty="0">
            <a:effectLst/>
          </a:endParaRPr>
        </a:p>
      </dgm:t>
    </dgm:pt>
    <dgm:pt modelId="{DA72C92C-B47C-4C1C-81B1-4204097F99AA}" type="parTrans" cxnId="{09F0F44B-8378-4148-BFD0-5687BCF44306}">
      <dgm:prSet/>
      <dgm:spPr/>
      <dgm:t>
        <a:bodyPr/>
        <a:lstStyle/>
        <a:p>
          <a:endParaRPr lang="es-ES" sz="2000" b="1">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r>
            <a:rPr lang="de-DE" sz="2400" b="1" dirty="0">
              <a:effectLst/>
            </a:rPr>
            <a:t>„GOTT antwortete: ,Ich werde dir Meine GÜTE zeigen‘ “ (2.Mo 33:19)</a:t>
          </a:r>
          <a:endParaRPr lang="es-ES" sz="2400" b="1" dirty="0">
            <a:effectLst/>
          </a:endParaRPr>
        </a:p>
      </dgm:t>
    </dgm:pt>
    <dgm:pt modelId="{10878EA4-528D-4747-92A5-B3C5FA6023D2}" type="parTrans" cxnId="{740BAA66-887E-4BCF-A002-ECF00DE36336}">
      <dgm:prSet/>
      <dgm:spPr/>
      <dgm:t>
        <a:bodyPr/>
        <a:lstStyle/>
        <a:p>
          <a:endParaRPr lang="es-ES" sz="2000" b="1">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B1F13C4F-4492-432A-B47A-8EE615AF0AC3}">
      <dgm:prSet phldrT="[Texto]" custT="1"/>
      <dgm:spPr/>
      <dgm:t>
        <a:bodyPr/>
        <a:lstStyle/>
        <a:p>
          <a:r>
            <a:rPr lang="de-DE" sz="2400" b="1" dirty="0">
              <a:solidFill>
                <a:schemeClr val="bg1"/>
              </a:solidFill>
              <a:effectLst>
                <a:outerShdw blurRad="38100" dist="38100" dir="2700000" algn="tl">
                  <a:srgbClr val="000000">
                    <a:alpha val="43137"/>
                  </a:srgbClr>
                </a:outerShdw>
              </a:effectLst>
            </a:rPr>
            <a:t>Die HERRLICHKEIT GOTTES ist Seine GÜTE, das heißt Sein CHARAKTER</a:t>
          </a:r>
          <a:endParaRPr lang="es-ES" sz="2400" b="1" dirty="0">
            <a:solidFill>
              <a:schemeClr val="bg1"/>
            </a:solidFill>
            <a:effectLst>
              <a:outerShdw blurRad="38100" dist="38100" dir="2700000" algn="tl">
                <a:srgbClr val="000000">
                  <a:alpha val="43137"/>
                </a:srgbClr>
              </a:outerShdw>
            </a:effectLst>
          </a:endParaRPr>
        </a:p>
      </dgm:t>
    </dgm:pt>
    <dgm:pt modelId="{F469CB17-BC6A-4E70-A4A3-233A91A90DF1}" type="par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E2225566-58A9-42A5-9B57-0E962DF8E105}">
      <dgm:prSet phldrT="[Texto]" custT="1"/>
      <dgm:spPr/>
      <dgm:t>
        <a:bodyPr/>
        <a:lstStyle/>
        <a:p>
          <a:r>
            <a:rPr lang="es-ES" sz="2400" b="1" dirty="0" err="1">
              <a:effectLst/>
            </a:rPr>
            <a:t>Was</a:t>
          </a:r>
          <a:r>
            <a:rPr lang="es-ES" sz="2400" b="1" dirty="0">
              <a:effectLst/>
            </a:rPr>
            <a:t> </a:t>
          </a:r>
          <a:r>
            <a:rPr lang="es-ES" sz="2400" b="1" dirty="0" err="1">
              <a:effectLst/>
            </a:rPr>
            <a:t>GOTT</a:t>
          </a:r>
          <a:r>
            <a:rPr lang="es-ES" sz="2400" b="1" dirty="0">
              <a:effectLst/>
            </a:rPr>
            <a:t> </a:t>
          </a:r>
          <a:r>
            <a:rPr lang="es-ES" sz="2400" b="1" dirty="0" err="1">
              <a:effectLst/>
            </a:rPr>
            <a:t>ihm</a:t>
          </a:r>
          <a:r>
            <a:rPr lang="es-ES" sz="2400" b="1" dirty="0">
              <a:effectLst/>
            </a:rPr>
            <a:t> </a:t>
          </a:r>
          <a:r>
            <a:rPr lang="es-ES" sz="2400" b="1" dirty="0" err="1">
              <a:effectLst/>
            </a:rPr>
            <a:t>zeigte</a:t>
          </a:r>
          <a:r>
            <a:rPr lang="es-ES" sz="2400" b="1" dirty="0">
              <a:effectLst/>
            </a:rPr>
            <a:t>, </a:t>
          </a:r>
          <a:r>
            <a:rPr lang="de-DE" sz="2400" b="1" dirty="0">
              <a:effectLst/>
            </a:rPr>
            <a:t>war Sein CHARAKTER (2. Mo 34:6-7)</a:t>
          </a:r>
          <a:endParaRPr lang="es-ES" sz="2400" b="1" dirty="0">
            <a:effectLst/>
          </a:endParaRPr>
        </a:p>
      </dgm:t>
    </dgm:pt>
    <dgm:pt modelId="{6B89FF2B-6E8A-4B55-86B6-7C41D44E41A2}" type="parTrans" cxnId="{D92D4CA2-06FC-4465-B8F2-E700DB61A116}">
      <dgm:prSet/>
      <dgm:spPr/>
      <dgm:t>
        <a:bodyPr/>
        <a:lstStyle/>
        <a:p>
          <a:endParaRPr lang="es-ES" sz="2000" b="1">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es-ES" sz="2000" b="1">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es-ES" sz="2000" b="1"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es-ES" sz="2000" b="1"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es-ES" sz="2000" b="1"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es-ES" sz="2000" b="1"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es-ES" sz="2000" b="1"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es-ES" sz="2000" b="1"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es-ES" sz="2000" b="1"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0"/>
        <a:lstStyle/>
        <a:p>
          <a:pPr marL="0" indent="0">
            <a:buNone/>
          </a:pPr>
          <a:r>
            <a:rPr lang="de-DE" sz="1700" b="1" dirty="0"/>
            <a:t>Um von GOTT die Grundlagen des Bundes zu empfangen (2. Mo 19,3-7)</a:t>
          </a:r>
          <a:endParaRPr lang="es-ES" sz="1700" b="1" dirty="0"/>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0"/>
        <a:lstStyle/>
        <a:p>
          <a:pPr>
            <a:buNone/>
          </a:pPr>
          <a:r>
            <a:rPr lang="de-DE" sz="1800" b="1" dirty="0"/>
            <a:t>Um GOTT die Antwort des Volkes zu geben und Anweisungen zur Erscheinung GOTTES am Sinai zu erhalten (2. Mose 19:8-14)</a:t>
          </a:r>
          <a:endParaRPr lang="es-ES" sz="1800" b="1" dirty="0"/>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0"/>
        <a:lstStyle/>
        <a:p>
          <a:pPr>
            <a:buNone/>
          </a:pPr>
          <a:r>
            <a:rPr lang="de-DE" sz="1800" b="1" dirty="0"/>
            <a:t>Um von GOTT neue Anweisungen zu erhalten (z. B. 2. Mose 19:20-25)</a:t>
          </a:r>
          <a:endParaRPr lang="es-ES" sz="1800" b="1" dirty="0"/>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0"/>
        <a:lstStyle/>
        <a:p>
          <a:pPr>
            <a:buNone/>
          </a:pPr>
          <a:r>
            <a:rPr lang="de-DE" sz="1700" b="1" dirty="0"/>
            <a:t>Um von GOTT die ergänzenden Gesetze zu erhalten (2. Mose 20,21; 24,3)</a:t>
          </a:r>
          <a:endParaRPr lang="es-ES" sz="1700" b="1" dirty="0"/>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0"/>
        <a:lstStyle/>
        <a:p>
          <a:pPr>
            <a:buNone/>
          </a:pPr>
          <a:r>
            <a:rPr lang="de-DE" sz="1800" b="1" dirty="0"/>
            <a:t>Um die von Gottes Finger geschriebenen 10 Gebote und den Entwurf für das HEILIGTUM zu erhalten (2. Mose 24,12.18; 32,15)</a:t>
          </a:r>
          <a:endParaRPr lang="es-ES" sz="1800" b="1" dirty="0"/>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0"/>
        <a:lstStyle/>
        <a:p>
          <a:pPr>
            <a:buNone/>
          </a:pPr>
          <a:r>
            <a:rPr lang="de-DE" sz="1800" b="1" dirty="0"/>
            <a:t>Moses Fürsprache vor GOTT für die Sünde des Volkes mit dem goldenen Kalb (2. Mose 32:30)</a:t>
          </a:r>
          <a:endParaRPr lang="es-ES" sz="1800" b="1" dirty="0"/>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0"/>
        <a:lstStyle/>
        <a:p>
          <a:pPr>
            <a:buNone/>
          </a:pPr>
          <a:r>
            <a:rPr lang="de-DE" sz="1800" b="1" dirty="0"/>
            <a:t>Damit GOTT ihm Seine HERRLICHKEIT zeigen und er neue Tafeln mit den 10 Geboten erhalten konnte (2. Mose 34:1-5)</a:t>
          </a:r>
          <a:endParaRPr lang="es-ES" sz="1800" b="1" dirty="0"/>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21344">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21344">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21344">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21344">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21344">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21344">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21344">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2">
                  <a:lumMod val="40000"/>
                  <a:lumOff val="60000"/>
                </a:schemeClr>
              </a:solidFill>
              <a:effectLst>
                <a:outerShdw blurRad="38100" dist="38100" dir="2700000" algn="tl">
                  <a:srgbClr val="000000">
                    <a:alpha val="43137"/>
                  </a:srgbClr>
                </a:outerShdw>
              </a:effectLst>
            </a:rPr>
            <a:t>Die Beziehung zwischen GOTT und Moses </a:t>
          </a:r>
          <a:r>
            <a:rPr lang="es-ES" sz="2000" b="1" kern="1200" dirty="0" err="1">
              <a:solidFill>
                <a:schemeClr val="bg2">
                  <a:lumMod val="40000"/>
                  <a:lumOff val="60000"/>
                </a:schemeClr>
              </a:solidFill>
              <a:effectLst>
                <a:outerShdw blurRad="38100" dist="38100" dir="2700000" algn="tl">
                  <a:srgbClr val="000000">
                    <a:alpha val="43137"/>
                  </a:srgbClr>
                </a:outerShdw>
              </a:effectLst>
            </a:rPr>
            <a:t>vertiefte</a:t>
          </a:r>
          <a:r>
            <a:rPr lang="es-ES" sz="2000" b="1" kern="1200" dirty="0">
              <a:solidFill>
                <a:schemeClr val="bg2">
                  <a:lumMod val="40000"/>
                  <a:lumOff val="60000"/>
                </a:schemeClr>
              </a:solidFill>
              <a:effectLst>
                <a:outerShdw blurRad="38100" dist="38100" dir="2700000" algn="tl">
                  <a:srgbClr val="000000">
                    <a:alpha val="43137"/>
                  </a:srgbClr>
                </a:outerShdw>
              </a:effectLst>
            </a:rPr>
            <a:t> </a:t>
          </a:r>
          <a:r>
            <a:rPr lang="es-ES" sz="2000" b="1" kern="1200" dirty="0" err="1">
              <a:solidFill>
                <a:schemeClr val="bg2">
                  <a:lumMod val="40000"/>
                  <a:lumOff val="60000"/>
                </a:schemeClr>
              </a:solidFill>
              <a:effectLst>
                <a:outerShdw blurRad="38100" dist="38100" dir="2700000" algn="tl">
                  <a:srgbClr val="000000">
                    <a:alpha val="43137"/>
                  </a:srgbClr>
                </a:outerShdw>
              </a:effectLst>
            </a:rPr>
            <a:t>sich</a:t>
          </a:r>
          <a:r>
            <a:rPr lang="es-ES" sz="2000" b="1" kern="1200" dirty="0">
              <a:solidFill>
                <a:schemeClr val="bg2">
                  <a:lumMod val="40000"/>
                  <a:lumOff val="60000"/>
                </a:schemeClr>
              </a:solidFill>
              <a:effectLst>
                <a:outerShdw blurRad="38100" dist="38100" dir="2700000" algn="tl">
                  <a:srgbClr val="000000">
                    <a:alpha val="43137"/>
                  </a:srgbClr>
                </a:outerShdw>
              </a:effectLst>
            </a:rPr>
            <a:t> </a:t>
          </a:r>
          <a:r>
            <a:rPr lang="es-ES" sz="2000" b="1" kern="1200" dirty="0" err="1">
              <a:solidFill>
                <a:schemeClr val="bg2">
                  <a:lumMod val="40000"/>
                  <a:lumOff val="60000"/>
                </a:schemeClr>
              </a:solidFill>
              <a:effectLst>
                <a:outerShdw blurRad="38100" dist="38100" dir="2700000" algn="tl">
                  <a:srgbClr val="000000">
                    <a:alpha val="43137"/>
                  </a:srgbClr>
                </a:outerShdw>
              </a:effectLst>
            </a:rPr>
            <a:t>allmählich</a:t>
          </a:r>
          <a:endParaRPr lang="es-ES" sz="2000" b="1" kern="1200" dirty="0">
            <a:solidFill>
              <a:schemeClr val="bg2">
                <a:lumMod val="40000"/>
                <a:lumOff val="60000"/>
              </a:schemeClr>
            </a:solidFill>
            <a:effectLst>
              <a:outerShdw blurRad="38100" dist="38100" dir="2700000" algn="tl">
                <a:srgbClr val="000000">
                  <a:alpha val="43137"/>
                </a:srgbClr>
              </a:outerShdw>
            </a:effectLst>
          </a:endParaRPr>
        </a:p>
      </dsp:txBody>
      <dsp:txXfrm>
        <a:off x="42056" y="22837"/>
        <a:ext cx="5507987" cy="683350"/>
      </dsp:txXfrm>
    </dsp:sp>
    <dsp:sp modelId="{0E0B2D9D-C201-461E-A232-32039D6D5202}">
      <dsp:nvSpPr>
        <dsp:cNvPr id="0" name=""/>
        <dsp:cNvSpPr/>
      </dsp:nvSpPr>
      <dsp:spPr>
        <a:xfrm>
          <a:off x="0" y="858105"/>
          <a:ext cx="1119241" cy="725870"/>
        </a:xfrm>
        <a:prstGeom prst="roundRect">
          <a:avLst>
            <a:gd name="adj" fmla="val 1667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1185155"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18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GOTT</a:t>
          </a:r>
          <a:r>
            <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18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inspirierte</a:t>
          </a:r>
          <a:r>
            <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Moses, </a:t>
          </a:r>
          <a:r>
            <a:rPr lang="de-DE" sz="18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Buch Hiob und das 1. Buch Mose zu schreiben.</a:t>
          </a:r>
          <a:endParaRPr lang="es-ES" sz="18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893545"/>
        <a:ext cx="4336064" cy="654990"/>
      </dsp:txXfrm>
    </dsp:sp>
    <dsp:sp modelId="{D9652166-3E02-432F-B6B1-A04C56B835CD}">
      <dsp:nvSpPr>
        <dsp:cNvPr id="0" name=""/>
        <dsp:cNvSpPr/>
      </dsp:nvSpPr>
      <dsp:spPr>
        <a:xfrm>
          <a:off x="0" y="1671080"/>
          <a:ext cx="1119241" cy="725870"/>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1185155"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GOTT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rief</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aus dem brennenden Dornbusch zu sich</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1706520"/>
        <a:ext cx="4336064" cy="654990"/>
      </dsp:txXfrm>
    </dsp:sp>
    <dsp:sp modelId="{C133504E-24BE-4FC7-9793-1306EAD3EB1B}">
      <dsp:nvSpPr>
        <dsp:cNvPr id="0" name=""/>
        <dsp:cNvSpPr/>
      </dsp:nvSpPr>
      <dsp:spPr>
        <a:xfrm>
          <a:off x="0" y="2484054"/>
          <a:ext cx="1119241" cy="72587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1185155"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Moses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erlebte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wie GOTT die ägyptischen Götter besiegte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2519494"/>
        <a:ext cx="4336064" cy="654990"/>
      </dsp:txXfrm>
    </dsp:sp>
    <dsp:sp modelId="{82B01601-4AA1-42DE-8758-3462A5927763}">
      <dsp:nvSpPr>
        <dsp:cNvPr id="0" name=""/>
        <dsp:cNvSpPr/>
      </dsp:nvSpPr>
      <dsp:spPr>
        <a:xfrm>
          <a:off x="0" y="3297029"/>
          <a:ext cx="1119241" cy="725870"/>
        </a:xfrm>
        <a:prstGeom prst="roundRect">
          <a:avLst>
            <a:gd name="adj" fmla="val 1667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1185155"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 war Zeuge der Teilung des Roten Meeres, um Israel zu befreien</a:t>
          </a:r>
          <a:endParaRPr lang="es-ES" sz="19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3332469"/>
        <a:ext cx="4336064" cy="654990"/>
      </dsp:txXfrm>
    </dsp:sp>
    <dsp:sp modelId="{8914161E-755C-4B82-8441-A203D5D9E56E}">
      <dsp:nvSpPr>
        <dsp:cNvPr id="0" name=""/>
        <dsp:cNvSpPr/>
      </dsp:nvSpPr>
      <dsp:spPr>
        <a:xfrm>
          <a:off x="0" y="4110004"/>
          <a:ext cx="1119241" cy="725870"/>
        </a:xfrm>
        <a:prstGeom prst="roundRect">
          <a:avLst>
            <a:gd name="adj" fmla="val 1667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1185155"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Mose sah, wie GOTT Israel zum Sinai führte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4145444"/>
        <a:ext cx="4336064" cy="654990"/>
      </dsp:txXfrm>
    </dsp:sp>
    <dsp:sp modelId="{390C1257-741C-42DD-8884-31D2EFC15F1B}">
      <dsp:nvSpPr>
        <dsp:cNvPr id="0" name=""/>
        <dsp:cNvSpPr/>
      </dsp:nvSpPr>
      <dsp:spPr>
        <a:xfrm>
          <a:off x="0" y="4922979"/>
          <a:ext cx="1119241" cy="725870"/>
        </a:xfrm>
        <a:prstGeom prst="roundRect">
          <a:avLst>
            <a:gd name="adj" fmla="val 16670"/>
          </a:avLst>
        </a:prstGeom>
        <a:blipFill rotWithShape="1">
          <a:blip xmlns:r="http://schemas.openxmlformats.org/officeDocument/2006/relationships" r:embed="rId7"/>
          <a:srcRect/>
          <a:stretch>
            <a:fillRect t="-22000" b="-22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1185155"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Mose verbrachte 3 mal 40 ganze Tage in der Gegenwart GOTTES auf dem Berg</a:t>
          </a:r>
          <a:endParaRPr lang="es-ES" sz="1800" b="1" kern="1200" dirty="0">
            <a:effectLst>
              <a:outerShdw blurRad="38100" dist="38100" dir="2700000" algn="tl">
                <a:srgbClr val="000000">
                  <a:alpha val="43137"/>
                </a:srgbClr>
              </a:outerShdw>
            </a:effectLst>
          </a:endParaRPr>
        </a:p>
      </dsp:txBody>
      <dsp:txXfrm>
        <a:off x="1220595" y="4958419"/>
        <a:ext cx="4336064" cy="654990"/>
      </dsp:txXfrm>
    </dsp:sp>
    <dsp:sp modelId="{ADA3C015-148E-4C01-990F-6A0E49C6E4BF}">
      <dsp:nvSpPr>
        <dsp:cNvPr id="0" name=""/>
        <dsp:cNvSpPr/>
      </dsp:nvSpPr>
      <dsp:spPr>
        <a:xfrm>
          <a:off x="0" y="5735954"/>
          <a:ext cx="1119241" cy="725870"/>
        </a:xfrm>
        <a:prstGeom prst="roundRect">
          <a:avLst>
            <a:gd name="adj" fmla="val 16670"/>
          </a:avLst>
        </a:prstGeom>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1185155"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Die Beziehung zwischen Mose und GOTT wurde mit jedem Tag inniger und fester</a:t>
          </a:r>
          <a:endParaRPr lang="es-ES" sz="1800" b="1" kern="1200" dirty="0">
            <a:effectLst>
              <a:outerShdw blurRad="38100" dist="38100" dir="2700000" algn="tl">
                <a:srgbClr val="000000">
                  <a:alpha val="43137"/>
                </a:srgbClr>
              </a:outerShdw>
            </a:effectLst>
          </a:endParaRPr>
        </a:p>
      </dsp:txBody>
      <dsp:txXfrm>
        <a:off x="1220595"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a:off x="0"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t>Gott</a:t>
          </a:r>
          <a:endParaRPr lang="es-ES" sz="2000" b="1" kern="1200" dirty="0"/>
        </a:p>
      </dsp:txBody>
      <dsp:txXfrm>
        <a:off x="183421" y="1326"/>
        <a:ext cx="1180109" cy="366842"/>
      </dsp:txXfrm>
    </dsp:sp>
    <dsp:sp modelId="{25F833DF-28BA-42CF-A931-BDB9A44A64F1}">
      <dsp:nvSpPr>
        <dsp:cNvPr id="0" name=""/>
        <dsp:cNvSpPr/>
      </dsp:nvSpPr>
      <dsp:spPr>
        <a:xfrm>
          <a:off x="1463574"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de-DE" sz="2000" b="1" kern="1200" dirty="0"/>
            <a:t>Du bist Mein Freund und hast Meine Gunst</a:t>
          </a:r>
          <a:endParaRPr lang="es-ES" sz="2000" b="1" kern="1200" dirty="0"/>
        </a:p>
      </dsp:txBody>
      <dsp:txXfrm>
        <a:off x="1615814" y="32508"/>
        <a:ext cx="9894053" cy="304479"/>
      </dsp:txXfrm>
    </dsp:sp>
    <dsp:sp modelId="{B5EBE645-BE01-4D84-8853-7101AB868E4A}">
      <dsp:nvSpPr>
        <dsp:cNvPr id="0" name=""/>
        <dsp:cNvSpPr/>
      </dsp:nvSpPr>
      <dsp:spPr>
        <a:xfrm>
          <a:off x="0"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Moses</a:t>
          </a:r>
        </a:p>
      </dsp:txBody>
      <dsp:txXfrm>
        <a:off x="183421" y="402573"/>
        <a:ext cx="1180109" cy="366842"/>
      </dsp:txXfrm>
    </dsp:sp>
    <dsp:sp modelId="{2AB17DE2-53E2-41B8-9531-47DA2787D025}">
      <dsp:nvSpPr>
        <dsp:cNvPr id="0" name=""/>
        <dsp:cNvSpPr/>
      </dsp:nvSpPr>
      <dsp:spPr>
        <a:xfrm>
          <a:off x="1463574" y="433755"/>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de-DE" sz="2000" b="1" kern="1200" dirty="0"/>
            <a:t>Wenn das wirklich so ist, lehre mich Deinen Weg, damit ich Dich erkennen kann</a:t>
          </a:r>
          <a:endParaRPr lang="es-ES" sz="2000" b="1" kern="1200" dirty="0"/>
        </a:p>
      </dsp:txBody>
      <dsp:txXfrm>
        <a:off x="1615814" y="433755"/>
        <a:ext cx="9894053" cy="304479"/>
      </dsp:txXfrm>
    </dsp:sp>
    <dsp:sp modelId="{C3780064-2A7E-4808-A98D-B77DDECF9F90}">
      <dsp:nvSpPr>
        <dsp:cNvPr id="0" name=""/>
        <dsp:cNvSpPr/>
      </dsp:nvSpPr>
      <dsp:spPr>
        <a:xfrm>
          <a:off x="0"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t>Gott</a:t>
          </a:r>
          <a:endParaRPr lang="es-ES" sz="2000" b="1" kern="1200" dirty="0"/>
        </a:p>
      </dsp:txBody>
      <dsp:txXfrm>
        <a:off x="183421" y="803820"/>
        <a:ext cx="1180109" cy="366842"/>
      </dsp:txXfrm>
    </dsp:sp>
    <dsp:sp modelId="{206531FC-4648-41ED-A3FA-7AEC9CB10B9F}">
      <dsp:nvSpPr>
        <dsp:cNvPr id="0" name=""/>
        <dsp:cNvSpPr/>
      </dsp:nvSpPr>
      <dsp:spPr>
        <a:xfrm>
          <a:off x="1463574"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de-DE" sz="2000" b="1" kern="1200" dirty="0"/>
            <a:t>Meine GEGENWART wird mit dir sein und Ich werde dir Ruhe geben</a:t>
          </a:r>
          <a:endParaRPr lang="es-ES" sz="2000" b="1" kern="1200" dirty="0"/>
        </a:p>
      </dsp:txBody>
      <dsp:txXfrm>
        <a:off x="1615814" y="835002"/>
        <a:ext cx="9894053" cy="304479"/>
      </dsp:txXfrm>
    </dsp:sp>
    <dsp:sp modelId="{9574BCF2-1AC1-4FBC-A1DD-D3D32ED54ABE}">
      <dsp:nvSpPr>
        <dsp:cNvPr id="0" name=""/>
        <dsp:cNvSpPr/>
      </dsp:nvSpPr>
      <dsp:spPr>
        <a:xfrm>
          <a:off x="0"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Moses</a:t>
          </a:r>
        </a:p>
      </dsp:txBody>
      <dsp:txXfrm>
        <a:off x="183421" y="1205067"/>
        <a:ext cx="1180109" cy="366842"/>
      </dsp:txXfrm>
    </dsp:sp>
    <dsp:sp modelId="{B0D216FA-5046-4260-95EB-94A4FF4DB0F3}">
      <dsp:nvSpPr>
        <dsp:cNvPr id="0" name=""/>
        <dsp:cNvSpPr/>
      </dsp:nvSpPr>
      <dsp:spPr>
        <a:xfrm>
          <a:off x="1463574"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de-DE" sz="2000" b="1" kern="1200" dirty="0"/>
            <a:t>Wenn Deine GEGENWART nicht mit uns ist, schicke uns nicht von hier fort</a:t>
          </a:r>
          <a:endParaRPr lang="es-ES" sz="2000" b="1" kern="1200" dirty="0"/>
        </a:p>
      </dsp:txBody>
      <dsp:txXfrm>
        <a:off x="1615814" y="1236249"/>
        <a:ext cx="9894053" cy="304479"/>
      </dsp:txXfrm>
    </dsp:sp>
    <dsp:sp modelId="{1E89D0E7-58A7-4FB4-A7BE-4ED5531FA080}">
      <dsp:nvSpPr>
        <dsp:cNvPr id="0" name=""/>
        <dsp:cNvSpPr/>
      </dsp:nvSpPr>
      <dsp:spPr>
        <a:xfrm>
          <a:off x="0"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Moses</a:t>
          </a:r>
        </a:p>
      </dsp:txBody>
      <dsp:txXfrm>
        <a:off x="183421" y="1606314"/>
        <a:ext cx="1180109" cy="366842"/>
      </dsp:txXfrm>
    </dsp:sp>
    <dsp:sp modelId="{69151F6D-E5DE-4493-8D01-2AD02DAA2097}">
      <dsp:nvSpPr>
        <dsp:cNvPr id="0" name=""/>
        <dsp:cNvSpPr/>
      </dsp:nvSpPr>
      <dsp:spPr>
        <a:xfrm>
          <a:off x="1463574"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l" defTabSz="800100">
            <a:lnSpc>
              <a:spcPct val="90000"/>
            </a:lnSpc>
            <a:spcBef>
              <a:spcPct val="0"/>
            </a:spcBef>
            <a:spcAft>
              <a:spcPct val="35000"/>
            </a:spcAft>
            <a:buNone/>
          </a:pPr>
          <a:r>
            <a:rPr lang="de-DE" sz="1800" b="1" kern="1200" dirty="0"/>
            <a:t>Wenn Du nicht mit uns kommst, wie soll dann jemand wissen, dass Du mit mir zufrieden bist?</a:t>
          </a:r>
          <a:endParaRPr lang="es-ES" sz="1800" b="1" kern="1200" dirty="0"/>
        </a:p>
      </dsp:txBody>
      <dsp:txXfrm>
        <a:off x="1615814" y="1637496"/>
        <a:ext cx="9894053" cy="304479"/>
      </dsp:txXfrm>
    </dsp:sp>
    <dsp:sp modelId="{EA59EA09-5FDE-4FE2-85EF-A1CE291BCE08}">
      <dsp:nvSpPr>
        <dsp:cNvPr id="0" name=""/>
        <dsp:cNvSpPr/>
      </dsp:nvSpPr>
      <dsp:spPr>
        <a:xfrm>
          <a:off x="0"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t>Gott</a:t>
          </a:r>
          <a:endParaRPr lang="es-ES" sz="2000" b="1" kern="1200" dirty="0"/>
        </a:p>
      </dsp:txBody>
      <dsp:txXfrm>
        <a:off x="183421" y="2007562"/>
        <a:ext cx="1180109" cy="366842"/>
      </dsp:txXfrm>
    </dsp:sp>
    <dsp:sp modelId="{5CC16E85-82E9-43A0-B210-EF107143F654}">
      <dsp:nvSpPr>
        <dsp:cNvPr id="0" name=""/>
        <dsp:cNvSpPr/>
      </dsp:nvSpPr>
      <dsp:spPr>
        <a:xfrm>
          <a:off x="1463574"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de-DE" sz="1600" b="1" kern="1200" dirty="0"/>
            <a:t>Gut, Ich werde tun, was du verlangst, denn du hast Meine Gunst und Ich betrachte dich als Meinen Freund</a:t>
          </a:r>
          <a:endParaRPr lang="es-ES" sz="1600" b="1" kern="1200" dirty="0"/>
        </a:p>
      </dsp:txBody>
      <dsp:txXfrm>
        <a:off x="1615814"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52851"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rPr>
            <a:t>„Moses bat: ,Zeige mir Deine HERRLICHKEIT.‘ “ (2.Mo 33:18)</a:t>
          </a:r>
          <a:endParaRPr lang="es-ES" sz="2400" b="1" kern="1200" dirty="0">
            <a:effectLst/>
          </a:endParaRPr>
        </a:p>
      </dsp:txBody>
      <dsp:txXfrm>
        <a:off x="92859" y="41466"/>
        <a:ext cx="4924909" cy="739546"/>
      </dsp:txXfrm>
    </dsp:sp>
    <dsp:sp modelId="{8018E06C-37BA-4BE2-AF8E-D159F5E87AEB}">
      <dsp:nvSpPr>
        <dsp:cNvPr id="0" name=""/>
        <dsp:cNvSpPr/>
      </dsp:nvSpPr>
      <dsp:spPr>
        <a:xfrm>
          <a:off x="2386007"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997912"/>
        <a:ext cx="248845" cy="79641"/>
      </dsp:txXfrm>
    </dsp:sp>
    <dsp:sp modelId="{270044A2-F123-4FAF-B701-DB1324C4F9D6}">
      <dsp:nvSpPr>
        <dsp:cNvPr id="0" name=""/>
        <dsp:cNvSpPr/>
      </dsp:nvSpPr>
      <dsp:spPr>
        <a:xfrm>
          <a:off x="52851"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rPr>
            <a:t>„GOTT antwortete: ,Ich werde dir Meine GÜTE zeigen‘ “ (2.Mo 33:19)</a:t>
          </a:r>
          <a:endParaRPr lang="es-ES" sz="2400" b="1" kern="1200" dirty="0">
            <a:effectLst/>
          </a:endParaRPr>
        </a:p>
      </dsp:txBody>
      <dsp:txXfrm>
        <a:off x="92859" y="1294452"/>
        <a:ext cx="4924909" cy="739546"/>
      </dsp:txXfrm>
    </dsp:sp>
    <dsp:sp modelId="{E0465194-55FE-440B-BD97-DF64FDA44341}">
      <dsp:nvSpPr>
        <dsp:cNvPr id="0" name=""/>
        <dsp:cNvSpPr/>
      </dsp:nvSpPr>
      <dsp:spPr>
        <a:xfrm>
          <a:off x="2386007"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2250898"/>
        <a:ext cx="248845" cy="79641"/>
      </dsp:txXfrm>
    </dsp:sp>
    <dsp:sp modelId="{19BC3635-2692-406A-A7C7-A551593D9345}">
      <dsp:nvSpPr>
        <dsp:cNvPr id="0" name=""/>
        <dsp:cNvSpPr/>
      </dsp:nvSpPr>
      <dsp:spPr>
        <a:xfrm>
          <a:off x="52851"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rPr>
            <a:t>Was</a:t>
          </a:r>
          <a:r>
            <a:rPr lang="es-ES" sz="2400" b="1" kern="1200" dirty="0">
              <a:effectLst/>
            </a:rPr>
            <a:t> </a:t>
          </a:r>
          <a:r>
            <a:rPr lang="es-ES" sz="2400" b="1" kern="1200" dirty="0" err="1">
              <a:effectLst/>
            </a:rPr>
            <a:t>GOTT</a:t>
          </a:r>
          <a:r>
            <a:rPr lang="es-ES" sz="2400" b="1" kern="1200" dirty="0">
              <a:effectLst/>
            </a:rPr>
            <a:t> </a:t>
          </a:r>
          <a:r>
            <a:rPr lang="es-ES" sz="2400" b="1" kern="1200" dirty="0" err="1">
              <a:effectLst/>
            </a:rPr>
            <a:t>ihm</a:t>
          </a:r>
          <a:r>
            <a:rPr lang="es-ES" sz="2400" b="1" kern="1200" dirty="0">
              <a:effectLst/>
            </a:rPr>
            <a:t> </a:t>
          </a:r>
          <a:r>
            <a:rPr lang="es-ES" sz="2400" b="1" kern="1200" dirty="0" err="1">
              <a:effectLst/>
            </a:rPr>
            <a:t>zeigte</a:t>
          </a:r>
          <a:r>
            <a:rPr lang="es-ES" sz="2400" b="1" kern="1200" dirty="0">
              <a:effectLst/>
            </a:rPr>
            <a:t>, </a:t>
          </a:r>
          <a:r>
            <a:rPr lang="de-DE" sz="2400" b="1" kern="1200" dirty="0">
              <a:effectLst/>
            </a:rPr>
            <a:t>war Sein CHARAKTER (2. Mo 34:6-7)</a:t>
          </a:r>
          <a:endParaRPr lang="es-ES" sz="2400" b="1" kern="1200" dirty="0">
            <a:effectLst/>
          </a:endParaRPr>
        </a:p>
      </dsp:txBody>
      <dsp:txXfrm>
        <a:off x="92859" y="2547438"/>
        <a:ext cx="4924909" cy="739546"/>
      </dsp:txXfrm>
    </dsp:sp>
    <dsp:sp modelId="{901DACB5-B2CA-44EB-9753-87793F31A902}">
      <dsp:nvSpPr>
        <dsp:cNvPr id="0" name=""/>
        <dsp:cNvSpPr/>
      </dsp:nvSpPr>
      <dsp:spPr>
        <a:xfrm>
          <a:off x="5145348"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45348" y="1599072"/>
        <a:ext cx="129956" cy="130306"/>
      </dsp:txXfrm>
    </dsp:sp>
    <dsp:sp modelId="{E72754C5-A708-4BDA-B205-2A80F46248FA}">
      <dsp:nvSpPr>
        <dsp:cNvPr id="0" name=""/>
        <dsp:cNvSpPr/>
      </dsp:nvSpPr>
      <dsp:spPr>
        <a:xfrm>
          <a:off x="5408064"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solidFill>
              <a:effectLst>
                <a:outerShdw blurRad="38100" dist="38100" dir="2700000" algn="tl">
                  <a:srgbClr val="000000">
                    <a:alpha val="43137"/>
                  </a:srgbClr>
                </a:outerShdw>
              </a:effectLst>
            </a:rPr>
            <a:t>Die HERRLICHKEIT GOTTES ist Seine GÜTE, das heißt Sein CHARAKTER</a:t>
          </a:r>
          <a:endParaRPr lang="es-ES" sz="2400" b="1" kern="1200" dirty="0">
            <a:solidFill>
              <a:schemeClr val="bg1"/>
            </a:solidFill>
            <a:effectLst>
              <a:outerShdw blurRad="38100" dist="38100" dir="2700000" algn="tl">
                <a:srgbClr val="000000">
                  <a:alpha val="43137"/>
                </a:srgbClr>
              </a:outerShdw>
            </a:effectLst>
          </a:endParaRPr>
        </a:p>
      </dsp:txBody>
      <dsp:txXfrm>
        <a:off x="5512067"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5400000">
          <a:off x="3852159"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0" lvl="1" indent="0" algn="l" defTabSz="755650">
            <a:lnSpc>
              <a:spcPct val="90000"/>
            </a:lnSpc>
            <a:spcBef>
              <a:spcPct val="0"/>
            </a:spcBef>
            <a:spcAft>
              <a:spcPct val="15000"/>
            </a:spcAft>
            <a:buNone/>
          </a:pPr>
          <a:r>
            <a:rPr lang="de-DE" sz="1700" b="1" kern="1200" dirty="0"/>
            <a:t>Um von GOTT die Grundlagen des Bundes zu empfangen (2. Mo 19,3-7)</a:t>
          </a:r>
          <a:endParaRPr lang="es-ES" sz="1700" b="1" kern="1200" dirty="0"/>
        </a:p>
      </dsp:txBody>
      <dsp:txXfrm rot="-5400000">
        <a:off x="434480" y="66950"/>
        <a:ext cx="7196572" cy="342676"/>
      </dsp:txXfrm>
    </dsp:sp>
    <dsp:sp modelId="{FB34CA7B-2553-4AAE-A825-623CC38143DA}">
      <dsp:nvSpPr>
        <dsp:cNvPr id="0" name=""/>
        <dsp:cNvSpPr/>
      </dsp:nvSpPr>
      <dsp:spPr>
        <a:xfrm>
          <a:off x="0"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1</a:t>
          </a:r>
        </a:p>
      </dsp:txBody>
      <dsp:txXfrm>
        <a:off x="20750" y="21693"/>
        <a:ext cx="383556" cy="433190"/>
      </dsp:txXfrm>
    </dsp:sp>
    <dsp:sp modelId="{76109693-36C5-44EA-BAE6-ABC72EF45D16}">
      <dsp:nvSpPr>
        <dsp:cNvPr id="0" name=""/>
        <dsp:cNvSpPr/>
      </dsp:nvSpPr>
      <dsp:spPr>
        <a:xfrm rot="5400000">
          <a:off x="378514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Um GOTT die Antwort des Volkes zu geben und Anweisungen zur Erscheinung GOTTES am Sinai zu erhalten (2. Mose 19:8-14)</a:t>
          </a:r>
          <a:endParaRPr lang="es-ES" sz="1800" b="1" kern="1200" dirty="0"/>
        </a:p>
      </dsp:txBody>
      <dsp:txXfrm rot="-5400000">
        <a:off x="434065" y="524064"/>
        <a:ext cx="7183368" cy="456510"/>
      </dsp:txXfrm>
    </dsp:sp>
    <dsp:sp modelId="{BB4904F8-E866-4201-BC3C-47921BD74100}">
      <dsp:nvSpPr>
        <dsp:cNvPr id="0" name=""/>
        <dsp:cNvSpPr/>
      </dsp:nvSpPr>
      <dsp:spPr>
        <a:xfrm>
          <a:off x="0"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2</a:t>
          </a:r>
        </a:p>
      </dsp:txBody>
      <dsp:txXfrm>
        <a:off x="20729" y="535702"/>
        <a:ext cx="383183" cy="433232"/>
      </dsp:txXfrm>
    </dsp:sp>
    <dsp:sp modelId="{25AD595D-1A10-4938-B875-BE023B2B6731}">
      <dsp:nvSpPr>
        <dsp:cNvPr id="0" name=""/>
        <dsp:cNvSpPr/>
      </dsp:nvSpPr>
      <dsp:spPr>
        <a:xfrm rot="5400000">
          <a:off x="3852159"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Um von GOTT neue Anweisungen zu erhalten (z. B. 2. Mose 19:20-25)</a:t>
          </a:r>
          <a:endParaRPr lang="es-ES" sz="1800" b="1" kern="1200" dirty="0"/>
        </a:p>
      </dsp:txBody>
      <dsp:txXfrm rot="-5400000">
        <a:off x="434480" y="1095012"/>
        <a:ext cx="7196572" cy="342676"/>
      </dsp:txXfrm>
    </dsp:sp>
    <dsp:sp modelId="{6CCE813E-5E0B-45F7-96CE-BCF9A901E6CE}">
      <dsp:nvSpPr>
        <dsp:cNvPr id="0" name=""/>
        <dsp:cNvSpPr/>
      </dsp:nvSpPr>
      <dsp:spPr>
        <a:xfrm>
          <a:off x="0"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3</a:t>
          </a:r>
        </a:p>
      </dsp:txBody>
      <dsp:txXfrm>
        <a:off x="20750" y="1049754"/>
        <a:ext cx="383556" cy="433190"/>
      </dsp:txXfrm>
    </dsp:sp>
    <dsp:sp modelId="{BF751D0E-0018-4556-BBF6-F057C9893D8F}">
      <dsp:nvSpPr>
        <dsp:cNvPr id="0" name=""/>
        <dsp:cNvSpPr/>
      </dsp:nvSpPr>
      <dsp:spPr>
        <a:xfrm rot="5400000">
          <a:off x="3852159"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755650">
            <a:lnSpc>
              <a:spcPct val="90000"/>
            </a:lnSpc>
            <a:spcBef>
              <a:spcPct val="0"/>
            </a:spcBef>
            <a:spcAft>
              <a:spcPct val="15000"/>
            </a:spcAft>
            <a:buNone/>
          </a:pPr>
          <a:r>
            <a:rPr lang="de-DE" sz="1700" b="1" kern="1200" dirty="0"/>
            <a:t>Um von GOTT die ergänzenden Gesetze zu erhalten (2. Mose 20,21; 24,3)</a:t>
          </a:r>
          <a:endParaRPr lang="es-ES" sz="1700" b="1" kern="1200" dirty="0"/>
        </a:p>
      </dsp:txBody>
      <dsp:txXfrm rot="-5400000">
        <a:off x="434480" y="1593436"/>
        <a:ext cx="7196572" cy="342676"/>
      </dsp:txXfrm>
    </dsp:sp>
    <dsp:sp modelId="{FA7BBE03-741A-428D-A2E0-6E18B56F1B4B}">
      <dsp:nvSpPr>
        <dsp:cNvPr id="0" name=""/>
        <dsp:cNvSpPr/>
      </dsp:nvSpPr>
      <dsp:spPr>
        <a:xfrm>
          <a:off x="0"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4</a:t>
          </a:r>
        </a:p>
      </dsp:txBody>
      <dsp:txXfrm>
        <a:off x="20750" y="1548179"/>
        <a:ext cx="383556" cy="433190"/>
      </dsp:txXfrm>
    </dsp:sp>
    <dsp:sp modelId="{172CFDF2-7936-4E9D-BFFA-0C73FCBBBDC7}">
      <dsp:nvSpPr>
        <dsp:cNvPr id="0" name=""/>
        <dsp:cNvSpPr/>
      </dsp:nvSpPr>
      <dsp:spPr>
        <a:xfrm rot="5400000">
          <a:off x="376100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Um die von Gottes Finger geschriebenen 10 Gebote und den Entwurf für das HEILIGTUM zu erhalten (2. Mose 24,12.18; 32,15)</a:t>
          </a:r>
          <a:endParaRPr lang="es-ES" sz="1800" b="1" kern="1200" dirty="0"/>
        </a:p>
      </dsp:txBody>
      <dsp:txXfrm rot="-5400000">
        <a:off x="434066" y="2052906"/>
        <a:ext cx="7181011" cy="500070"/>
      </dsp:txXfrm>
    </dsp:sp>
    <dsp:sp modelId="{1B825D6B-8BFA-484B-9BE4-89EE5CDDE674}">
      <dsp:nvSpPr>
        <dsp:cNvPr id="0" name=""/>
        <dsp:cNvSpPr/>
      </dsp:nvSpPr>
      <dsp:spPr>
        <a:xfrm>
          <a:off x="0"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5</a:t>
          </a:r>
        </a:p>
      </dsp:txBody>
      <dsp:txXfrm>
        <a:off x="20729" y="2086325"/>
        <a:ext cx="383183" cy="433232"/>
      </dsp:txXfrm>
    </dsp:sp>
    <dsp:sp modelId="{55FC4AB1-9306-4E2A-94B7-638B38853F92}">
      <dsp:nvSpPr>
        <dsp:cNvPr id="0" name=""/>
        <dsp:cNvSpPr/>
      </dsp:nvSpPr>
      <dsp:spPr>
        <a:xfrm rot="5400000">
          <a:off x="3852159"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Moses Fürsprache vor GOTT für die Sünde des Volkes mit dem goldenen Kalb (2. Mose 32:30)</a:t>
          </a:r>
          <a:endParaRPr lang="es-ES" sz="1800" b="1" kern="1200" dirty="0"/>
        </a:p>
      </dsp:txBody>
      <dsp:txXfrm rot="-5400000">
        <a:off x="434480" y="2669772"/>
        <a:ext cx="7196572" cy="342676"/>
      </dsp:txXfrm>
    </dsp:sp>
    <dsp:sp modelId="{E89644D7-0255-435B-8178-93723A4041E5}">
      <dsp:nvSpPr>
        <dsp:cNvPr id="0" name=""/>
        <dsp:cNvSpPr/>
      </dsp:nvSpPr>
      <dsp:spPr>
        <a:xfrm>
          <a:off x="0"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6</a:t>
          </a:r>
        </a:p>
      </dsp:txBody>
      <dsp:txXfrm>
        <a:off x="20750" y="2624514"/>
        <a:ext cx="383556" cy="433190"/>
      </dsp:txXfrm>
    </dsp:sp>
    <dsp:sp modelId="{B35259F7-3DA3-4B94-9D52-4E67297EB8CB}">
      <dsp:nvSpPr>
        <dsp:cNvPr id="0" name=""/>
        <dsp:cNvSpPr/>
      </dsp:nvSpPr>
      <dsp:spPr>
        <a:xfrm rot="5400000">
          <a:off x="3755389"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Damit GOTT ihm Seine HERRLICHKEIT zeigen und er neue Tafeln mit den 10 Geboten erhalten konnte (2. Mose 34:1-5)</a:t>
          </a:r>
          <a:endParaRPr lang="es-ES" sz="1800" b="1" kern="1200" dirty="0"/>
        </a:p>
      </dsp:txBody>
      <dsp:txXfrm rot="-5400000">
        <a:off x="434066" y="3129790"/>
        <a:ext cx="7180463" cy="510214"/>
      </dsp:txXfrm>
    </dsp:sp>
    <dsp:sp modelId="{BC6C4D0C-4B05-4C59-AD15-6A2C1C700397}">
      <dsp:nvSpPr>
        <dsp:cNvPr id="0" name=""/>
        <dsp:cNvSpPr/>
      </dsp:nvSpPr>
      <dsp:spPr>
        <a:xfrm>
          <a:off x="0"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7</a:t>
          </a:r>
        </a:p>
      </dsp:txBody>
      <dsp:txXfrm>
        <a:off x="20729"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png"/><Relationship Id="rId7" Type="http://schemas.openxmlformats.org/officeDocument/2006/relationships/diagramQuickStyle" Target="../diagrams/quickStyle3.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jpg"/><Relationship Id="rId4" Type="http://schemas.microsoft.com/office/2007/relationships/hdphoto" Target="../media/hdphoto4.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5.wdp"/><Relationship Id="rId7" Type="http://schemas.openxmlformats.org/officeDocument/2006/relationships/diagramColors" Target="../diagrams/colors4.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E7C631-3C52-DAC1-4DD9-F313DBC0C541}"/>
              </a:ext>
            </a:extLst>
          </p:cNvPr>
          <p:cNvSpPr txBox="1"/>
          <p:nvPr/>
        </p:nvSpPr>
        <p:spPr>
          <a:xfrm>
            <a:off x="8210550" y="139212"/>
            <a:ext cx="3981450" cy="4658263"/>
          </a:xfrm>
          <a:prstGeom prst="rect">
            <a:avLst/>
          </a:prstGeom>
          <a:noFill/>
          <a:effectLst/>
        </p:spPr>
        <p:txBody>
          <a:bodyPr wrap="square" rtlCol="0">
            <a:spAutoFit/>
          </a:bodyPr>
          <a:lstStyle/>
          <a:p>
            <a:pPr algn="ctr">
              <a:lnSpc>
                <a:spcPts val="6000"/>
              </a:lnSpc>
            </a:pPr>
            <a:r>
              <a:rPr lang="de-DE"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„LASS MICH DEINE HERRLICHKEIT SEHEN!“</a:t>
            </a:r>
            <a:endPar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9F0DD334-53E2-5DB4-8578-7A992BCE9087}"/>
              </a:ext>
            </a:extLst>
          </p:cNvPr>
          <p:cNvSpPr txBox="1"/>
          <p:nvPr/>
        </p:nvSpPr>
        <p:spPr>
          <a:xfrm>
            <a:off x="137463" y="6124575"/>
            <a:ext cx="2310462" cy="584775"/>
          </a:xfrm>
          <a:prstGeom prst="rect">
            <a:avLst/>
          </a:prstGeom>
          <a:noFill/>
        </p:spPr>
        <p:txBody>
          <a:bodyPr wrap="square" rtlCol="0">
            <a:spAutoFit/>
          </a:bodyPr>
          <a:lstStyle/>
          <a:p>
            <a:r>
              <a:rPr lang="es-ES" sz="1600" b="1" dirty="0" err="1">
                <a:solidFill>
                  <a:srgbClr val="FFF7C9"/>
                </a:solidFill>
                <a:effectLst>
                  <a:outerShdw blurRad="38100" dist="38100" dir="2700000" algn="tl">
                    <a:srgbClr val="000000">
                      <a:alpha val="43137"/>
                    </a:srgbClr>
                  </a:outerShdw>
                </a:effectLst>
              </a:rPr>
              <a:t>Lesson</a:t>
            </a:r>
            <a:r>
              <a:rPr lang="es-ES" sz="1600" b="1" dirty="0">
                <a:solidFill>
                  <a:srgbClr val="FFF7C9"/>
                </a:solidFill>
                <a:effectLst>
                  <a:outerShdw blurRad="38100" dist="38100" dir="2700000" algn="tl">
                    <a:srgbClr val="000000">
                      <a:alpha val="43137"/>
                    </a:srgbClr>
                  </a:outerShdw>
                </a:effectLst>
              </a:rPr>
              <a:t> 12 </a:t>
            </a:r>
            <a:br>
              <a:rPr lang="es-ES" sz="1600" b="1" dirty="0">
                <a:solidFill>
                  <a:srgbClr val="FFF7C9"/>
                </a:solidFill>
                <a:effectLst>
                  <a:outerShdw blurRad="38100" dist="38100" dir="2700000" algn="tl">
                    <a:srgbClr val="000000">
                      <a:alpha val="43137"/>
                    </a:srgbClr>
                  </a:outerShdw>
                </a:effectLst>
              </a:rPr>
            </a:br>
            <a:r>
              <a:rPr lang="es-ES" sz="1600" b="1" dirty="0">
                <a:solidFill>
                  <a:srgbClr val="FFF7C9"/>
                </a:solidFill>
                <a:effectLst>
                  <a:outerShdw blurRad="38100" dist="38100" dir="2700000" algn="tl">
                    <a:srgbClr val="000000">
                      <a:alpha val="43137"/>
                    </a:srgbClr>
                  </a:outerShdw>
                </a:effectLst>
              </a:rPr>
              <a:t>20. </a:t>
            </a:r>
            <a:r>
              <a:rPr lang="es-ES" sz="1600" b="1" dirty="0" err="1">
                <a:solidFill>
                  <a:srgbClr val="FFF7C9"/>
                </a:solidFill>
                <a:effectLst>
                  <a:outerShdw blurRad="38100" dist="38100" dir="2700000" algn="tl">
                    <a:srgbClr val="000000">
                      <a:alpha val="43137"/>
                    </a:srgbClr>
                  </a:outerShdw>
                </a:effectLst>
              </a:rPr>
              <a:t>September</a:t>
            </a:r>
            <a:r>
              <a:rPr lang="es-ES" sz="1600" b="1" dirty="0">
                <a:solidFill>
                  <a:srgbClr val="FFF7C9"/>
                </a:solidFill>
                <a:effectLst>
                  <a:outerShdw blurRad="38100" dist="38100" dir="2700000" algn="tl">
                    <a:srgbClr val="000000">
                      <a:alpha val="43137"/>
                    </a:srgbClr>
                  </a:outerShdw>
                </a:effectLst>
              </a:rPr>
              <a:t> 2025</a:t>
            </a:r>
          </a:p>
        </p:txBody>
      </p:sp>
      <p:pic>
        <p:nvPicPr>
          <p:cNvPr id="2" name="Grafik 5">
            <a:extLst>
              <a:ext uri="{FF2B5EF4-FFF2-40B4-BE49-F238E27FC236}">
                <a16:creationId xmlns:a16="http://schemas.microsoft.com/office/drawing/2014/main" id="{C7C66505-37E0-5815-B95A-C52869C59017}"/>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5494120" y="3778773"/>
            <a:ext cx="332608" cy="5608986"/>
          </a:xfrm>
          <a:prstGeom prst="rect">
            <a:avLst/>
          </a:prstGeom>
          <a:noFill/>
          <a:ln>
            <a:noFill/>
          </a:ln>
          <a:effectLst>
            <a:softEdge rad="31750"/>
          </a:effectLst>
        </p:spPr>
      </p:pic>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b="-7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DIE </a:t>
            </a:r>
            <a:r>
              <a:rPr lang="es-ES" sz="4400" b="1" dirty="0" err="1">
                <a:ln/>
                <a:solidFill>
                  <a:schemeClr val="accent3"/>
                </a:solidFill>
              </a:rPr>
              <a:t>HERRLICHKEIT</a:t>
            </a:r>
            <a:r>
              <a:rPr lang="es-ES" sz="4400" b="1" dirty="0">
                <a:ln/>
                <a:solidFill>
                  <a:schemeClr val="accent3"/>
                </a:solidFill>
              </a:rPr>
              <a:t> </a:t>
            </a:r>
            <a:r>
              <a:rPr lang="es-ES" sz="4400" b="1" dirty="0" err="1">
                <a:ln/>
                <a:solidFill>
                  <a:schemeClr val="accent3"/>
                </a:solidFill>
              </a:rPr>
              <a:t>GOTTES</a:t>
            </a:r>
            <a:r>
              <a:rPr lang="es-ES" sz="4400" b="1" dirty="0">
                <a:ln/>
                <a:solidFill>
                  <a:schemeClr val="accent3"/>
                </a:solidFill>
              </a:rPr>
              <a:t> </a:t>
            </a:r>
            <a:r>
              <a:rPr lang="es-ES" sz="4400" b="1" dirty="0" err="1">
                <a:ln/>
                <a:solidFill>
                  <a:schemeClr val="accent3"/>
                </a:solidFill>
              </a:rPr>
              <a:t>ERLEBEN</a:t>
            </a:r>
            <a:endParaRPr lang="es-ES" sz="4400" b="1" dirty="0">
              <a:ln/>
              <a:solidFill>
                <a:schemeClr val="accent3"/>
              </a:solidFill>
            </a:endParaRPr>
          </a:p>
        </p:txBody>
      </p:sp>
      <p:sp>
        <p:nvSpPr>
          <p:cNvPr id="4" name="CuadroTexto 3">
            <a:extLst>
              <a:ext uri="{FF2B5EF4-FFF2-40B4-BE49-F238E27FC236}">
                <a16:creationId xmlns:a16="http://schemas.microsoft.com/office/drawing/2014/main" id="{DB5C1543-2598-AB72-9516-191AF090A7CE}"/>
              </a:ext>
            </a:extLst>
          </p:cNvPr>
          <p:cNvSpPr txBox="1"/>
          <p:nvPr/>
        </p:nvSpPr>
        <p:spPr>
          <a:xfrm>
            <a:off x="1028700" y="647223"/>
            <a:ext cx="10134599" cy="923330"/>
          </a:xfrm>
          <a:prstGeom prst="rect">
            <a:avLst/>
          </a:prstGeom>
          <a:noFill/>
        </p:spPr>
        <p:txBody>
          <a:bodyPr wrap="square">
            <a:spAutoFit/>
          </a:bodyPr>
          <a:lstStyle/>
          <a:p>
            <a:pPr algn="ctr"/>
            <a:r>
              <a:rPr lang="de-DE" b="1" dirty="0">
                <a:solidFill>
                  <a:srgbClr val="7030A0"/>
                </a:solidFill>
                <a:latin typeface="Comic Sans MS" panose="030F0702030302020204" pitchFamily="66" charset="0"/>
              </a:rPr>
              <a:t>„Als nun Mose vom Berge Sinai herabstieg, hatte er die 2 Tafeln des Gesetzes in seiner Hand und wusste nicht, dass die Haut seines Angesichts glänzte, weil er mit GOTT geredet hatte“</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(2. Mo 34:29)</a:t>
            </a:r>
          </a:p>
        </p:txBody>
      </p:sp>
      <p:sp>
        <p:nvSpPr>
          <p:cNvPr id="5" name="CuadroTexto 4">
            <a:extLst>
              <a:ext uri="{FF2B5EF4-FFF2-40B4-BE49-F238E27FC236}">
                <a16:creationId xmlns:a16="http://schemas.microsoft.com/office/drawing/2014/main" id="{5FE5BF82-E2E7-603F-8318-246C8A6E96BB}"/>
              </a:ext>
            </a:extLst>
          </p:cNvPr>
          <p:cNvSpPr txBox="1"/>
          <p:nvPr/>
        </p:nvSpPr>
        <p:spPr>
          <a:xfrm>
            <a:off x="4526199" y="1570553"/>
            <a:ext cx="7630133" cy="1323439"/>
          </a:xfrm>
          <a:prstGeom prst="rect">
            <a:avLst/>
          </a:prstGeom>
          <a:noFill/>
        </p:spPr>
        <p:txBody>
          <a:bodyPr wrap="square" rtlCol="0">
            <a:spAutoFit/>
          </a:bodyPr>
          <a:lstStyle/>
          <a:p>
            <a:pPr>
              <a:spcBef>
                <a:spcPts val="600"/>
              </a:spcBef>
            </a:pPr>
            <a:r>
              <a:rPr lang="de-DE" sz="2000" b="1" dirty="0"/>
              <a:t>Mose hatte schon oft „von Angesicht zu Angesicht” mit GOTT gesprochen, doch bis dahin hatte sein Gesicht nie geleuchtet. Was hatte sich diesmal geändert? Man beachte außerdem, dass diese Veränderung langfristig anhielt. (2. Mose 34,34-35)</a:t>
            </a:r>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09435" y="4826936"/>
            <a:ext cx="8090981" cy="1015663"/>
          </a:xfrm>
          <a:prstGeom prst="rect">
            <a:avLst/>
          </a:prstGeom>
          <a:noFill/>
        </p:spPr>
        <p:txBody>
          <a:bodyPr wrap="square">
            <a:spAutoFit/>
          </a:bodyPr>
          <a:lstStyle/>
          <a:p>
            <a:pPr>
              <a:spcBef>
                <a:spcPts val="600"/>
              </a:spcBef>
            </a:pPr>
            <a:r>
              <a:rPr lang="de-DE" sz="2000" b="1" dirty="0"/>
              <a:t>In Anlehnung an diese Begebenheit fordert Paulus uns auf, Moses nachzueifern und über die HERRLICHKEIT GOTTES nachzudenken, um so wie ER verwandelt zu werden (2 Kor 3,12-17</a:t>
            </a:r>
            <a:r>
              <a:rPr lang="es-ES" sz="2000" b="1" dirty="0"/>
              <a:t>).</a:t>
            </a:r>
          </a:p>
        </p:txBody>
      </p:sp>
      <p:sp>
        <p:nvSpPr>
          <p:cNvPr id="10" name="CuadroTexto 9">
            <a:extLst>
              <a:ext uri="{FF2B5EF4-FFF2-40B4-BE49-F238E27FC236}">
                <a16:creationId xmlns:a16="http://schemas.microsoft.com/office/drawing/2014/main" id="{44D144FE-69F3-E6CB-6F8D-9D9150F2DE0F}"/>
              </a:ext>
            </a:extLst>
          </p:cNvPr>
          <p:cNvSpPr txBox="1"/>
          <p:nvPr/>
        </p:nvSpPr>
        <p:spPr>
          <a:xfrm>
            <a:off x="4460333" y="2893992"/>
            <a:ext cx="3863100" cy="1938992"/>
          </a:xfrm>
          <a:prstGeom prst="rect">
            <a:avLst/>
          </a:prstGeom>
          <a:noFill/>
        </p:spPr>
        <p:txBody>
          <a:bodyPr wrap="square">
            <a:spAutoFit/>
          </a:bodyPr>
          <a:lstStyle/>
          <a:p>
            <a:pPr>
              <a:spcBef>
                <a:spcPts val="600"/>
              </a:spcBef>
            </a:pPr>
            <a:r>
              <a:rPr lang="de-DE" sz="2000" b="1" dirty="0"/>
              <a:t>Nun kannte Mose GOTT viel besser. Seine Freundschaft war gereift. Er hatte GOTTES HERRLICHKEIT betrachtet und war durch diese HERRLICHKEIT verwandelt worden.</a:t>
            </a:r>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F2A9A10-A697-21A0-635C-B18B3BD461F0}"/>
              </a:ext>
            </a:extLst>
          </p:cNvPr>
          <p:cNvSpPr txBox="1"/>
          <p:nvPr/>
        </p:nvSpPr>
        <p:spPr>
          <a:xfrm>
            <a:off x="109434" y="5842599"/>
            <a:ext cx="8090980" cy="1015663"/>
          </a:xfrm>
          <a:prstGeom prst="rect">
            <a:avLst/>
          </a:prstGeom>
          <a:noFill/>
        </p:spPr>
        <p:txBody>
          <a:bodyPr wrap="square">
            <a:spAutoFit/>
          </a:bodyPr>
          <a:lstStyle/>
          <a:p>
            <a:pPr>
              <a:spcBef>
                <a:spcPts val="600"/>
              </a:spcBef>
            </a:pPr>
            <a:r>
              <a:rPr lang="de-DE" sz="2000" b="1" dirty="0"/>
              <a:t>Moses ist ein Vorbild dafür, was GOTT für uns tun kann, wenn wir Ihm erlauben, unseren Charakter zu verwandeln und uns nach Seinem GÖTTLICHEN BILDzu formen.</a:t>
            </a:r>
          </a:p>
        </p:txBody>
      </p:sp>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705178" y="1228397"/>
            <a:ext cx="8534400" cy="4401205"/>
          </a:xfrm>
          <a:prstGeom prst="rect">
            <a:avLst/>
          </a:prstGeom>
          <a:noFill/>
        </p:spPr>
        <p:txBody>
          <a:bodyPr wrap="square">
            <a:spAutoFit/>
          </a:bodyPr>
          <a:lstStyle/>
          <a:p>
            <a:pPr>
              <a:spcBef>
                <a:spcPts val="600"/>
              </a:spcBef>
            </a:pPr>
            <a:r>
              <a:rPr lang="de-DE" sz="2000" b="1" dirty="0">
                <a:latin typeface="Constantia" panose="02030602050306030303" pitchFamily="18" charset="0"/>
              </a:rPr>
              <a:t>„Glaubst du, dass GOTT den Mose für seine Anmaßung zurechtgewiesen hat? Nein, ganz und gar nicht. Mose stellte diese Bitte nicht aus bloßer Neugier. Er hatte ein Ziel vor Augen. Er sah, dass er mit seiner eigenen Kraft das WERK GOTTES nicht in angemessener Weise vollbringen konnte</a:t>
            </a:r>
            <a:r>
              <a:rPr lang="es-ES" sz="2000" b="1" dirty="0">
                <a:latin typeface="Constantia" panose="02030602050306030303" pitchFamily="18" charset="0"/>
              </a:rPr>
              <a:t>. </a:t>
            </a:r>
            <a:r>
              <a:rPr lang="de-DE" sz="2000" b="1" dirty="0">
                <a:latin typeface="Constantia" panose="02030602050306030303" pitchFamily="18" charset="0"/>
              </a:rPr>
              <a:t>Er wusste, dass er, wenn er einen klaren Blick auf die HERRLICHKEIT GOTTES erlangen könnte, in der Lage wäre, seine wichtige Mission nicht aus eigener Kraft, sondern aus der KRAFT DES ALLMÄCHTIGEN GOTTES, des HERRN, voranzutreiben. Seine ganze Seele sehnte sich nach GOTT; er wollte mehr über IHN erfahren, damit er in jeder Notlage und Verwirrung die GÖTTLICHE GEGENWART spüren konnte. Es war nicht Selbstsucht, die Mose dazu veranlasste, um einen Blick auf die HERRLICHKEIT GOTTES zu bitten. Sein einziges Ziel war der Wunsch, Seinen SCHÖPFER besser ehren zu können“</a:t>
            </a:r>
            <a:endParaRPr lang="es-ES" sz="2000" b="1" dirty="0">
              <a:latin typeface="Constantia" panose="02030602050306030303" pitchFamily="18" charset="0"/>
            </a:endParaRPr>
          </a:p>
        </p:txBody>
      </p:sp>
      <p:sp>
        <p:nvSpPr>
          <p:cNvPr id="4" name="CuadroTexto 3">
            <a:extLst>
              <a:ext uri="{FF2B5EF4-FFF2-40B4-BE49-F238E27FC236}">
                <a16:creationId xmlns:a16="http://schemas.microsoft.com/office/drawing/2014/main" id="{C0EC441C-B8D3-77B6-5F93-362068257AF1}"/>
              </a:ext>
            </a:extLst>
          </p:cNvPr>
          <p:cNvSpPr txBox="1"/>
          <p:nvPr/>
        </p:nvSpPr>
        <p:spPr>
          <a:xfrm>
            <a:off x="6575704" y="223850"/>
            <a:ext cx="4680319" cy="338554"/>
          </a:xfrm>
          <a:prstGeom prst="rect">
            <a:avLst/>
          </a:prstGeom>
          <a:noFill/>
        </p:spPr>
        <p:txBody>
          <a:bodyPr wrap="none" rtlCol="0">
            <a:spAutoFit/>
          </a:bodyPr>
          <a:lstStyle/>
          <a:p>
            <a:pPr algn="r"/>
            <a:r>
              <a:rPr lang="es-ES" sz="1600" b="1" dirty="0">
                <a:solidFill>
                  <a:srgbClr val="EFE4C4"/>
                </a:solidFill>
              </a:rPr>
              <a:t>E. G. W. (En los lugares celestiales, 22 de agosto)</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7006284" y="0"/>
            <a:ext cx="5081162" cy="701730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„Und der HERR ging vor seinem (Moses) Angesicht vorüber und ER (GOTT) rief aus: ‚HERR, HERR, GOTT, barmherzig und gnädig und geduldig und von großer Gnade und Treue, Der da Tausenden Gnade bewahrt und vergibt Missetat, Übertretung und Sünde, aber ungestraft lässt ER niemand, sondern sucht die Missetat der Väter heim an Kindern und Kindeskindern bis ins 3. und 4. Glied‘ “</a:t>
            </a:r>
            <a:endParaRPr kumimoji="0" lang="es-ES"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2. </a:t>
            </a:r>
            <a:r>
              <a:rPr kumimoji="0" lang="es-ES" sz="2000" b="1" i="0" u="none" strike="noStrike" kern="1200" cap="none" spc="0" normalizeH="0" baseline="0" noProof="0" dirty="0" err="1">
                <a:ln w="12700" cmpd="sng">
                  <a:noFill/>
                  <a:prstDash val="solid"/>
                </a:ln>
                <a:solidFill>
                  <a:srgbClr val="522785"/>
                </a:solidFill>
                <a:effectLst/>
                <a:uLnTx/>
                <a:uFillTx/>
                <a:latin typeface="Comic Sans MS" panose="030F0702030302020204" pitchFamily="66" charset="0"/>
                <a:ea typeface="+mn-ea"/>
                <a:cs typeface="+mn-cs"/>
              </a:rPr>
              <a:t>Mose</a:t>
            </a:r>
            <a:r>
              <a:rPr kumimoji="0" lang="es-ES"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 34:6,7</a:t>
            </a:r>
          </a:p>
        </p:txBody>
      </p:sp>
    </p:spTree>
    <p:extLst>
      <p:ext uri="{BB962C8B-B14F-4D97-AF65-F5344CB8AC3E}">
        <p14:creationId xmlns:p14="http://schemas.microsoft.com/office/powerpoint/2010/main" val="39886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3629025" y="3549050"/>
            <a:ext cx="8553450" cy="317009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err="1">
                <a:solidFill>
                  <a:srgbClr val="C51A11"/>
                </a:solidFill>
              </a:rPr>
              <a:t>GOTT</a:t>
            </a:r>
            <a:r>
              <a:rPr lang="es-ES" sz="2000" b="1" dirty="0">
                <a:solidFill>
                  <a:srgbClr val="C51A11"/>
                </a:solidFill>
              </a:rPr>
              <a:t> </a:t>
            </a:r>
            <a:r>
              <a:rPr lang="es-ES" sz="2000" b="1" dirty="0" err="1">
                <a:solidFill>
                  <a:srgbClr val="C51A11"/>
                </a:solidFill>
              </a:rPr>
              <a:t>und</a:t>
            </a:r>
            <a:r>
              <a:rPr lang="es-ES" sz="2000" b="1" dirty="0">
                <a:solidFill>
                  <a:srgbClr val="C51A11"/>
                </a:solidFill>
              </a:rPr>
              <a:t> </a:t>
            </a:r>
            <a:r>
              <a:rPr lang="es-ES" sz="2000" b="1" dirty="0" err="1">
                <a:solidFill>
                  <a:srgbClr val="C51A11"/>
                </a:solidFill>
              </a:rPr>
              <a:t>Mose</a:t>
            </a:r>
            <a:r>
              <a:rPr lang="es-ES" sz="2000" b="1" dirty="0">
                <a:solidFill>
                  <a:srgbClr val="C51A11"/>
                </a:solidFill>
              </a:rPr>
              <a:t>:</a:t>
            </a:r>
          </a:p>
          <a:p>
            <a:pPr lvl="1">
              <a:spcBef>
                <a:spcPts val="1200"/>
              </a:spcBef>
            </a:pPr>
            <a:r>
              <a:rPr lang="de-DE" sz="2000" b="1" dirty="0"/>
              <a:t>Begegnung mit Gott (2. Mose 33:7-11</a:t>
            </a:r>
            <a:r>
              <a:rPr lang="es-ES" sz="2000" b="1" dirty="0"/>
              <a:t>)</a:t>
            </a:r>
          </a:p>
          <a:p>
            <a:pPr lvl="1">
              <a:spcBef>
                <a:spcPts val="1200"/>
              </a:spcBef>
            </a:pPr>
            <a:r>
              <a:rPr lang="es-ES" sz="2000" b="1" dirty="0" err="1"/>
              <a:t>Gott</a:t>
            </a:r>
            <a:r>
              <a:rPr lang="es-ES" sz="2000" b="1" dirty="0"/>
              <a:t> </a:t>
            </a:r>
            <a:r>
              <a:rPr lang="es-ES" sz="2000" b="1" dirty="0" err="1"/>
              <a:t>besser</a:t>
            </a:r>
            <a:r>
              <a:rPr lang="es-ES" sz="2000" b="1" dirty="0"/>
              <a:t> </a:t>
            </a:r>
            <a:r>
              <a:rPr lang="es-ES" sz="2000" b="1" dirty="0" err="1"/>
              <a:t>kennenlernen</a:t>
            </a:r>
            <a:r>
              <a:rPr lang="es-ES" sz="2000" b="1" dirty="0"/>
              <a:t> (2. </a:t>
            </a:r>
            <a:r>
              <a:rPr lang="es-ES" sz="2000" b="1" dirty="0" err="1"/>
              <a:t>Mose</a:t>
            </a:r>
            <a:r>
              <a:rPr lang="es-ES" sz="2000" b="1" dirty="0"/>
              <a:t> 33:12-17)</a:t>
            </a:r>
          </a:p>
          <a:p>
            <a:pPr>
              <a:spcBef>
                <a:spcPts val="1200"/>
              </a:spcBef>
            </a:pPr>
            <a:r>
              <a:rPr lang="es-ES" sz="2000" b="1" dirty="0">
                <a:solidFill>
                  <a:srgbClr val="AD0CBA"/>
                </a:solidFill>
              </a:rPr>
              <a:t>Die </a:t>
            </a:r>
            <a:r>
              <a:rPr lang="es-ES" sz="2000" b="1" dirty="0" err="1">
                <a:solidFill>
                  <a:srgbClr val="AD0CBA"/>
                </a:solidFill>
              </a:rPr>
              <a:t>Herrlichkeit</a:t>
            </a:r>
            <a:r>
              <a:rPr lang="es-ES" sz="2000" b="1" dirty="0">
                <a:solidFill>
                  <a:srgbClr val="AD0CBA"/>
                </a:solidFill>
              </a:rPr>
              <a:t> </a:t>
            </a:r>
            <a:r>
              <a:rPr lang="es-ES" sz="2000" b="1" dirty="0" err="1">
                <a:solidFill>
                  <a:srgbClr val="AD0CBA"/>
                </a:solidFill>
              </a:rPr>
              <a:t>GOTTES</a:t>
            </a:r>
            <a:r>
              <a:rPr lang="es-ES" sz="2000" b="1" dirty="0">
                <a:solidFill>
                  <a:srgbClr val="AD0CBA"/>
                </a:solidFill>
              </a:rPr>
              <a:t>:</a:t>
            </a:r>
          </a:p>
          <a:p>
            <a:pPr lvl="1">
              <a:spcBef>
                <a:spcPts val="1200"/>
              </a:spcBef>
            </a:pPr>
            <a:r>
              <a:rPr lang="de-DE" sz="2000" b="1" dirty="0"/>
              <a:t>Der Wunsch, die Herrlichkeit Gottes sehen zu dürfen (2.Mo 33:18-23</a:t>
            </a:r>
            <a:r>
              <a:rPr lang="es-ES" sz="2000" b="1" dirty="0"/>
              <a:t>)</a:t>
            </a:r>
          </a:p>
          <a:p>
            <a:pPr lvl="1">
              <a:spcBef>
                <a:spcPts val="1200"/>
              </a:spcBef>
            </a:pPr>
            <a:r>
              <a:rPr lang="de-DE" sz="2000" b="1" dirty="0"/>
              <a:t>Die Herrlichkeit Gottes (2. Mose 34:1-28</a:t>
            </a:r>
            <a:r>
              <a:rPr lang="es-ES" sz="2000" b="1" dirty="0"/>
              <a:t>)</a:t>
            </a:r>
          </a:p>
          <a:p>
            <a:pPr lvl="1">
              <a:spcBef>
                <a:spcPts val="1200"/>
              </a:spcBef>
            </a:pPr>
            <a:r>
              <a:rPr lang="de-DE" sz="2000" b="1" dirty="0"/>
              <a:t>Die Herrlichkeit Gottes erleben (2. Mose 34:29-35</a:t>
            </a:r>
            <a:r>
              <a:rPr lang="es-ES" sz="2000" b="1" dirty="0"/>
              <a:t>)</a:t>
            </a:r>
          </a:p>
        </p:txBody>
      </p:sp>
      <p:sp>
        <p:nvSpPr>
          <p:cNvPr id="3" name="CuadroTexto 2">
            <a:extLst>
              <a:ext uri="{FF2B5EF4-FFF2-40B4-BE49-F238E27FC236}">
                <a16:creationId xmlns:a16="http://schemas.microsoft.com/office/drawing/2014/main" id="{C5F8F89C-B17D-C939-1A98-46C40E927333}"/>
              </a:ext>
            </a:extLst>
          </p:cNvPr>
          <p:cNvSpPr txBox="1"/>
          <p:nvPr/>
        </p:nvSpPr>
        <p:spPr>
          <a:xfrm>
            <a:off x="180807" y="45549"/>
            <a:ext cx="7648741" cy="369332"/>
          </a:xfrm>
          <a:prstGeom prst="rect">
            <a:avLst/>
          </a:prstGeom>
          <a:noFill/>
        </p:spPr>
        <p:txBody>
          <a:bodyPr wrap="square" rtlCol="0">
            <a:spAutoFit/>
          </a:bodyPr>
          <a:lstStyle/>
          <a:p>
            <a:pPr>
              <a:spcBef>
                <a:spcPts val="600"/>
              </a:spcBef>
            </a:pPr>
            <a:r>
              <a:rPr lang="de-DE" b="1" dirty="0"/>
              <a:t>Es besteht kein Zweifel. Gott und Moses wurden enge Freunde.</a:t>
            </a:r>
            <a:endParaRPr lang="es-ES" b="1" dirty="0"/>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916" t="263" r="21320" b="-263"/>
          <a:stretch>
            <a:fillRect/>
          </a:stretch>
        </p:blipFill>
        <p:spPr>
          <a:xfrm>
            <a:off x="95085" y="3852370"/>
            <a:ext cx="1390802"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rotWithShape="1">
          <a:blip r:embed="rId6">
            <a:extLst>
              <a:ext uri="{28A0092B-C50C-407E-A947-70E740481C1C}">
                <a14:useLocalDpi xmlns:a14="http://schemas.microsoft.com/office/drawing/2010/main"/>
              </a:ext>
            </a:extLst>
          </a:blip>
          <a:srcRect l="19974" t="-320" r="11076" b="320"/>
          <a:stretch>
            <a:fillRect/>
          </a:stretch>
        </p:blipFill>
        <p:spPr>
          <a:xfrm>
            <a:off x="1638300" y="3850827"/>
            <a:ext cx="1476376"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372375" flipH="1">
            <a:off x="3805698" y="5966372"/>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372375" flipH="1">
            <a:off x="3805698" y="6435768"/>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72375" flipH="1">
            <a:off x="3805698" y="4585714"/>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72375" flipH="1">
            <a:off x="3805698" y="5496975"/>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0372375" flipH="1">
            <a:off x="3805698" y="4136947"/>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267089" y="4960073"/>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267089" y="3570507"/>
            <a:ext cx="351503" cy="35150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93037CE7-DC7D-817B-7526-78281B80908D}"/>
              </a:ext>
            </a:extLst>
          </p:cNvPr>
          <p:cNvSpPr txBox="1"/>
          <p:nvPr/>
        </p:nvSpPr>
        <p:spPr>
          <a:xfrm>
            <a:off x="180807" y="2667505"/>
            <a:ext cx="6835877" cy="923330"/>
          </a:xfrm>
          <a:prstGeom prst="rect">
            <a:avLst/>
          </a:prstGeom>
          <a:noFill/>
        </p:spPr>
        <p:txBody>
          <a:bodyPr wrap="square">
            <a:spAutoFit/>
          </a:bodyPr>
          <a:lstStyle/>
          <a:p>
            <a:pPr>
              <a:spcBef>
                <a:spcPts val="600"/>
              </a:spcBef>
            </a:pPr>
            <a:r>
              <a:rPr lang="de-DE" b="1" dirty="0"/>
              <a:t>In den Kapiteln 2. Mose 33 u. 34 wird ein besonderer Moment dieser intensiven Beziehung beschrieben: Moses Bitte, die Herrlichkeit Gottes sehen zu dürfen.</a:t>
            </a:r>
          </a:p>
        </p:txBody>
      </p:sp>
      <p:sp>
        <p:nvSpPr>
          <p:cNvPr id="8" name="CuadroTexto 7">
            <a:extLst>
              <a:ext uri="{FF2B5EF4-FFF2-40B4-BE49-F238E27FC236}">
                <a16:creationId xmlns:a16="http://schemas.microsoft.com/office/drawing/2014/main" id="{528B8A36-E312-0914-A38F-AFCE96E10FDF}"/>
              </a:ext>
            </a:extLst>
          </p:cNvPr>
          <p:cNvSpPr txBox="1"/>
          <p:nvPr/>
        </p:nvSpPr>
        <p:spPr>
          <a:xfrm>
            <a:off x="180807" y="1793519"/>
            <a:ext cx="6835876" cy="923330"/>
          </a:xfrm>
          <a:prstGeom prst="rect">
            <a:avLst/>
          </a:prstGeom>
          <a:noFill/>
        </p:spPr>
        <p:txBody>
          <a:bodyPr wrap="square">
            <a:spAutoFit/>
          </a:bodyPr>
          <a:lstStyle/>
          <a:p>
            <a:pPr>
              <a:spcBef>
                <a:spcPts val="600"/>
              </a:spcBef>
            </a:pPr>
            <a:r>
              <a:rPr lang="de-DE" b="1" dirty="0"/>
              <a:t>Ihre Freundschaft wurde durch die verschiedenen Begegnungen auf dem Berg Sinai gefestigt, wuchs weiter und blieb bestehen bis Gott Moses in den Tod rief.</a:t>
            </a:r>
          </a:p>
        </p:txBody>
      </p:sp>
      <p:sp>
        <p:nvSpPr>
          <p:cNvPr id="12" name="CuadroTexto 11">
            <a:extLst>
              <a:ext uri="{FF2B5EF4-FFF2-40B4-BE49-F238E27FC236}">
                <a16:creationId xmlns:a16="http://schemas.microsoft.com/office/drawing/2014/main" id="{A7E4D188-715A-647A-D648-4971A482D35B}"/>
              </a:ext>
            </a:extLst>
          </p:cNvPr>
          <p:cNvSpPr txBox="1"/>
          <p:nvPr/>
        </p:nvSpPr>
        <p:spPr>
          <a:xfrm>
            <a:off x="180807" y="365536"/>
            <a:ext cx="6835876" cy="1477328"/>
          </a:xfrm>
          <a:prstGeom prst="rect">
            <a:avLst/>
          </a:prstGeom>
          <a:noFill/>
        </p:spPr>
        <p:txBody>
          <a:bodyPr wrap="square">
            <a:spAutoFit/>
          </a:bodyPr>
          <a:lstStyle/>
          <a:p>
            <a:pPr>
              <a:spcBef>
                <a:spcPts val="600"/>
              </a:spcBef>
            </a:pPr>
            <a:r>
              <a:rPr lang="de-DE" b="1" dirty="0"/>
              <a:t>Dies geschah nicht über Nacht. Es war ein langsamer Prozess</a:t>
            </a:r>
            <a:r>
              <a:rPr lang="es-ES" b="1" dirty="0"/>
              <a:t>.</a:t>
            </a:r>
            <a:r>
              <a:rPr lang="de-DE" b="1" dirty="0"/>
              <a:t> Schon in frühen Jahren baute Gott mit Moses eine enge Freundschaft auf.</a:t>
            </a:r>
            <a:r>
              <a:rPr lang="es-ES" b="1" dirty="0"/>
              <a:t> </a:t>
            </a:r>
            <a:r>
              <a:rPr lang="de-DE" b="1" dirty="0"/>
              <a:t>Bereits seine Eltern erzählten ihm viel vom treuen Gott seiner Vorfahren und wie herrlich Er sie bewahrt hatte</a:t>
            </a:r>
            <a:r>
              <a:rPr lang="es-ES" b="1" dirty="0"/>
              <a:t>.</a:t>
            </a:r>
          </a:p>
        </p:txBody>
      </p:sp>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360"/>
                                          </p:val>
                                        </p:tav>
                                        <p:tav tm="100000">
                                          <p:val>
                                            <p:fltVal val="0"/>
                                          </p:val>
                                        </p:tav>
                                      </p:tavLst>
                                    </p:anim>
                                    <p:animEffect transition="in" filter="fade">
                                      <p:cBhvr>
                                        <p:cTn id="27" dur="500"/>
                                        <p:tgtEl>
                                          <p:spTgt spid="9"/>
                                        </p:tgtEl>
                                      </p:cBhvr>
                                    </p:animEffect>
                                  </p:childTnLst>
                                </p:cTn>
                              </p:par>
                            </p:childTnLst>
                          </p:cTn>
                        </p:par>
                        <p:par>
                          <p:cTn id="28" fill="hold">
                            <p:stCondLst>
                              <p:cond delay="50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49" presetClass="entr" presetSubtype="0" decel="1000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360"/>
                                          </p:val>
                                        </p:tav>
                                        <p:tav tm="100000">
                                          <p:val>
                                            <p:fltVal val="0"/>
                                          </p:val>
                                        </p:tav>
                                      </p:tavLst>
                                    </p:anim>
                                    <p:animEffect transition="in" filter="fade">
                                      <p:cBhvr>
                                        <p:cTn id="41" dur="500"/>
                                        <p:tgtEl>
                                          <p:spTgt spid="13"/>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4*#ppt_w"/>
                                          </p:val>
                                        </p:tav>
                                        <p:tav tm="100000">
                                          <p:val>
                                            <p:strVal val="#ppt_w"/>
                                          </p:val>
                                        </p:tav>
                                      </p:tavLst>
                                    </p:anim>
                                    <p:anim calcmode="lin" valueType="num">
                                      <p:cBhvr>
                                        <p:cTn id="56" dur="500" fill="hold"/>
                                        <p:tgtEl>
                                          <p:spTgt spid="28"/>
                                        </p:tgtEl>
                                        <p:attrNameLst>
                                          <p:attrName>ppt_h</p:attrName>
                                        </p:attrNameLst>
                                      </p:cBhvr>
                                      <p:tavLst>
                                        <p:tav tm="0">
                                          <p:val>
                                            <p:strVal val="4*#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 calcmode="lin" valueType="num">
                                      <p:cBhvr>
                                        <p:cTn id="66" dur="500" fill="hold"/>
                                        <p:tgtEl>
                                          <p:spTgt spid="23"/>
                                        </p:tgtEl>
                                        <p:attrNameLst>
                                          <p:attrName>style.rotation</p:attrName>
                                        </p:attrNameLst>
                                      </p:cBhvr>
                                      <p:tavLst>
                                        <p:tav tm="0">
                                          <p:val>
                                            <p:fltVal val="90"/>
                                          </p:val>
                                        </p:tav>
                                        <p:tav tm="100000">
                                          <p:val>
                                            <p:fltVal val="0"/>
                                          </p:val>
                                        </p:tav>
                                      </p:tavLst>
                                    </p:anim>
                                    <p:animEffect transition="in" filter="fade">
                                      <p:cBhvr>
                                        <p:cTn id="67" dur="500"/>
                                        <p:tgtEl>
                                          <p:spTgt spid="23"/>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31"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4*#ppt_w"/>
                                          </p:val>
                                        </p:tav>
                                        <p:tav tm="100000">
                                          <p:val>
                                            <p:strVal val="#ppt_w"/>
                                          </p:val>
                                        </p:tav>
                                      </p:tavLst>
                                    </p:anim>
                                    <p:anim calcmode="lin" valueType="num">
                                      <p:cBhvr>
                                        <p:cTn id="88" dur="500" fill="hold"/>
                                        <p:tgtEl>
                                          <p:spTgt spid="27"/>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left)">
                                      <p:cBhvr>
                                        <p:cTn id="92" dur="500"/>
                                        <p:tgtEl>
                                          <p:spTgt spid="2">
                                            <p:txEl>
                                              <p:pRg st="3" end="3"/>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left)">
                                      <p:cBhvr>
                                        <p:cTn id="103" dur="500"/>
                                        <p:tgtEl>
                                          <p:spTgt spid="2">
                                            <p:txEl>
                                              <p:pRg st="4" end="4"/>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5" end="5"/>
                                            </p:txEl>
                                          </p:spTgt>
                                        </p:tgtEl>
                                        <p:attrNameLst>
                                          <p:attrName>style.visibility</p:attrName>
                                        </p:attrNameLst>
                                      </p:cBhvr>
                                      <p:to>
                                        <p:strVal val="visible"/>
                                      </p:to>
                                    </p:set>
                                    <p:animEffect transition="in" filter="wipe(left)">
                                      <p:cBhvr>
                                        <p:cTn id="114" dur="500"/>
                                        <p:tgtEl>
                                          <p:spTgt spid="2">
                                            <p:txEl>
                                              <p:pRg st="5" end="5"/>
                                            </p:txEl>
                                          </p:spTgt>
                                        </p:tgtEl>
                                      </p:cBhvr>
                                    </p:animEffect>
                                  </p:childTnLst>
                                </p:cTn>
                              </p:par>
                            </p:childTnLst>
                          </p:cTn>
                        </p:par>
                        <p:par>
                          <p:cTn id="115" fill="hold">
                            <p:stCondLst>
                              <p:cond delay="3000"/>
                            </p:stCondLst>
                            <p:childTnLst>
                              <p:par>
                                <p:cTn id="116" presetID="31" presetClass="entr" presetSubtype="0" fill="hold" nodeType="after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90"/>
                                          </p:val>
                                        </p:tav>
                                        <p:tav tm="100000">
                                          <p:val>
                                            <p:fltVal val="0"/>
                                          </p:val>
                                        </p:tav>
                                      </p:tavLst>
                                    </p:anim>
                                    <p:animEffect transition="in" filter="fade">
                                      <p:cBhvr>
                                        <p:cTn id="121" dur="500"/>
                                        <p:tgtEl>
                                          <p:spTgt spid="17"/>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es-ES" sz="8000" b="1" dirty="0" err="1">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GOTT</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a:p>
            <a:pPr algn="ctr"/>
            <a:r>
              <a:rPr lang="es-ES" sz="8000" b="1" dirty="0" err="1">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UND</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MOSES</a:t>
            </a: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err="1">
                <a:ln/>
                <a:solidFill>
                  <a:schemeClr val="bg2">
                    <a:lumMod val="60000"/>
                    <a:lumOff val="40000"/>
                  </a:schemeClr>
                </a:solidFill>
                <a:effectLst>
                  <a:outerShdw blurRad="38100" dist="38100" dir="2700000" algn="tl">
                    <a:srgbClr val="000000"/>
                  </a:outerShdw>
                </a:effectLst>
              </a:rPr>
              <a:t>BEGEGNUNG</a:t>
            </a:r>
            <a:r>
              <a:rPr lang="es-ES" sz="4000" b="1" dirty="0">
                <a:ln/>
                <a:solidFill>
                  <a:schemeClr val="bg2">
                    <a:lumMod val="60000"/>
                    <a:lumOff val="40000"/>
                  </a:schemeClr>
                </a:solidFill>
                <a:effectLst>
                  <a:outerShdw blurRad="38100" dist="38100" dir="2700000" algn="tl">
                    <a:srgbClr val="000000"/>
                  </a:outerShdw>
                </a:effectLst>
              </a:rPr>
              <a:t> </a:t>
            </a:r>
            <a:r>
              <a:rPr lang="es-ES" sz="4000" b="1" dirty="0" err="1">
                <a:ln/>
                <a:solidFill>
                  <a:schemeClr val="bg2">
                    <a:lumMod val="60000"/>
                    <a:lumOff val="40000"/>
                  </a:schemeClr>
                </a:solidFill>
                <a:effectLst>
                  <a:outerShdw blurRad="38100" dist="38100" dir="2700000" algn="tl">
                    <a:srgbClr val="000000"/>
                  </a:outerShdw>
                </a:effectLst>
              </a:rPr>
              <a:t>MIT</a:t>
            </a:r>
            <a:r>
              <a:rPr lang="es-ES" sz="4000" b="1" dirty="0">
                <a:ln/>
                <a:solidFill>
                  <a:schemeClr val="bg2">
                    <a:lumMod val="60000"/>
                    <a:lumOff val="40000"/>
                  </a:schemeClr>
                </a:solidFill>
                <a:effectLst>
                  <a:outerShdw blurRad="38100" dist="38100" dir="2700000" algn="tl">
                    <a:srgbClr val="000000"/>
                  </a:outerShdw>
                </a:effectLst>
              </a:rPr>
              <a:t> </a:t>
            </a:r>
            <a:r>
              <a:rPr lang="es-ES" sz="4000" b="1" dirty="0" err="1">
                <a:ln/>
                <a:solidFill>
                  <a:schemeClr val="bg2">
                    <a:lumMod val="60000"/>
                    <a:lumOff val="40000"/>
                  </a:schemeClr>
                </a:solidFill>
                <a:effectLst>
                  <a:outerShdw blurRad="38100" dist="38100" dir="2700000" algn="tl">
                    <a:srgbClr val="000000"/>
                  </a:outerShdw>
                </a:effectLst>
              </a:rPr>
              <a:t>GOTT</a:t>
            </a:r>
            <a:endParaRPr lang="es-ES" sz="4000" b="1" dirty="0">
              <a:ln/>
              <a:solidFill>
                <a:schemeClr val="bg2">
                  <a:lumMod val="60000"/>
                  <a:lumOff val="4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DC28F9-BE36-684B-52CA-9A0CBFEA0B73}"/>
              </a:ext>
            </a:extLst>
          </p:cNvPr>
          <p:cNvSpPr txBox="1"/>
          <p:nvPr/>
        </p:nvSpPr>
        <p:spPr>
          <a:xfrm>
            <a:off x="262250" y="597322"/>
            <a:ext cx="5946060" cy="1138773"/>
          </a:xfrm>
          <a:prstGeom prst="rect">
            <a:avLst/>
          </a:prstGeom>
          <a:noFill/>
        </p:spPr>
        <p:txBody>
          <a:bodyPr wrap="square">
            <a:spAutoFit/>
          </a:bodyPr>
          <a:lstStyle/>
          <a:p>
            <a:pPr algn="ctr"/>
            <a:r>
              <a:rPr lang="de-DE"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„Und wenn Mose ins Zelt hineinging, so kam die WOLKENSÄULE hernieder und stand am Eingang des Zeltes und der HERR redete mit Mose“</a:t>
            </a:r>
          </a:p>
          <a:p>
            <a:pPr algn="ct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(2. </a:t>
            </a:r>
            <a:r>
              <a:rPr lang="es-ES" sz="1400" b="1" dirty="0" err="1">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Mose</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33:9)</a:t>
            </a:r>
          </a:p>
        </p:txBody>
      </p:sp>
      <p:sp>
        <p:nvSpPr>
          <p:cNvPr id="6" name="CuadroTexto 5">
            <a:extLst>
              <a:ext uri="{FF2B5EF4-FFF2-40B4-BE49-F238E27FC236}">
                <a16:creationId xmlns:a16="http://schemas.microsoft.com/office/drawing/2014/main" id="{4BC6DD00-E1DF-E4A6-4A5C-02788B50D1BE}"/>
              </a:ext>
            </a:extLst>
          </p:cNvPr>
          <p:cNvSpPr txBox="1"/>
          <p:nvPr/>
        </p:nvSpPr>
        <p:spPr>
          <a:xfrm>
            <a:off x="250735" y="1922272"/>
            <a:ext cx="5946060" cy="646331"/>
          </a:xfrm>
          <a:prstGeom prst="rect">
            <a:avLst/>
          </a:prstGeom>
          <a:noFill/>
        </p:spPr>
        <p:txBody>
          <a:bodyPr wrap="square" rtlCol="0">
            <a:spAutoFit/>
          </a:bodyPr>
          <a:lstStyle/>
          <a:p>
            <a:pPr>
              <a:spcBef>
                <a:spcPts val="600"/>
              </a:spcBef>
            </a:pPr>
            <a:r>
              <a:rPr lang="de-DE" b="1" dirty="0"/>
              <a:t>Moses begegnete GOTT in der Stiftshütte, wo ER von Angesicht zu Angesicht mit ihm sprach</a:t>
            </a:r>
            <a:r>
              <a:rPr lang="es-ES" b="1" dirty="0"/>
              <a:t> (2Mo. 33:7-11).</a:t>
            </a:r>
          </a:p>
        </p:txBody>
      </p:sp>
      <p:sp>
        <p:nvSpPr>
          <p:cNvPr id="4" name="CuadroTexto 3">
            <a:extLst>
              <a:ext uri="{FF2B5EF4-FFF2-40B4-BE49-F238E27FC236}">
                <a16:creationId xmlns:a16="http://schemas.microsoft.com/office/drawing/2014/main" id="{0DDA2C85-079B-C25A-A230-E42B74AE555A}"/>
              </a:ext>
            </a:extLst>
          </p:cNvPr>
          <p:cNvSpPr txBox="1"/>
          <p:nvPr/>
        </p:nvSpPr>
        <p:spPr>
          <a:xfrm>
            <a:off x="262250" y="5771590"/>
            <a:ext cx="5934545" cy="923330"/>
          </a:xfrm>
          <a:prstGeom prst="rect">
            <a:avLst/>
          </a:prstGeom>
          <a:noFill/>
        </p:spPr>
        <p:txBody>
          <a:bodyPr wrap="square">
            <a:spAutoFit/>
          </a:bodyPr>
          <a:lstStyle/>
          <a:p>
            <a:pPr>
              <a:spcBef>
                <a:spcPts val="600"/>
              </a:spcBef>
            </a:pPr>
            <a:r>
              <a:rPr lang="de-DE" b="1" dirty="0"/>
              <a:t>Moses wurde ein treuer Diener GOTTES (Hebr. 3,5), </a:t>
            </a:r>
            <a:br>
              <a:rPr lang="de-DE" b="1" dirty="0"/>
            </a:br>
            <a:r>
              <a:rPr lang="de-DE" b="1" dirty="0"/>
              <a:t>ein unauslöschliches Leuchtfeuer in der Dunkelheit und ein vorbildlicher Prophet.</a:t>
            </a:r>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1278120039"/>
              </p:ext>
            </p:extLst>
          </p:nvPr>
        </p:nvGraphicFramePr>
        <p:xfrm>
          <a:off x="6479457"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a:extLst>
              <a:ext uri="{28A0092B-C50C-407E-A947-70E740481C1C}">
                <a14:useLocalDpi xmlns:a14="http://schemas.microsoft.com/office/drawing/2010/main"/>
              </a:ext>
            </a:extLst>
          </a:blip>
          <a:srcRect l="6008" r="2254"/>
          <a:stretch>
            <a:fillRect/>
          </a:stretch>
        </p:blipFill>
        <p:spPr>
          <a:xfrm>
            <a:off x="2507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3619500" y="2750663"/>
            <a:ext cx="2783757" cy="2862322"/>
          </a:xfrm>
          <a:prstGeom prst="rect">
            <a:avLst/>
          </a:prstGeom>
          <a:noFill/>
        </p:spPr>
        <p:txBody>
          <a:bodyPr wrap="square">
            <a:spAutoFit/>
          </a:bodyPr>
          <a:lstStyle/>
          <a:p>
            <a:pPr>
              <a:spcBef>
                <a:spcPts val="600"/>
              </a:spcBef>
            </a:pPr>
            <a:r>
              <a:rPr lang="de-DE" b="1" dirty="0"/>
              <a:t>Zur Klarstellung: Der Ausdruck „von Angesicht zu Angesicht” bedeutete nicht, dass sie sich physisch sahen, sondern dass sie einen flüssigen Dialog in GOTTES Gegenwart führten (obwohl Moses niemals GOTTES Angesicht sah</a:t>
            </a:r>
            <a:r>
              <a:rPr lang="es-ES" b="1" dirty="0"/>
              <a:t>).</a:t>
            </a:r>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lef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lef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lef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lef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lef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lef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lef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lef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a:extLst>
                <a:ext uri="{28A0092B-C50C-407E-A947-70E740481C1C}">
                  <a14:useLocalDpi xmlns:a14="http://schemas.microsoft.com/office/drawing/2010/main"/>
                </a:ext>
              </a:extLst>
            </a:blip>
            <a:srcRect/>
            <a:stretch>
              <a:fillRect t="-44000" b="-14000"/>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993300"/>
              </a:solidFill>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0" y="0"/>
            <a:ext cx="12191999" cy="769441"/>
          </a:xfrm>
          <a:prstGeom prst="rect">
            <a:avLst/>
          </a:prstGeom>
          <a:noFill/>
        </p:spPr>
        <p:txBody>
          <a:bodyPr wrap="square">
            <a:spAutoFit/>
          </a:bodyPr>
          <a:lstStyle/>
          <a:p>
            <a:pPr algn="ctr"/>
            <a:r>
              <a:rPr lang="es-ES" sz="4400" b="1" spc="300" dirty="0" err="1">
                <a:ln w="10160">
                  <a:solidFill>
                    <a:srgbClr val="993300"/>
                  </a:solidFill>
                  <a:prstDash val="solid"/>
                </a:ln>
                <a:solidFill>
                  <a:srgbClr val="FFFFFF"/>
                </a:solidFill>
                <a:effectLst>
                  <a:outerShdw blurRad="38100" dist="22860" dir="5400000" algn="tl" rotWithShape="0">
                    <a:srgbClr val="000000">
                      <a:alpha val="49000"/>
                    </a:srgbClr>
                  </a:outerShdw>
                </a:effectLst>
              </a:rPr>
              <a:t>GOTT</a:t>
            </a:r>
            <a:r>
              <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 </a:t>
            </a:r>
            <a:r>
              <a:rPr lang="es-ES" sz="4400" b="1" spc="300" dirty="0" err="1">
                <a:ln w="10160">
                  <a:solidFill>
                    <a:srgbClr val="993300"/>
                  </a:solidFill>
                  <a:prstDash val="solid"/>
                </a:ln>
                <a:solidFill>
                  <a:srgbClr val="FFFFFF"/>
                </a:solidFill>
                <a:effectLst>
                  <a:outerShdw blurRad="38100" dist="22860" dir="5400000" algn="tl" rotWithShape="0">
                    <a:srgbClr val="000000">
                      <a:alpha val="49000"/>
                    </a:srgbClr>
                  </a:outerShdw>
                </a:effectLst>
              </a:rPr>
              <a:t>BESSER</a:t>
            </a:r>
            <a:r>
              <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 </a:t>
            </a:r>
            <a:r>
              <a:rPr lang="es-ES" sz="4400" b="1" spc="300" dirty="0" err="1">
                <a:ln w="10160">
                  <a:solidFill>
                    <a:srgbClr val="993300"/>
                  </a:solidFill>
                  <a:prstDash val="solid"/>
                </a:ln>
                <a:solidFill>
                  <a:srgbClr val="FFFFFF"/>
                </a:solidFill>
                <a:effectLst>
                  <a:outerShdw blurRad="38100" dist="22860" dir="5400000" algn="tl" rotWithShape="0">
                    <a:srgbClr val="000000">
                      <a:alpha val="49000"/>
                    </a:srgbClr>
                  </a:outerShdw>
                </a:effectLst>
              </a:rPr>
              <a:t>KENNENLERNEN</a:t>
            </a:r>
            <a:endPar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endParaRP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62379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993300"/>
                </a:solidFill>
                <a:latin typeface="Comic Sans MS" panose="030F0702030302020204" pitchFamily="66" charset="0"/>
              </a:rPr>
              <a:t>„Hab ich denn Gnade vor Deinen Augen gefunden, so lass mich Deinen Weg wissen, damit ich Dich erkenne und Gnade vor Deinen Augen finde. Und sieh doch, dass dies Volk DEIN VOLK ist“</a:t>
            </a:r>
            <a:r>
              <a:rPr lang="es-ES" b="1" dirty="0">
                <a:solidFill>
                  <a:srgbClr val="993300"/>
                </a:solidFill>
                <a:latin typeface="Comic Sans MS" panose="030F0702030302020204" pitchFamily="66" charset="0"/>
              </a:rPr>
              <a:t> </a:t>
            </a:r>
            <a:r>
              <a:rPr lang="es-ES" sz="1400" b="1" dirty="0">
                <a:solidFill>
                  <a:srgbClr val="993300"/>
                </a:solidFill>
                <a:latin typeface="Comic Sans MS" panose="030F0702030302020204" pitchFamily="66" charset="0"/>
              </a:rPr>
              <a:t>(2. </a:t>
            </a:r>
            <a:r>
              <a:rPr lang="es-ES" sz="1400" b="1" dirty="0" err="1">
                <a:solidFill>
                  <a:srgbClr val="993300"/>
                </a:solidFill>
                <a:latin typeface="Comic Sans MS" panose="030F0702030302020204" pitchFamily="66" charset="0"/>
              </a:rPr>
              <a:t>Mose</a:t>
            </a:r>
            <a:r>
              <a:rPr lang="es-ES" sz="1400" b="1" dirty="0">
                <a:solidFill>
                  <a:srgbClr val="993300"/>
                </a:solidFill>
                <a:latin typeface="Comic Sans MS" panose="030F0702030302020204" pitchFamily="66" charset="0"/>
              </a:rPr>
              <a:t> 33:13)</a:t>
            </a:r>
          </a:p>
        </p:txBody>
      </p:sp>
      <p:sp>
        <p:nvSpPr>
          <p:cNvPr id="6" name="CuadroTexto 5">
            <a:extLst>
              <a:ext uri="{FF2B5EF4-FFF2-40B4-BE49-F238E27FC236}">
                <a16:creationId xmlns:a16="http://schemas.microsoft.com/office/drawing/2014/main" id="{8D72C415-C1FE-09CA-F7C6-21698B6DB0A5}"/>
              </a:ext>
            </a:extLst>
          </p:cNvPr>
          <p:cNvSpPr txBox="1"/>
          <p:nvPr/>
        </p:nvSpPr>
        <p:spPr>
          <a:xfrm>
            <a:off x="371475" y="1237913"/>
            <a:ext cx="11619389" cy="707886"/>
          </a:xfrm>
          <a:prstGeom prst="rect">
            <a:avLst/>
          </a:prstGeom>
          <a:noFill/>
        </p:spPr>
        <p:txBody>
          <a:bodyPr wrap="square" rtlCol="0">
            <a:spAutoFit/>
          </a:bodyPr>
          <a:lstStyle/>
          <a:p>
            <a:pPr>
              <a:spcBef>
                <a:spcPts val="600"/>
              </a:spcBef>
            </a:pPr>
            <a:r>
              <a:rPr lang="de-DE" sz="2000" b="1" dirty="0"/>
              <a:t>Als GOTT Mose mitteilte, dass er das Volk nicht nach Kanaan begleiten würde (2. Mose 33,1-3), kam es zu einem interessanten Gespräch (2. Mose 33,12-17):</a:t>
            </a:r>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2641462810"/>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333375" y="4303455"/>
            <a:ext cx="5953125" cy="2554545"/>
          </a:xfrm>
          <a:prstGeom prst="rect">
            <a:avLst/>
          </a:prstGeom>
          <a:noFill/>
        </p:spPr>
        <p:txBody>
          <a:bodyPr wrap="square" rtlCol="0">
            <a:spAutoFit/>
          </a:bodyPr>
          <a:lstStyle/>
          <a:p>
            <a:pPr>
              <a:spcBef>
                <a:spcPts val="600"/>
              </a:spcBef>
            </a:pPr>
            <a:r>
              <a:rPr lang="de-DE" sz="2000" b="1" dirty="0"/>
              <a:t>Mose hatte 40 Tage mit GOTT verbracht und die 10 Gebote sowie Anweisungen für den Bau der STIFTSHÜTTE erhalten. Nun stand er erneut vor GOTT und trat für das Volk ein. Er schien GOTT recht gut zu kennen, denn er sprach sehr vertraut mit Ihm. In welchem Sinne musste er Ihn dann erkennen (2. Mose 33,13)? In welchem Sinne musst auch du Ihn erkennen?</a:t>
            </a:r>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lef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lef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lef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lef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lef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lef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lef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lef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lef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lef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lef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lef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1976284" y="304801"/>
            <a:ext cx="8239432" cy="4476750"/>
          </a:xfrm>
          <a:prstGeom prst="rect">
            <a:avLst/>
          </a:prstGeom>
          <a:noFill/>
        </p:spPr>
        <p:txBody>
          <a:bodyPr wrap="square">
            <a:prstTxWarp prst="textInflateTop">
              <a:avLst/>
            </a:prstTxWarp>
            <a:spAutoFit/>
          </a:bodyPr>
          <a:lstStyle/>
          <a:p>
            <a:pPr algn="ctr"/>
            <a: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DIE  </a:t>
            </a:r>
            <a:b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br>
            <a:r>
              <a:rPr lang="es-ES" sz="8000" b="1" dirty="0" err="1">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HERRLICHKEIT</a:t>
            </a:r>
            <a: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 </a:t>
            </a:r>
            <a:b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br>
            <a:r>
              <a:rPr lang="es-ES" sz="8000" b="1" dirty="0" err="1">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GOTTES</a:t>
            </a:r>
            <a:endPar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endParaRP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lum/>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B4BF231-77EE-5392-1739-F42916E97898}"/>
              </a:ext>
            </a:extLst>
          </p:cNvPr>
          <p:cNvSpPr txBox="1"/>
          <p:nvPr/>
        </p:nvSpPr>
        <p:spPr>
          <a:xfrm>
            <a:off x="0" y="0"/>
            <a:ext cx="12192000" cy="584775"/>
          </a:xfrm>
          <a:prstGeom prst="rect">
            <a:avLst/>
          </a:prstGeom>
          <a:noFill/>
        </p:spPr>
        <p:txBody>
          <a:bodyPr wrap="square">
            <a:spAutoFit/>
            <a:scene3d>
              <a:camera prst="orthographicFront"/>
              <a:lightRig rig="flat" dir="t"/>
            </a:scene3d>
            <a:sp3d extrusionH="57150">
              <a:bevelT w="38100" h="38100"/>
            </a:sp3d>
          </a:bodyPr>
          <a:lstStyle/>
          <a:p>
            <a:pPr algn="ctr"/>
            <a:r>
              <a:rPr lang="de-DE" sz="3200" b="1" dirty="0">
                <a:ln w="0"/>
                <a:solidFill>
                  <a:schemeClr val="accent5">
                    <a:lumMod val="75000"/>
                  </a:schemeClr>
                </a:solidFill>
                <a:effectLst>
                  <a:reflection blurRad="6350" stA="53000" endA="300" endPos="35500" dir="5400000" sy="-90000" algn="bl" rotWithShape="0"/>
                </a:effectLst>
              </a:rPr>
              <a:t>DER WUNSCH, DIE HERRLICHKEIT GOTTES SEHEN ZU DÜRFEN</a:t>
            </a:r>
          </a:p>
        </p:txBody>
      </p:sp>
      <p:sp>
        <p:nvSpPr>
          <p:cNvPr id="4" name="CuadroTexto 3">
            <a:extLst>
              <a:ext uri="{FF2B5EF4-FFF2-40B4-BE49-F238E27FC236}">
                <a16:creationId xmlns:a16="http://schemas.microsoft.com/office/drawing/2014/main" id="{A37753A0-0DE5-1279-EA99-BCBFA758DAD9}"/>
              </a:ext>
            </a:extLst>
          </p:cNvPr>
          <p:cNvSpPr txBox="1"/>
          <p:nvPr/>
        </p:nvSpPr>
        <p:spPr>
          <a:xfrm>
            <a:off x="1552575" y="674191"/>
            <a:ext cx="9086850" cy="369332"/>
          </a:xfrm>
          <a:prstGeom prst="rect">
            <a:avLst/>
          </a:prstGeom>
          <a:noFill/>
        </p:spPr>
        <p:txBody>
          <a:bodyPr wrap="square">
            <a:spAutoFit/>
          </a:bodyPr>
          <a:lstStyle/>
          <a:p>
            <a:pPr algn="ctr"/>
            <a:r>
              <a:rPr lang="de-DE" b="1" dirty="0">
                <a:solidFill>
                  <a:schemeClr val="accent4">
                    <a:lumMod val="50000"/>
                  </a:schemeClr>
                </a:solidFill>
                <a:latin typeface="Comic Sans MS" panose="030F0702030302020204" pitchFamily="66" charset="0"/>
              </a:rPr>
              <a:t>„Und Mose sprach: ,Lass mich Deine HERRLICHKEIT sehen!‘ “</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(2. </a:t>
            </a:r>
            <a:r>
              <a:rPr lang="es-ES" sz="1400" b="1" dirty="0" err="1">
                <a:solidFill>
                  <a:schemeClr val="accent4">
                    <a:lumMod val="50000"/>
                  </a:schemeClr>
                </a:solidFill>
                <a:latin typeface="Comic Sans MS" panose="030F0702030302020204" pitchFamily="66" charset="0"/>
              </a:rPr>
              <a:t>Mose</a:t>
            </a:r>
            <a:r>
              <a:rPr lang="es-ES" sz="1400" b="1" dirty="0">
                <a:solidFill>
                  <a:schemeClr val="accent4">
                    <a:lumMod val="50000"/>
                  </a:schemeClr>
                </a:solidFill>
                <a:latin typeface="Comic Sans MS" panose="030F0702030302020204" pitchFamily="66" charset="0"/>
              </a:rPr>
              <a:t> 33:18)</a:t>
            </a: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380660528"/>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3848100" y="4432102"/>
            <a:ext cx="8228921" cy="1015663"/>
          </a:xfrm>
          <a:prstGeom prst="rect">
            <a:avLst/>
          </a:prstGeom>
          <a:noFill/>
        </p:spPr>
        <p:txBody>
          <a:bodyPr wrap="square" rtlCol="0">
            <a:spAutoFit/>
          </a:bodyPr>
          <a:lstStyle/>
          <a:p>
            <a:pPr>
              <a:spcBef>
                <a:spcPts val="600"/>
              </a:spcBef>
            </a:pPr>
            <a:r>
              <a:rPr lang="de-DE" sz="2000" b="1" dirty="0"/>
              <a:t>Ellen G. White fügt hinzu, dass GOTTES HERRLICHKEIT darin besteht, Seinen Kindern KRAFT zu geben, reuige Sünder anzunehmen und ihnen alles Notwendige für ihre Verwandlung zur Verfügung zu stellen.</a:t>
            </a:r>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rotWithShape="1">
          <a:blip r:embed="rId10">
            <a:extLst>
              <a:ext uri="{28A0092B-C50C-407E-A947-70E740481C1C}">
                <a14:useLocalDpi xmlns:a14="http://schemas.microsoft.com/office/drawing/2010/main"/>
              </a:ext>
            </a:extLst>
          </a:blip>
          <a:srcRect l="8292" r="8292"/>
          <a:stretch>
            <a:fillRect/>
          </a:stretch>
        </p:blipFill>
        <p:spPr>
          <a:xfrm>
            <a:off x="200025" y="1199020"/>
            <a:ext cx="3648074" cy="5563850"/>
          </a:xfrm>
          <a:prstGeom prst="rect">
            <a:avLst/>
          </a:prstGeom>
        </p:spPr>
      </p:pic>
      <p:sp>
        <p:nvSpPr>
          <p:cNvPr id="9" name="CuadroTexto 8">
            <a:extLst>
              <a:ext uri="{FF2B5EF4-FFF2-40B4-BE49-F238E27FC236}">
                <a16:creationId xmlns:a16="http://schemas.microsoft.com/office/drawing/2014/main" id="{0F1BD2D8-D812-83E7-53AC-F828E9AA9801}"/>
              </a:ext>
            </a:extLst>
          </p:cNvPr>
          <p:cNvSpPr txBox="1"/>
          <p:nvPr/>
        </p:nvSpPr>
        <p:spPr>
          <a:xfrm>
            <a:off x="3848100" y="6140262"/>
            <a:ext cx="8343899" cy="707886"/>
          </a:xfrm>
          <a:prstGeom prst="rect">
            <a:avLst/>
          </a:prstGeom>
          <a:noFill/>
        </p:spPr>
        <p:txBody>
          <a:bodyPr wrap="square">
            <a:spAutoFit/>
          </a:bodyPr>
          <a:lstStyle/>
          <a:p>
            <a:pPr>
              <a:spcBef>
                <a:spcPts val="600"/>
              </a:spcBef>
            </a:pPr>
            <a:r>
              <a:rPr lang="de-DE" sz="2000" b="1" dirty="0"/>
              <a:t>Wenn wir auf das KREUZ schauen, erfahren wir die größte Offenbarung von GOTTES HERRLICHKEIT, Seiner GÜTE und Seinem CHARAKTER.</a:t>
            </a:r>
          </a:p>
        </p:txBody>
      </p:sp>
      <p:sp>
        <p:nvSpPr>
          <p:cNvPr id="11" name="CuadroTexto 10">
            <a:extLst>
              <a:ext uri="{FF2B5EF4-FFF2-40B4-BE49-F238E27FC236}">
                <a16:creationId xmlns:a16="http://schemas.microsoft.com/office/drawing/2014/main" id="{91998834-3B11-CB57-8EE1-EE96C2979D8B}"/>
              </a:ext>
            </a:extLst>
          </p:cNvPr>
          <p:cNvSpPr txBox="1"/>
          <p:nvPr/>
        </p:nvSpPr>
        <p:spPr>
          <a:xfrm>
            <a:off x="3848100" y="5448776"/>
            <a:ext cx="8343900" cy="707886"/>
          </a:xfrm>
          <a:prstGeom prst="rect">
            <a:avLst/>
          </a:prstGeom>
          <a:noFill/>
        </p:spPr>
        <p:txBody>
          <a:bodyPr wrap="square">
            <a:spAutoFit/>
          </a:bodyPr>
          <a:lstStyle/>
          <a:p>
            <a:pPr>
              <a:spcBef>
                <a:spcPts val="600"/>
              </a:spcBef>
            </a:pPr>
            <a:r>
              <a:rPr lang="de-DE" sz="2000" b="1" dirty="0"/>
              <a:t>So besteht unsere „HERRLICHKEIT“ darin, den CHARAKTER GOTTES in unserem Leben widerzuspiegeln (2 Kor 1,12; 3,18).</a:t>
            </a:r>
          </a:p>
        </p:txBody>
      </p:sp>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39"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270044A2-F123-4FAF-B701-DB1324C4F9D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6"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0465194-55FE-440B-BD97-DF64FDA44341}"/>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1"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19BC3635-2692-406A-A7C7-A551593D934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left)">
                                      <p:cBhvr>
                                        <p:cTn id="58" dur="500"/>
                                        <p:tgtEl>
                                          <p:spTgt spid="5">
                                            <p:graphicEl>
                                              <a:dgm id="{901DACB5-B2CA-44EB-9753-87793F31A902}"/>
                                            </p:graphic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2" dur="500"/>
                                        <p:tgtEl>
                                          <p:spTgt spid="5">
                                            <p:graphicEl>
                                              <a:dgm id="{E72754C5-A708-4BDA-B205-2A80F46248F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6C088B-07F2-9BE9-10DB-943A52A2150A}"/>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DIE </a:t>
            </a:r>
            <a:r>
              <a:rPr lang="es-ES" sz="4400" b="1" spc="300" dirty="0" err="1">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HERRLICHKEIT</a:t>
            </a:r>
            <a:r>
              <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 </a:t>
            </a:r>
            <a:r>
              <a:rPr lang="es-ES" sz="4400" b="1" spc="300" dirty="0" err="1">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GOTTES</a:t>
            </a:r>
            <a:endPar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4" name="CuadroTexto 3">
            <a:extLst>
              <a:ext uri="{FF2B5EF4-FFF2-40B4-BE49-F238E27FC236}">
                <a16:creationId xmlns:a16="http://schemas.microsoft.com/office/drawing/2014/main" id="{CD6F1795-9A97-9EFB-5D58-A3078C57C006}"/>
              </a:ext>
            </a:extLst>
          </p:cNvPr>
          <p:cNvSpPr txBox="1"/>
          <p:nvPr/>
        </p:nvSpPr>
        <p:spPr>
          <a:xfrm>
            <a:off x="132945" y="688669"/>
            <a:ext cx="1192611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2">
                    <a:lumMod val="50000"/>
                  </a:schemeClr>
                </a:solidFill>
                <a:latin typeface="Comic Sans MS" panose="030F0702030302020204" pitchFamily="66" charset="0"/>
              </a:rPr>
              <a:t>„Und der HERR ging vor seinem Angesicht vorüber, und ER rief aus: ,HERR, HERR, GOTT, barmherzig und gnädig und geduldig und von großer GNADE und TREUE‘ “</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(2Mo 34:6)</a:t>
            </a:r>
          </a:p>
        </p:txBody>
      </p:sp>
      <p:sp>
        <p:nvSpPr>
          <p:cNvPr id="5" name="CuadroTexto 4">
            <a:extLst>
              <a:ext uri="{FF2B5EF4-FFF2-40B4-BE49-F238E27FC236}">
                <a16:creationId xmlns:a16="http://schemas.microsoft.com/office/drawing/2014/main" id="{FCFDFA68-2366-958C-9D02-3DB25C951196}"/>
              </a:ext>
            </a:extLst>
          </p:cNvPr>
          <p:cNvSpPr txBox="1"/>
          <p:nvPr/>
        </p:nvSpPr>
        <p:spPr>
          <a:xfrm>
            <a:off x="276224" y="1412215"/>
            <a:ext cx="11844439" cy="707886"/>
          </a:xfrm>
          <a:prstGeom prst="rect">
            <a:avLst/>
          </a:prstGeom>
          <a:noFill/>
        </p:spPr>
        <p:txBody>
          <a:bodyPr wrap="square" rtlCol="0">
            <a:spAutoFit/>
          </a:bodyPr>
          <a:lstStyle/>
          <a:p>
            <a:pPr>
              <a:spcBef>
                <a:spcPts val="600"/>
              </a:spcBef>
            </a:pPr>
            <a:r>
              <a:rPr lang="de-DE" sz="2000" b="1" dirty="0"/>
              <a:t>GOTT zeigte Mose Seine HERRLICHKEIT, als dieser zum 7. Mal den Berg Sinai bestieg. Wann und zu welchem Zweck erschien Mose vor GOTT?</a:t>
            </a:r>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805067564"/>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 y="5829902"/>
            <a:ext cx="12192000" cy="1015663"/>
          </a:xfrm>
          <a:prstGeom prst="rect">
            <a:avLst/>
          </a:prstGeom>
          <a:noFill/>
        </p:spPr>
        <p:txBody>
          <a:bodyPr wrap="square" rtlCol="0">
            <a:spAutoFit/>
          </a:bodyPr>
          <a:lstStyle/>
          <a:p>
            <a:pPr>
              <a:spcBef>
                <a:spcPts val="600"/>
              </a:spcBef>
            </a:pPr>
            <a:r>
              <a:rPr lang="de-DE" sz="2000" b="1" dirty="0"/>
              <a:t>Die Schau der HERRLICHKEIT GOTTES erwies sich als Selbsterklärung des CHARAKTERS GOTTES (2. Mo 34,6-7</a:t>
            </a:r>
            <a:r>
              <a:rPr lang="es-ES" sz="2000" b="1" dirty="0"/>
              <a:t>). </a:t>
            </a:r>
            <a:r>
              <a:rPr lang="de-DE" sz="2000" b="1" dirty="0"/>
              <a:t>Bei diesem Blick auf die LIEBE GOTTES betete Mose GOTT an (2. Mo 34,8; 1. Joh. 4,19</a:t>
            </a:r>
            <a:r>
              <a:rPr lang="es-ES" sz="2000" b="1" dirty="0"/>
              <a:t>). </a:t>
            </a:r>
            <a:r>
              <a:rPr lang="de-DE" sz="2000" b="1" dirty="0"/>
              <a:t>Schließlich bekräftigte GOTT SEINEN BUND mit Israel und VERGAB ihnen den Abfall mit dem Goldenen Kalb</a:t>
            </a:r>
            <a:r>
              <a:rPr lang="es-ES" sz="2000" b="1" dirty="0"/>
              <a:t>.</a:t>
            </a:r>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a:extLst>
              <a:ext uri="{28A0092B-C50C-407E-A947-70E740481C1C}">
                <a14:useLocalDpi xmlns:a14="http://schemas.microsoft.com/office/drawing/2010/main"/>
              </a:ext>
            </a:extLst>
          </a:blip>
          <a:srcRect l="9345" r="9345"/>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lef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lef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lef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lef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lef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lef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lef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505</TotalTime>
  <Words>1528</Words>
  <Application>Microsoft Office PowerPoint</Application>
  <PresentationFormat>Panorámica</PresentationFormat>
  <Paragraphs>84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94</cp:revision>
  <dcterms:created xsi:type="dcterms:W3CDTF">2025-08-09T16:08:23Z</dcterms:created>
  <dcterms:modified xsi:type="dcterms:W3CDTF">2025-09-19T19:53:13Z</dcterms:modified>
</cp:coreProperties>
</file>